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notesSlides/notesSlide4.xml" ContentType="application/vnd.openxmlformats-officedocument.presentationml.notesSlide+xml"/>
  <Override PartName="/ppt/tags/tag8.xml" ContentType="application/vnd.openxmlformats-officedocument.presentationml.tags+xml"/>
  <Override PartName="/ppt/notesSlides/notesSlide5.xml" ContentType="application/vnd.openxmlformats-officedocument.presentationml.notesSlide+xml"/>
  <Override PartName="/ppt/tags/tag9.xml" ContentType="application/vnd.openxmlformats-officedocument.presentationml.tags+xml"/>
  <Override PartName="/ppt/notesSlides/notesSlide6.xml" ContentType="application/vnd.openxmlformats-officedocument.presentationml.notesSlide+xml"/>
  <Override PartName="/ppt/tags/tag10.xml" ContentType="application/vnd.openxmlformats-officedocument.presentationml.tags+xml"/>
  <Override PartName="/ppt/notesSlides/notesSlide7.xml" ContentType="application/vnd.openxmlformats-officedocument.presentationml.notesSlide+xml"/>
  <Override PartName="/ppt/tags/tag11.xml" ContentType="application/vnd.openxmlformats-officedocument.presentationml.tags+xml"/>
  <Override PartName="/ppt/notesSlides/notesSlide8.xml" ContentType="application/vnd.openxmlformats-officedocument.presentationml.notesSlide+xml"/>
  <Override PartName="/ppt/tags/tag12.xml" ContentType="application/vnd.openxmlformats-officedocument.presentationml.tags+xml"/>
  <Override PartName="/ppt/notesSlides/notesSlide9.xml" ContentType="application/vnd.openxmlformats-officedocument.presentationml.notesSlide+xml"/>
  <Override PartName="/ppt/tags/tag13.xml" ContentType="application/vnd.openxmlformats-officedocument.presentationml.tags+xml"/>
  <Override PartName="/ppt/notesSlides/notesSlide10.xml" ContentType="application/vnd.openxmlformats-officedocument.presentationml.notesSlide+xml"/>
  <Override PartName="/ppt/tags/tag14.xml" ContentType="application/vnd.openxmlformats-officedocument.presentationml.tags+xml"/>
  <Override PartName="/ppt/notesSlides/notesSlide11.xml" ContentType="application/vnd.openxmlformats-officedocument.presentationml.notesSlide+xml"/>
  <Override PartName="/ppt/tags/tag15.xml" ContentType="application/vnd.openxmlformats-officedocument.presentationml.tags+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6.xml" ContentType="application/vnd.openxmlformats-officedocument.presentationml.tags+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7.xml" ContentType="application/vnd.openxmlformats-officedocument.presentationml.tags+xml"/>
  <Override PartName="/ppt/notesSlides/notesSlide14.xml" ContentType="application/vnd.openxmlformats-officedocument.presentationml.notesSlide+xml"/>
  <Override PartName="/ppt/tags/tag18.xml" ContentType="application/vnd.openxmlformats-officedocument.presentationml.tags+xml"/>
  <Override PartName="/ppt/notesSlides/notesSlide15.xml" ContentType="application/vnd.openxmlformats-officedocument.presentationml.notesSlide+xml"/>
  <Override PartName="/ppt/tags/tag19.xml" ContentType="application/vnd.openxmlformats-officedocument.presentationml.tags+xml"/>
  <Override PartName="/ppt/notesSlides/notesSlide1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20.xml" ContentType="application/vnd.openxmlformats-officedocument.presentationml.tags+xml"/>
  <Override PartName="/ppt/notesSlides/notesSlide17.xml" ContentType="application/vnd.openxmlformats-officedocument.presentationml.notesSlide+xml"/>
  <Override PartName="/ppt/tags/tag21.xml" ContentType="application/vnd.openxmlformats-officedocument.presentationml.tags+xml"/>
  <Override PartName="/ppt/notesSlides/notesSlide1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22.xml" ContentType="application/vnd.openxmlformats-officedocument.presentationml.tags+xml"/>
  <Override PartName="/ppt/notesSlides/notesSlide19.xml" ContentType="application/vnd.openxmlformats-officedocument.presentationml.notesSlide+xml"/>
  <Override PartName="/ppt/tags/tag23.xml" ContentType="application/vnd.openxmlformats-officedocument.presentationml.tags+xml"/>
  <Override PartName="/ppt/notesSlides/notesSlide20.xml" ContentType="application/vnd.openxmlformats-officedocument.presentationml.notesSlide+xml"/>
  <Override PartName="/ppt/tags/tag24.xml" ContentType="application/vnd.openxmlformats-officedocument.presentationml.tags+xml"/>
  <Override PartName="/ppt/notesSlides/notesSlide2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ags/tag25.xml" ContentType="application/vnd.openxmlformats-officedocument.presentationml.tags+xml"/>
  <Override PartName="/ppt/notesSlides/notesSlide2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ags/tag26.xml" ContentType="application/vnd.openxmlformats-officedocument.presentationml.tags+xml"/>
  <Override PartName="/ppt/notesSlides/notesSlide23.xml" ContentType="application/vnd.openxmlformats-officedocument.presentationml.notesSlide+xml"/>
  <Override PartName="/ppt/tags/tag27.xml" ContentType="application/vnd.openxmlformats-officedocument.presentationml.tags+xml"/>
  <Override PartName="/ppt/notesSlides/notesSlide24.xml" ContentType="application/vnd.openxmlformats-officedocument.presentationml.notesSlide+xml"/>
  <Override PartName="/ppt/tags/tag28.xml" ContentType="application/vnd.openxmlformats-officedocument.presentationml.tags+xml"/>
  <Override PartName="/ppt/notesSlides/notesSlide25.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notesSlides/notesSlide26.xml" ContentType="application/vnd.openxmlformats-officedocument.presentationml.notesSlide+xml"/>
  <Override PartName="/ppt/tags/tag38.xml" ContentType="application/vnd.openxmlformats-officedocument.presentationml.tags+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708" r:id="rId4"/>
    <p:sldMasterId id="2147483721" r:id="rId5"/>
  </p:sldMasterIdLst>
  <p:notesMasterIdLst>
    <p:notesMasterId r:id="rId41"/>
  </p:notesMasterIdLst>
  <p:sldIdLst>
    <p:sldId id="260" r:id="rId6"/>
    <p:sldId id="261" r:id="rId7"/>
    <p:sldId id="291" r:id="rId8"/>
    <p:sldId id="258" r:id="rId9"/>
    <p:sldId id="262" r:id="rId10"/>
    <p:sldId id="265" r:id="rId11"/>
    <p:sldId id="296" r:id="rId12"/>
    <p:sldId id="290" r:id="rId13"/>
    <p:sldId id="294" r:id="rId14"/>
    <p:sldId id="292" r:id="rId15"/>
    <p:sldId id="307" r:id="rId16"/>
    <p:sldId id="277" r:id="rId17"/>
    <p:sldId id="278" r:id="rId18"/>
    <p:sldId id="279" r:id="rId19"/>
    <p:sldId id="280" r:id="rId20"/>
    <p:sldId id="281" r:id="rId21"/>
    <p:sldId id="282" r:id="rId22"/>
    <p:sldId id="283" r:id="rId23"/>
    <p:sldId id="284" r:id="rId24"/>
    <p:sldId id="285" r:id="rId25"/>
    <p:sldId id="286" r:id="rId26"/>
    <p:sldId id="287" r:id="rId27"/>
    <p:sldId id="288" r:id="rId28"/>
    <p:sldId id="289" r:id="rId29"/>
    <p:sldId id="297" r:id="rId30"/>
    <p:sldId id="306" r:id="rId31"/>
    <p:sldId id="298" r:id="rId32"/>
    <p:sldId id="299" r:id="rId33"/>
    <p:sldId id="300" r:id="rId34"/>
    <p:sldId id="301" r:id="rId35"/>
    <p:sldId id="302" r:id="rId36"/>
    <p:sldId id="303" r:id="rId37"/>
    <p:sldId id="304" r:id="rId38"/>
    <p:sldId id="305" r:id="rId39"/>
    <p:sldId id="295" r:id="rId40"/>
  </p:sldIdLst>
  <p:sldSz cx="9144000" cy="6858000" type="screen4x3"/>
  <p:notesSz cx="7010400" cy="9296400"/>
  <p:custDataLst>
    <p:tags r:id="rId4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39" autoAdjust="0"/>
    <p:restoredTop sz="70255" autoAdjust="0"/>
  </p:normalViewPr>
  <p:slideViewPr>
    <p:cSldViewPr snapToGrid="0">
      <p:cViewPr varScale="1">
        <p:scale>
          <a:sx n="60" d="100"/>
          <a:sy n="60" d="100"/>
        </p:scale>
        <p:origin x="114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ags" Target="tags/tag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B953B28-8FA2-43E1-91C5-CAE356091258}" type="doc">
      <dgm:prSet loTypeId="urn:microsoft.com/office/officeart/2005/8/layout/arrow2" loCatId="process" qsTypeId="urn:microsoft.com/office/officeart/2005/8/quickstyle/simple1" qsCatId="simple" csTypeId="urn:microsoft.com/office/officeart/2005/8/colors/accent2_2" csCatId="accent2" phldr="1"/>
      <dgm:spPr/>
      <dgm:t>
        <a:bodyPr/>
        <a:lstStyle/>
        <a:p>
          <a:endParaRPr lang="en-CA"/>
        </a:p>
      </dgm:t>
    </dgm:pt>
    <dgm:pt modelId="{BD326A6E-1088-4F2B-96AE-7607B97A40D0}">
      <dgm:prSet phldrT="[Text]" custT="1"/>
      <dgm:spPr/>
      <dgm:t>
        <a:bodyPr/>
        <a:lstStyle/>
        <a:p>
          <a:pPr marL="0" algn="l"/>
          <a:r>
            <a:rPr lang="en-CA" sz="1800" b="1" dirty="0">
              <a:latin typeface="Arial" panose="020B0604020202020204" pitchFamily="34" charset="0"/>
              <a:cs typeface="Arial" panose="020B0604020202020204" pitchFamily="34" charset="0"/>
            </a:rPr>
            <a:t>1999</a:t>
          </a:r>
          <a:r>
            <a:rPr lang="en-CA" sz="1800" b="1" baseline="0" dirty="0">
              <a:latin typeface="Arial" panose="020B0604020202020204" pitchFamily="34" charset="0"/>
              <a:cs typeface="Arial" panose="020B0604020202020204" pitchFamily="34" charset="0"/>
            </a:rPr>
            <a:t> </a:t>
          </a:r>
          <a:endParaRPr lang="en-CA" sz="1800" b="1" dirty="0">
            <a:latin typeface="Arial" panose="020B0604020202020204" pitchFamily="34" charset="0"/>
            <a:cs typeface="Arial" panose="020B0604020202020204" pitchFamily="34" charset="0"/>
          </a:endParaRPr>
        </a:p>
      </dgm:t>
    </dgm:pt>
    <dgm:pt modelId="{71990609-C92C-49EC-8B5B-CB1FC222539B}" type="parTrans" cxnId="{7B674899-28F1-4724-9E31-69086C6C50D2}">
      <dgm:prSet/>
      <dgm:spPr/>
      <dgm:t>
        <a:bodyPr/>
        <a:lstStyle/>
        <a:p>
          <a:endParaRPr lang="en-CA"/>
        </a:p>
      </dgm:t>
    </dgm:pt>
    <dgm:pt modelId="{6882DCFE-936F-488A-91D1-C0ABBC8E73C1}" type="sibTrans" cxnId="{7B674899-28F1-4724-9E31-69086C6C50D2}">
      <dgm:prSet/>
      <dgm:spPr/>
      <dgm:t>
        <a:bodyPr/>
        <a:lstStyle/>
        <a:p>
          <a:endParaRPr lang="en-CA"/>
        </a:p>
      </dgm:t>
    </dgm:pt>
    <dgm:pt modelId="{7D446D52-467C-4AC6-BB87-B457DCE0E1CF}">
      <dgm:prSet phldrT="[Text]" custT="1"/>
      <dgm:spPr/>
      <dgm:t>
        <a:bodyPr/>
        <a:lstStyle/>
        <a:p>
          <a:r>
            <a:rPr lang="en-CA" sz="2200" b="1" dirty="0">
              <a:solidFill>
                <a:srgbClr val="00205C"/>
              </a:solidFill>
              <a:latin typeface="Arial" panose="020B0604020202020204" pitchFamily="34" charset="0"/>
              <a:cs typeface="Arial" panose="020B0604020202020204" pitchFamily="34" charset="0"/>
            </a:rPr>
            <a:t>2007</a:t>
          </a:r>
        </a:p>
        <a:p>
          <a:r>
            <a:rPr lang="en-CA" sz="2200" b="1" dirty="0">
              <a:solidFill>
                <a:srgbClr val="00205C"/>
              </a:solidFill>
              <a:latin typeface="Arial" panose="020B0604020202020204" pitchFamily="34" charset="0"/>
              <a:cs typeface="Arial" panose="020B0604020202020204" pitchFamily="34" charset="0"/>
            </a:rPr>
            <a:t>Financial Literacy Train the Trainer</a:t>
          </a:r>
        </a:p>
      </dgm:t>
    </dgm:pt>
    <dgm:pt modelId="{EE63FD37-213C-4499-8F9E-BAB0DA39076B}" type="parTrans" cxnId="{B0402114-0A8F-409E-9E13-E565EE2032E1}">
      <dgm:prSet/>
      <dgm:spPr/>
      <dgm:t>
        <a:bodyPr/>
        <a:lstStyle/>
        <a:p>
          <a:endParaRPr lang="en-CA"/>
        </a:p>
      </dgm:t>
    </dgm:pt>
    <dgm:pt modelId="{162810BC-9841-4FD2-8516-457C34771D02}" type="sibTrans" cxnId="{B0402114-0A8F-409E-9E13-E565EE2032E1}">
      <dgm:prSet/>
      <dgm:spPr/>
      <dgm:t>
        <a:bodyPr/>
        <a:lstStyle/>
        <a:p>
          <a:endParaRPr lang="en-CA"/>
        </a:p>
      </dgm:t>
    </dgm:pt>
    <dgm:pt modelId="{88CD1338-DF3B-4F00-B3AA-2C4C654CE120}">
      <dgm:prSet phldrT="[Text]" custT="1"/>
      <dgm:spPr/>
      <dgm:t>
        <a:bodyPr/>
        <a:lstStyle/>
        <a:p>
          <a:pPr>
            <a:lnSpc>
              <a:spcPct val="90000"/>
            </a:lnSpc>
            <a:spcAft>
              <a:spcPct val="35000"/>
            </a:spcAft>
          </a:pPr>
          <a:r>
            <a:rPr lang="en-CA" sz="2600" b="1" dirty="0">
              <a:solidFill>
                <a:srgbClr val="00205C"/>
              </a:solidFill>
              <a:latin typeface="Arial" panose="020B0604020202020204" pitchFamily="34" charset="0"/>
              <a:cs typeface="Arial" panose="020B0604020202020204" pitchFamily="34" charset="0"/>
            </a:rPr>
            <a:t>2018 </a:t>
          </a:r>
        </a:p>
        <a:p>
          <a:pPr>
            <a:lnSpc>
              <a:spcPct val="100000"/>
            </a:lnSpc>
            <a:spcAft>
              <a:spcPts val="0"/>
            </a:spcAft>
          </a:pPr>
          <a:r>
            <a:rPr lang="en-CA" sz="2400" b="1" dirty="0">
              <a:solidFill>
                <a:srgbClr val="00205C"/>
              </a:solidFill>
              <a:latin typeface="Arial" panose="020B0604020202020204" pitchFamily="34" charset="0"/>
              <a:cs typeface="Arial" panose="020B0604020202020204" pitchFamily="34" charset="0"/>
            </a:rPr>
            <a:t>Low Touch Matched Savings Program Launched: </a:t>
          </a:r>
        </a:p>
        <a:p>
          <a:pPr>
            <a:lnSpc>
              <a:spcPct val="100000"/>
            </a:lnSpc>
            <a:spcAft>
              <a:spcPts val="0"/>
            </a:spcAft>
          </a:pPr>
          <a:r>
            <a:rPr lang="en-CA" sz="2400" b="1" i="0" dirty="0">
              <a:solidFill>
                <a:srgbClr val="00205C"/>
              </a:solidFill>
              <a:latin typeface="Arial" panose="020B0604020202020204" pitchFamily="34" charset="0"/>
              <a:cs typeface="Arial" panose="020B0604020202020204" pitchFamily="34" charset="0"/>
            </a:rPr>
            <a:t>Tax Time Savings</a:t>
          </a:r>
          <a:r>
            <a:rPr lang="en-CA" sz="2500" b="1" i="0" dirty="0">
              <a:solidFill>
                <a:srgbClr val="00205C"/>
              </a:solidFill>
              <a:latin typeface="Arial" panose="020B0604020202020204" pitchFamily="34" charset="0"/>
              <a:cs typeface="Arial" panose="020B0604020202020204" pitchFamily="34" charset="0"/>
            </a:rPr>
            <a:t> </a:t>
          </a:r>
        </a:p>
        <a:p>
          <a:pPr>
            <a:lnSpc>
              <a:spcPct val="100000"/>
            </a:lnSpc>
            <a:spcAft>
              <a:spcPts val="0"/>
            </a:spcAft>
          </a:pPr>
          <a:r>
            <a:rPr lang="en-CA" sz="2200" b="1" i="0" dirty="0">
              <a:solidFill>
                <a:srgbClr val="00205C"/>
              </a:solidFill>
              <a:latin typeface="Arial" panose="020B0604020202020204" pitchFamily="34" charset="0"/>
              <a:cs typeface="Arial" panose="020B0604020202020204" pitchFamily="34" charset="0"/>
            </a:rPr>
            <a:t>Presented by ATB </a:t>
          </a:r>
        </a:p>
      </dgm:t>
    </dgm:pt>
    <dgm:pt modelId="{EDF4EF28-6893-40BA-894C-529D10CA6E08}" type="parTrans" cxnId="{24B7F99A-8FB5-4489-89C8-8F1C9696E9B5}">
      <dgm:prSet/>
      <dgm:spPr/>
      <dgm:t>
        <a:bodyPr/>
        <a:lstStyle/>
        <a:p>
          <a:endParaRPr lang="en-CA"/>
        </a:p>
      </dgm:t>
    </dgm:pt>
    <dgm:pt modelId="{F8008237-44DB-4BB6-B09B-30A3A6EB373C}" type="sibTrans" cxnId="{24B7F99A-8FB5-4489-89C8-8F1C9696E9B5}">
      <dgm:prSet/>
      <dgm:spPr/>
      <dgm:t>
        <a:bodyPr/>
        <a:lstStyle/>
        <a:p>
          <a:endParaRPr lang="en-CA"/>
        </a:p>
      </dgm:t>
    </dgm:pt>
    <dgm:pt modelId="{13306D33-6901-4A7F-8043-E7E43DC0A094}">
      <dgm:prSet custT="1"/>
      <dgm:spPr/>
      <dgm:t>
        <a:bodyPr/>
        <a:lstStyle/>
        <a:p>
          <a:pPr marL="0" indent="0" algn="l">
            <a:buNone/>
          </a:pPr>
          <a:r>
            <a:rPr lang="en-CA" sz="1800" b="1" dirty="0">
              <a:latin typeface="Arial" panose="020B0604020202020204" pitchFamily="34" charset="0"/>
              <a:cs typeface="Arial" panose="020B0604020202020204" pitchFamily="34" charset="0"/>
            </a:rPr>
            <a:t>Financial Literacy &amp; Matched Savings (IDA) Programming</a:t>
          </a:r>
        </a:p>
      </dgm:t>
    </dgm:pt>
    <dgm:pt modelId="{EF938AE9-5B50-45CA-AE8A-4E4F9E178AA2}" type="parTrans" cxnId="{C96B281C-62C5-44E4-AA29-9AE8036C0FC7}">
      <dgm:prSet/>
      <dgm:spPr/>
      <dgm:t>
        <a:bodyPr/>
        <a:lstStyle/>
        <a:p>
          <a:endParaRPr lang="en-CA"/>
        </a:p>
      </dgm:t>
    </dgm:pt>
    <dgm:pt modelId="{3F3D36CD-2574-4051-93E6-43098CFB9252}" type="sibTrans" cxnId="{C96B281C-62C5-44E4-AA29-9AE8036C0FC7}">
      <dgm:prSet/>
      <dgm:spPr/>
      <dgm:t>
        <a:bodyPr/>
        <a:lstStyle/>
        <a:p>
          <a:endParaRPr lang="en-CA"/>
        </a:p>
      </dgm:t>
    </dgm:pt>
    <dgm:pt modelId="{175AE9FA-6C00-4384-81D7-41E8D796B329}">
      <dgm:prSet phldrT="[Text]" custT="1"/>
      <dgm:spPr/>
      <dgm:t>
        <a:bodyPr/>
        <a:lstStyle/>
        <a:p>
          <a:r>
            <a:rPr lang="en-CA" sz="2300" b="1" dirty="0">
              <a:latin typeface="Arial" panose="020B0604020202020204" pitchFamily="34" charset="0"/>
              <a:cs typeface="Arial" panose="020B0604020202020204" pitchFamily="34" charset="0"/>
            </a:rPr>
            <a:t>2015</a:t>
          </a:r>
        </a:p>
        <a:p>
          <a:r>
            <a:rPr lang="en-CA" sz="2200" b="1" dirty="0">
              <a:latin typeface="Arial" panose="020B0604020202020204" pitchFamily="34" charset="0"/>
              <a:cs typeface="Arial" panose="020B0604020202020204" pitchFamily="34" charset="0"/>
            </a:rPr>
            <a:t>Matched Savings Agency Capacity Building through    Aspire Calgary </a:t>
          </a:r>
        </a:p>
      </dgm:t>
    </dgm:pt>
    <dgm:pt modelId="{58BE541C-8601-47D6-8808-E8809C8FB3EE}" type="parTrans" cxnId="{BC13D902-6FB2-4A69-97EC-106941BE25C6}">
      <dgm:prSet/>
      <dgm:spPr/>
      <dgm:t>
        <a:bodyPr/>
        <a:lstStyle/>
        <a:p>
          <a:endParaRPr lang="en-CA"/>
        </a:p>
      </dgm:t>
    </dgm:pt>
    <dgm:pt modelId="{A1A44F73-F26B-40FE-B26A-622F72115C7A}" type="sibTrans" cxnId="{BC13D902-6FB2-4A69-97EC-106941BE25C6}">
      <dgm:prSet/>
      <dgm:spPr/>
      <dgm:t>
        <a:bodyPr/>
        <a:lstStyle/>
        <a:p>
          <a:endParaRPr lang="en-CA"/>
        </a:p>
      </dgm:t>
    </dgm:pt>
    <dgm:pt modelId="{B209A7F4-4492-411B-A8B5-BFB35D2BD3EF}" type="pres">
      <dgm:prSet presAssocID="{FB953B28-8FA2-43E1-91C5-CAE356091258}" presName="arrowDiagram" presStyleCnt="0">
        <dgm:presLayoutVars>
          <dgm:chMax val="5"/>
          <dgm:dir/>
          <dgm:resizeHandles val="exact"/>
        </dgm:presLayoutVars>
      </dgm:prSet>
      <dgm:spPr/>
      <dgm:t>
        <a:bodyPr/>
        <a:lstStyle/>
        <a:p>
          <a:endParaRPr lang="en-CA"/>
        </a:p>
      </dgm:t>
    </dgm:pt>
    <dgm:pt modelId="{CFA7A35C-683B-4D93-BB0B-23FC6971EEF9}" type="pres">
      <dgm:prSet presAssocID="{FB953B28-8FA2-43E1-91C5-CAE356091258}" presName="arrow" presStyleLbl="bgShp" presStyleIdx="0" presStyleCnt="1" custLinFactNeighborX="0" custLinFactNeighborY="6875"/>
      <dgm:spPr/>
    </dgm:pt>
    <dgm:pt modelId="{5147450E-FE10-4D24-BB63-17B7B38B5353}" type="pres">
      <dgm:prSet presAssocID="{FB953B28-8FA2-43E1-91C5-CAE356091258}" presName="arrowDiagram4" presStyleCnt="0"/>
      <dgm:spPr/>
    </dgm:pt>
    <dgm:pt modelId="{E32E007A-84A5-4861-B991-F7C66138D892}" type="pres">
      <dgm:prSet presAssocID="{BD326A6E-1088-4F2B-96AE-7607B97A40D0}" presName="bullet4a" presStyleLbl="node1" presStyleIdx="0" presStyleCnt="4"/>
      <dgm:spPr/>
    </dgm:pt>
    <dgm:pt modelId="{82B48B00-F613-439D-8190-571A01C71284}" type="pres">
      <dgm:prSet presAssocID="{BD326A6E-1088-4F2B-96AE-7607B97A40D0}" presName="textBox4a" presStyleLbl="revTx" presStyleIdx="0" presStyleCnt="4" custScaleX="131784" custScaleY="63672" custLinFactNeighborX="5434" custLinFactNeighborY="-21588">
        <dgm:presLayoutVars>
          <dgm:bulletEnabled val="1"/>
        </dgm:presLayoutVars>
      </dgm:prSet>
      <dgm:spPr/>
      <dgm:t>
        <a:bodyPr/>
        <a:lstStyle/>
        <a:p>
          <a:endParaRPr lang="en-CA"/>
        </a:p>
      </dgm:t>
    </dgm:pt>
    <dgm:pt modelId="{B3D62873-1990-4507-BC89-A69A3D15C7A4}" type="pres">
      <dgm:prSet presAssocID="{7D446D52-467C-4AC6-BB87-B457DCE0E1CF}" presName="bullet4b" presStyleLbl="node1" presStyleIdx="1" presStyleCnt="4"/>
      <dgm:spPr/>
    </dgm:pt>
    <dgm:pt modelId="{93E21F58-3597-4C35-8E08-7B65E9B43B2D}" type="pres">
      <dgm:prSet presAssocID="{7D446D52-467C-4AC6-BB87-B457DCE0E1CF}" presName="textBox4b" presStyleLbl="revTx" presStyleIdx="1" presStyleCnt="4" custScaleX="123304" custLinFactNeighborX="347" custLinFactNeighborY="473">
        <dgm:presLayoutVars>
          <dgm:bulletEnabled val="1"/>
        </dgm:presLayoutVars>
      </dgm:prSet>
      <dgm:spPr/>
      <dgm:t>
        <a:bodyPr/>
        <a:lstStyle/>
        <a:p>
          <a:endParaRPr lang="en-CA"/>
        </a:p>
      </dgm:t>
    </dgm:pt>
    <dgm:pt modelId="{CD4B1686-8E93-47B4-BFE7-A65A8827DEC7}" type="pres">
      <dgm:prSet presAssocID="{175AE9FA-6C00-4384-81D7-41E8D796B329}" presName="bullet4c" presStyleLbl="node1" presStyleIdx="2" presStyleCnt="4"/>
      <dgm:spPr/>
    </dgm:pt>
    <dgm:pt modelId="{F3C998A7-7BD3-4F2A-A79F-1F48A93923DA}" type="pres">
      <dgm:prSet presAssocID="{175AE9FA-6C00-4384-81D7-41E8D796B329}" presName="textBox4c" presStyleLbl="revTx" presStyleIdx="2" presStyleCnt="4" custScaleX="129029" custScaleY="50871" custLinFactNeighborX="-3990" custLinFactNeighborY="-22756">
        <dgm:presLayoutVars>
          <dgm:bulletEnabled val="1"/>
        </dgm:presLayoutVars>
      </dgm:prSet>
      <dgm:spPr/>
      <dgm:t>
        <a:bodyPr/>
        <a:lstStyle/>
        <a:p>
          <a:endParaRPr lang="en-CA"/>
        </a:p>
      </dgm:t>
    </dgm:pt>
    <dgm:pt modelId="{188EEAD6-DBFA-4AF3-9C57-C96BA4D4EED4}" type="pres">
      <dgm:prSet presAssocID="{88CD1338-DF3B-4F00-B3AA-2C4C654CE120}" presName="bullet4d" presStyleLbl="node1" presStyleIdx="3" presStyleCnt="4"/>
      <dgm:spPr/>
    </dgm:pt>
    <dgm:pt modelId="{B505E45E-67E2-49CD-8E87-C9B02BB18EAE}" type="pres">
      <dgm:prSet presAssocID="{88CD1338-DF3B-4F00-B3AA-2C4C654CE120}" presName="textBox4d" presStyleLbl="revTx" presStyleIdx="3" presStyleCnt="4" custScaleX="188541" custLinFactNeighborX="36143" custLinFactNeighborY="-3013">
        <dgm:presLayoutVars>
          <dgm:bulletEnabled val="1"/>
        </dgm:presLayoutVars>
      </dgm:prSet>
      <dgm:spPr/>
      <dgm:t>
        <a:bodyPr/>
        <a:lstStyle/>
        <a:p>
          <a:endParaRPr lang="en-CA"/>
        </a:p>
      </dgm:t>
    </dgm:pt>
  </dgm:ptLst>
  <dgm:cxnLst>
    <dgm:cxn modelId="{ABA2FE1C-59DA-42E0-8F2B-425D4A185240}" type="presOf" srcId="{7D446D52-467C-4AC6-BB87-B457DCE0E1CF}" destId="{93E21F58-3597-4C35-8E08-7B65E9B43B2D}" srcOrd="0" destOrd="0" presId="urn:microsoft.com/office/officeart/2005/8/layout/arrow2"/>
    <dgm:cxn modelId="{B0402114-0A8F-409E-9E13-E565EE2032E1}" srcId="{FB953B28-8FA2-43E1-91C5-CAE356091258}" destId="{7D446D52-467C-4AC6-BB87-B457DCE0E1CF}" srcOrd="1" destOrd="0" parTransId="{EE63FD37-213C-4499-8F9E-BAB0DA39076B}" sibTransId="{162810BC-9841-4FD2-8516-457C34771D02}"/>
    <dgm:cxn modelId="{F242425C-3376-4A79-A567-E9C17F8A1BE9}" type="presOf" srcId="{13306D33-6901-4A7F-8043-E7E43DC0A094}" destId="{82B48B00-F613-439D-8190-571A01C71284}" srcOrd="0" destOrd="1" presId="urn:microsoft.com/office/officeart/2005/8/layout/arrow2"/>
    <dgm:cxn modelId="{24B7F99A-8FB5-4489-89C8-8F1C9696E9B5}" srcId="{FB953B28-8FA2-43E1-91C5-CAE356091258}" destId="{88CD1338-DF3B-4F00-B3AA-2C4C654CE120}" srcOrd="3" destOrd="0" parTransId="{EDF4EF28-6893-40BA-894C-529D10CA6E08}" sibTransId="{F8008237-44DB-4BB6-B09B-30A3A6EB373C}"/>
    <dgm:cxn modelId="{C96B281C-62C5-44E4-AA29-9AE8036C0FC7}" srcId="{BD326A6E-1088-4F2B-96AE-7607B97A40D0}" destId="{13306D33-6901-4A7F-8043-E7E43DC0A094}" srcOrd="0" destOrd="0" parTransId="{EF938AE9-5B50-45CA-AE8A-4E4F9E178AA2}" sibTransId="{3F3D36CD-2574-4051-93E6-43098CFB9252}"/>
    <dgm:cxn modelId="{179C3774-8706-49CB-9F15-50117D64FDCB}" type="presOf" srcId="{175AE9FA-6C00-4384-81D7-41E8D796B329}" destId="{F3C998A7-7BD3-4F2A-A79F-1F48A93923DA}" srcOrd="0" destOrd="0" presId="urn:microsoft.com/office/officeart/2005/8/layout/arrow2"/>
    <dgm:cxn modelId="{714A2C44-5190-4960-83CF-5FA7EB10BFA9}" type="presOf" srcId="{88CD1338-DF3B-4F00-B3AA-2C4C654CE120}" destId="{B505E45E-67E2-49CD-8E87-C9B02BB18EAE}" srcOrd="0" destOrd="0" presId="urn:microsoft.com/office/officeart/2005/8/layout/arrow2"/>
    <dgm:cxn modelId="{3948BE66-026F-41C4-AB05-93306381D203}" type="presOf" srcId="{FB953B28-8FA2-43E1-91C5-CAE356091258}" destId="{B209A7F4-4492-411B-A8B5-BFB35D2BD3EF}" srcOrd="0" destOrd="0" presId="urn:microsoft.com/office/officeart/2005/8/layout/arrow2"/>
    <dgm:cxn modelId="{CCB43462-CF9F-4378-B542-19F637AA9009}" type="presOf" srcId="{BD326A6E-1088-4F2B-96AE-7607B97A40D0}" destId="{82B48B00-F613-439D-8190-571A01C71284}" srcOrd="0" destOrd="0" presId="urn:microsoft.com/office/officeart/2005/8/layout/arrow2"/>
    <dgm:cxn modelId="{BC13D902-6FB2-4A69-97EC-106941BE25C6}" srcId="{FB953B28-8FA2-43E1-91C5-CAE356091258}" destId="{175AE9FA-6C00-4384-81D7-41E8D796B329}" srcOrd="2" destOrd="0" parTransId="{58BE541C-8601-47D6-8808-E8809C8FB3EE}" sibTransId="{A1A44F73-F26B-40FE-B26A-622F72115C7A}"/>
    <dgm:cxn modelId="{7B674899-28F1-4724-9E31-69086C6C50D2}" srcId="{FB953B28-8FA2-43E1-91C5-CAE356091258}" destId="{BD326A6E-1088-4F2B-96AE-7607B97A40D0}" srcOrd="0" destOrd="0" parTransId="{71990609-C92C-49EC-8B5B-CB1FC222539B}" sibTransId="{6882DCFE-936F-488A-91D1-C0ABBC8E73C1}"/>
    <dgm:cxn modelId="{CDF87815-30C5-49D1-B41B-E1E508D8DE96}" type="presParOf" srcId="{B209A7F4-4492-411B-A8B5-BFB35D2BD3EF}" destId="{CFA7A35C-683B-4D93-BB0B-23FC6971EEF9}" srcOrd="0" destOrd="0" presId="urn:microsoft.com/office/officeart/2005/8/layout/arrow2"/>
    <dgm:cxn modelId="{1900CBB4-AF0A-4C22-A498-FA6AC9F7AAC8}" type="presParOf" srcId="{B209A7F4-4492-411B-A8B5-BFB35D2BD3EF}" destId="{5147450E-FE10-4D24-BB63-17B7B38B5353}" srcOrd="1" destOrd="0" presId="urn:microsoft.com/office/officeart/2005/8/layout/arrow2"/>
    <dgm:cxn modelId="{30276ECA-AE75-4AE3-8609-5ABF1EE9B2E0}" type="presParOf" srcId="{5147450E-FE10-4D24-BB63-17B7B38B5353}" destId="{E32E007A-84A5-4861-B991-F7C66138D892}" srcOrd="0" destOrd="0" presId="urn:microsoft.com/office/officeart/2005/8/layout/arrow2"/>
    <dgm:cxn modelId="{7CC5AF49-75D5-4607-912F-E88813579386}" type="presParOf" srcId="{5147450E-FE10-4D24-BB63-17B7B38B5353}" destId="{82B48B00-F613-439D-8190-571A01C71284}" srcOrd="1" destOrd="0" presId="urn:microsoft.com/office/officeart/2005/8/layout/arrow2"/>
    <dgm:cxn modelId="{CFAB3220-477A-41F1-9220-A40F911B560F}" type="presParOf" srcId="{5147450E-FE10-4D24-BB63-17B7B38B5353}" destId="{B3D62873-1990-4507-BC89-A69A3D15C7A4}" srcOrd="2" destOrd="0" presId="urn:microsoft.com/office/officeart/2005/8/layout/arrow2"/>
    <dgm:cxn modelId="{05B0A90A-7F54-408C-9917-75AA2B637723}" type="presParOf" srcId="{5147450E-FE10-4D24-BB63-17B7B38B5353}" destId="{93E21F58-3597-4C35-8E08-7B65E9B43B2D}" srcOrd="3" destOrd="0" presId="urn:microsoft.com/office/officeart/2005/8/layout/arrow2"/>
    <dgm:cxn modelId="{92A25681-D691-443A-AA3D-5E14F1AE1A45}" type="presParOf" srcId="{5147450E-FE10-4D24-BB63-17B7B38B5353}" destId="{CD4B1686-8E93-47B4-BFE7-A65A8827DEC7}" srcOrd="4" destOrd="0" presId="urn:microsoft.com/office/officeart/2005/8/layout/arrow2"/>
    <dgm:cxn modelId="{5299B7C5-2AEC-49CA-862E-BB462F4C6381}" type="presParOf" srcId="{5147450E-FE10-4D24-BB63-17B7B38B5353}" destId="{F3C998A7-7BD3-4F2A-A79F-1F48A93923DA}" srcOrd="5" destOrd="0" presId="urn:microsoft.com/office/officeart/2005/8/layout/arrow2"/>
    <dgm:cxn modelId="{3FCA5CF3-6401-4B9A-BB33-81ED49AC670C}" type="presParOf" srcId="{5147450E-FE10-4D24-BB63-17B7B38B5353}" destId="{188EEAD6-DBFA-4AF3-9C57-C96BA4D4EED4}" srcOrd="6" destOrd="0" presId="urn:microsoft.com/office/officeart/2005/8/layout/arrow2"/>
    <dgm:cxn modelId="{2EDB793A-5260-4EB4-9A8C-3E9C88316467}" type="presParOf" srcId="{5147450E-FE10-4D24-BB63-17B7B38B5353}" destId="{B505E45E-67E2-49CD-8E87-C9B02BB18EAE}" srcOrd="7" destOrd="0" presId="urn:microsoft.com/office/officeart/2005/8/layout/arrow2"/>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75E2DF95-2B6C-4067-94B0-F0282E181D33}" type="doc">
      <dgm:prSet loTypeId="urn:microsoft.com/office/officeart/2005/8/layout/hProcess9" loCatId="process" qsTypeId="urn:microsoft.com/office/officeart/2005/8/quickstyle/3d3" qsCatId="3D" csTypeId="urn:microsoft.com/office/officeart/2005/8/colors/accent2_2" csCatId="accent2" phldr="1"/>
      <dgm:spPr/>
      <dgm:t>
        <a:bodyPr/>
        <a:lstStyle/>
        <a:p>
          <a:endParaRPr lang="en-CA"/>
        </a:p>
      </dgm:t>
    </dgm:pt>
    <dgm:pt modelId="{B2FCE87E-AF86-4C56-A2A0-D8B12998D29B}">
      <dgm:prSet phldrT="[Text]" custT="1"/>
      <dgm:spPr/>
      <dgm:t>
        <a:bodyPr anchor="t"/>
        <a:lstStyle/>
        <a:p>
          <a:pPr algn="ctr"/>
          <a:endParaRPr lang="en-CA" sz="2000" b="1" dirty="0">
            <a:solidFill>
              <a:srgbClr val="00205C"/>
            </a:solidFill>
            <a:latin typeface="Arial" panose="020B0604020202020204" pitchFamily="34" charset="0"/>
            <a:cs typeface="Arial" panose="020B0604020202020204" pitchFamily="34" charset="0"/>
          </a:endParaRPr>
        </a:p>
        <a:p>
          <a:pPr algn="ctr"/>
          <a:r>
            <a:rPr lang="en-CA" sz="2000" b="1" dirty="0">
              <a:solidFill>
                <a:srgbClr val="00205C"/>
              </a:solidFill>
              <a:latin typeface="Arial" panose="020B0604020202020204" pitchFamily="34" charset="0"/>
              <a:cs typeface="Arial" panose="020B0604020202020204" pitchFamily="34" charset="0"/>
            </a:rPr>
            <a:t>Participant Savings </a:t>
          </a:r>
        </a:p>
        <a:p>
          <a:pPr algn="ctr"/>
          <a:endParaRPr lang="en-CA" sz="1800" dirty="0">
            <a:solidFill>
              <a:srgbClr val="00205C"/>
            </a:solidFill>
            <a:latin typeface="Arial" panose="020B0604020202020204" pitchFamily="34" charset="0"/>
            <a:cs typeface="Arial" panose="020B0604020202020204" pitchFamily="34" charset="0"/>
          </a:endParaRPr>
        </a:p>
        <a:p>
          <a:pPr algn="ctr"/>
          <a:r>
            <a:rPr lang="en-CA" sz="1800" dirty="0">
              <a:solidFill>
                <a:srgbClr val="00205C"/>
              </a:solidFill>
              <a:latin typeface="Arial" panose="020B0604020202020204" pitchFamily="34" charset="0"/>
              <a:cs typeface="Arial" panose="020B0604020202020204" pitchFamily="34" charset="0"/>
            </a:rPr>
            <a:t>$5 to $50 per month </a:t>
          </a:r>
        </a:p>
        <a:p>
          <a:pPr algn="ctr"/>
          <a:r>
            <a:rPr lang="en-CA" sz="1800" dirty="0">
              <a:solidFill>
                <a:srgbClr val="00205C"/>
              </a:solidFill>
              <a:latin typeface="Arial" panose="020B0604020202020204" pitchFamily="34" charset="0"/>
              <a:cs typeface="Arial" panose="020B0604020202020204" pitchFamily="34" charset="0"/>
            </a:rPr>
            <a:t>Max. $300 in six months </a:t>
          </a:r>
        </a:p>
      </dgm:t>
    </dgm:pt>
    <dgm:pt modelId="{7E9512E8-C92E-4E6B-8BBA-8AF208BF845E}" type="parTrans" cxnId="{ADA3FE4F-AA80-44EB-9569-03F3AB8F496C}">
      <dgm:prSet/>
      <dgm:spPr/>
      <dgm:t>
        <a:bodyPr/>
        <a:lstStyle/>
        <a:p>
          <a:endParaRPr lang="en-CA" sz="2000">
            <a:latin typeface="Arial" panose="020B0604020202020204" pitchFamily="34" charset="0"/>
            <a:cs typeface="Arial" panose="020B0604020202020204" pitchFamily="34" charset="0"/>
          </a:endParaRPr>
        </a:p>
      </dgm:t>
    </dgm:pt>
    <dgm:pt modelId="{B4543E38-0C3F-47E5-BA9A-CBBFFD3634CF}" type="sibTrans" cxnId="{ADA3FE4F-AA80-44EB-9569-03F3AB8F496C}">
      <dgm:prSet/>
      <dgm:spPr/>
      <dgm:t>
        <a:bodyPr/>
        <a:lstStyle/>
        <a:p>
          <a:endParaRPr lang="en-CA" sz="2000">
            <a:latin typeface="Arial" panose="020B0604020202020204" pitchFamily="34" charset="0"/>
            <a:cs typeface="Arial" panose="020B0604020202020204" pitchFamily="34" charset="0"/>
          </a:endParaRPr>
        </a:p>
      </dgm:t>
    </dgm:pt>
    <dgm:pt modelId="{E6254493-D9A5-4D68-9F79-28B5B3416904}">
      <dgm:prSet phldrT="[Text]" custT="1"/>
      <dgm:spPr/>
      <dgm:t>
        <a:bodyPr anchor="t"/>
        <a:lstStyle/>
        <a:p>
          <a:endParaRPr lang="en-CA" sz="2000" b="1" dirty="0">
            <a:solidFill>
              <a:srgbClr val="00205C"/>
            </a:solidFill>
            <a:latin typeface="Arial" panose="020B0604020202020204" pitchFamily="34" charset="0"/>
            <a:cs typeface="Arial" panose="020B0604020202020204" pitchFamily="34" charset="0"/>
          </a:endParaRPr>
        </a:p>
        <a:p>
          <a:r>
            <a:rPr lang="en-CA" sz="2000" b="1" dirty="0">
              <a:solidFill>
                <a:srgbClr val="00205C"/>
              </a:solidFill>
              <a:latin typeface="Arial" panose="020B0604020202020204" pitchFamily="34" charset="0"/>
              <a:cs typeface="Arial" panose="020B0604020202020204" pitchFamily="34" charset="0"/>
            </a:rPr>
            <a:t>Matched Savings </a:t>
          </a:r>
        </a:p>
        <a:p>
          <a:endParaRPr lang="en-CA" sz="1800" baseline="0" dirty="0">
            <a:solidFill>
              <a:srgbClr val="00205C"/>
            </a:solidFill>
            <a:latin typeface="Arial" panose="020B0604020202020204" pitchFamily="34" charset="0"/>
            <a:cs typeface="Arial" panose="020B0604020202020204" pitchFamily="34" charset="0"/>
          </a:endParaRPr>
        </a:p>
        <a:p>
          <a:r>
            <a:rPr lang="en-CA" sz="1800" baseline="0" dirty="0">
              <a:solidFill>
                <a:srgbClr val="00205C"/>
              </a:solidFill>
              <a:latin typeface="Arial" panose="020B0604020202020204" pitchFamily="34" charset="0"/>
              <a:cs typeface="Arial" panose="020B0604020202020204" pitchFamily="34" charset="0"/>
            </a:rPr>
            <a:t>3 to 1 Match</a:t>
          </a:r>
        </a:p>
        <a:p>
          <a:r>
            <a:rPr lang="en-CA" sz="1800" baseline="0" dirty="0">
              <a:solidFill>
                <a:srgbClr val="00205C"/>
              </a:solidFill>
              <a:latin typeface="Arial" panose="020B0604020202020204" pitchFamily="34" charset="0"/>
              <a:cs typeface="Arial" panose="020B0604020202020204" pitchFamily="34" charset="0"/>
            </a:rPr>
            <a:t>Max. $900 in six months </a:t>
          </a:r>
          <a:endParaRPr lang="en-CA" sz="1800" dirty="0">
            <a:solidFill>
              <a:srgbClr val="00205C"/>
            </a:solidFill>
            <a:latin typeface="Arial" panose="020B0604020202020204" pitchFamily="34" charset="0"/>
            <a:cs typeface="Arial" panose="020B0604020202020204" pitchFamily="34" charset="0"/>
          </a:endParaRPr>
        </a:p>
      </dgm:t>
    </dgm:pt>
    <dgm:pt modelId="{4AEBAD78-E154-488C-8958-F283CA2AFE80}" type="parTrans" cxnId="{FD318F45-C53B-4356-9AF7-5AEC9C252C4A}">
      <dgm:prSet/>
      <dgm:spPr/>
      <dgm:t>
        <a:bodyPr/>
        <a:lstStyle/>
        <a:p>
          <a:endParaRPr lang="en-CA" sz="2000">
            <a:latin typeface="Arial" panose="020B0604020202020204" pitchFamily="34" charset="0"/>
            <a:cs typeface="Arial" panose="020B0604020202020204" pitchFamily="34" charset="0"/>
          </a:endParaRPr>
        </a:p>
      </dgm:t>
    </dgm:pt>
    <dgm:pt modelId="{B1E49B9B-99D2-4B5C-BBAC-D8EB1182154D}" type="sibTrans" cxnId="{FD318F45-C53B-4356-9AF7-5AEC9C252C4A}">
      <dgm:prSet/>
      <dgm:spPr/>
      <dgm:t>
        <a:bodyPr/>
        <a:lstStyle/>
        <a:p>
          <a:endParaRPr lang="en-CA" sz="2000">
            <a:latin typeface="Arial" panose="020B0604020202020204" pitchFamily="34" charset="0"/>
            <a:cs typeface="Arial" panose="020B0604020202020204" pitchFamily="34" charset="0"/>
          </a:endParaRPr>
        </a:p>
      </dgm:t>
    </dgm:pt>
    <dgm:pt modelId="{CF9D3A56-BBD0-4020-8E05-82C8E3EE9A18}">
      <dgm:prSet phldrT="[Text]" custT="1"/>
      <dgm:spPr/>
      <dgm:t>
        <a:bodyPr lIns="0" tIns="0" rIns="0" bIns="0" anchor="t"/>
        <a:lstStyle/>
        <a:p>
          <a:pPr marL="0" lvl="0" defTabSz="1066800">
            <a:lnSpc>
              <a:spcPct val="90000"/>
            </a:lnSpc>
            <a:spcBef>
              <a:spcPct val="0"/>
            </a:spcBef>
            <a:spcAft>
              <a:spcPct val="35000"/>
            </a:spcAft>
            <a:buNone/>
          </a:pPr>
          <a:endParaRPr lang="en-CA" sz="2000" b="1" dirty="0">
            <a:solidFill>
              <a:srgbClr val="00205C"/>
            </a:solidFill>
            <a:latin typeface="Arial" panose="020B0604020202020204" pitchFamily="34" charset="0"/>
            <a:cs typeface="Arial" panose="020B0604020202020204" pitchFamily="34" charset="0"/>
          </a:endParaRPr>
        </a:p>
        <a:p>
          <a:pPr marL="0" lvl="0" defTabSz="1066800">
            <a:lnSpc>
              <a:spcPct val="90000"/>
            </a:lnSpc>
            <a:spcBef>
              <a:spcPct val="0"/>
            </a:spcBef>
            <a:spcAft>
              <a:spcPct val="35000"/>
            </a:spcAft>
            <a:buNone/>
          </a:pPr>
          <a:r>
            <a:rPr lang="en-CA" sz="2000" b="1" dirty="0">
              <a:solidFill>
                <a:srgbClr val="00205C"/>
              </a:solidFill>
              <a:latin typeface="Arial" panose="020B0604020202020204" pitchFamily="34" charset="0"/>
              <a:cs typeface="Arial" panose="020B0604020202020204" pitchFamily="34" charset="0"/>
            </a:rPr>
            <a:t>Acquire </a:t>
          </a:r>
          <a:r>
            <a:rPr lang="en-CA" sz="2000" b="1" dirty="0" smtClean="0">
              <a:solidFill>
                <a:srgbClr val="00205C"/>
              </a:solidFill>
              <a:latin typeface="Arial" panose="020B0604020202020204" pitchFamily="34" charset="0"/>
              <a:cs typeface="Arial" panose="020B0604020202020204" pitchFamily="34" charset="0"/>
            </a:rPr>
            <a:t>Assets</a:t>
          </a:r>
          <a:endParaRPr lang="en-CA" sz="900" b="0" dirty="0">
            <a:solidFill>
              <a:srgbClr val="00205C"/>
            </a:solidFill>
            <a:latin typeface="Arial" panose="020B0604020202020204" pitchFamily="34" charset="0"/>
            <a:cs typeface="Arial" panose="020B0604020202020204" pitchFamily="34" charset="0"/>
          </a:endParaRPr>
        </a:p>
        <a:p>
          <a:pPr marL="0" lvl="0" defTabSz="1066800">
            <a:lnSpc>
              <a:spcPct val="90000"/>
            </a:lnSpc>
            <a:spcBef>
              <a:spcPct val="0"/>
            </a:spcBef>
            <a:spcAft>
              <a:spcPct val="35000"/>
            </a:spcAft>
            <a:buNone/>
          </a:pPr>
          <a:endParaRPr lang="en-CA" sz="900" b="0" dirty="0">
            <a:solidFill>
              <a:srgbClr val="00205C"/>
            </a:solidFill>
            <a:latin typeface="Arial" panose="020B0604020202020204" pitchFamily="34" charset="0"/>
            <a:cs typeface="Arial" panose="020B0604020202020204" pitchFamily="34" charset="0"/>
          </a:endParaRPr>
        </a:p>
        <a:p>
          <a:pPr marL="0" lvl="0" defTabSz="1066800">
            <a:lnSpc>
              <a:spcPct val="90000"/>
            </a:lnSpc>
            <a:spcBef>
              <a:spcPct val="0"/>
            </a:spcBef>
            <a:spcAft>
              <a:spcPct val="35000"/>
            </a:spcAft>
            <a:buNone/>
          </a:pPr>
          <a:r>
            <a:rPr lang="en-CA" sz="1800" b="0" dirty="0">
              <a:solidFill>
                <a:srgbClr val="00205C"/>
              </a:solidFill>
              <a:latin typeface="Arial" panose="020B0604020202020204" pitchFamily="34" charset="0"/>
              <a:cs typeface="Arial" panose="020B0604020202020204" pitchFamily="34" charset="0"/>
            </a:rPr>
            <a:t>Combined $1200 toward: </a:t>
          </a:r>
        </a:p>
        <a:p>
          <a:pPr marL="0" lvl="0" defTabSz="1066800">
            <a:lnSpc>
              <a:spcPct val="90000"/>
            </a:lnSpc>
            <a:spcBef>
              <a:spcPct val="0"/>
            </a:spcBef>
            <a:spcAft>
              <a:spcPct val="35000"/>
            </a:spcAft>
            <a:buNone/>
          </a:pPr>
          <a:r>
            <a:rPr lang="en-CA" sz="1200" b="0" dirty="0">
              <a:solidFill>
                <a:srgbClr val="00205C"/>
              </a:solidFill>
              <a:latin typeface="Arial" panose="020B0604020202020204" pitchFamily="34" charset="0"/>
              <a:cs typeface="Arial" panose="020B0604020202020204" pitchFamily="34" charset="0"/>
            </a:rPr>
            <a:t>Education </a:t>
          </a:r>
        </a:p>
        <a:p>
          <a:pPr marL="0" lvl="0" defTabSz="1066800">
            <a:lnSpc>
              <a:spcPct val="90000"/>
            </a:lnSpc>
            <a:spcBef>
              <a:spcPct val="0"/>
            </a:spcBef>
            <a:spcAft>
              <a:spcPct val="35000"/>
            </a:spcAft>
            <a:buNone/>
          </a:pPr>
          <a:r>
            <a:rPr lang="en-CA" sz="1200" b="0" dirty="0">
              <a:solidFill>
                <a:srgbClr val="00205C"/>
              </a:solidFill>
              <a:latin typeface="Arial" panose="020B0604020202020204" pitchFamily="34" charset="0"/>
              <a:cs typeface="Arial" panose="020B0604020202020204" pitchFamily="34" charset="0"/>
            </a:rPr>
            <a:t>Tools for Work </a:t>
          </a:r>
        </a:p>
        <a:p>
          <a:pPr marL="0" marR="0" lvl="0" indent="0" defTabSz="1066800" eaLnBrk="1" fontAlgn="auto" latinLnBrk="0" hangingPunct="1">
            <a:lnSpc>
              <a:spcPct val="90000"/>
            </a:lnSpc>
            <a:spcBef>
              <a:spcPct val="0"/>
            </a:spcBef>
            <a:spcAft>
              <a:spcPct val="35000"/>
            </a:spcAft>
            <a:buClrTx/>
            <a:buSzTx/>
            <a:buFontTx/>
            <a:buNone/>
            <a:tabLst/>
            <a:defRPr/>
          </a:pPr>
          <a:r>
            <a:rPr lang="en-CA" sz="1200" b="0" dirty="0">
              <a:solidFill>
                <a:srgbClr val="00205C"/>
              </a:solidFill>
              <a:latin typeface="Arial" panose="020B0604020202020204" pitchFamily="34" charset="0"/>
              <a:cs typeface="Arial" panose="020B0604020202020204" pitchFamily="34" charset="0"/>
            </a:rPr>
            <a:t>Resiliency Fund</a:t>
          </a:r>
        </a:p>
        <a:p>
          <a:pPr marL="0" marR="0" lvl="0" indent="0" defTabSz="1066800" eaLnBrk="1" fontAlgn="auto" latinLnBrk="0" hangingPunct="1">
            <a:lnSpc>
              <a:spcPct val="90000"/>
            </a:lnSpc>
            <a:spcBef>
              <a:spcPct val="0"/>
            </a:spcBef>
            <a:spcAft>
              <a:spcPct val="35000"/>
            </a:spcAft>
            <a:buClrTx/>
            <a:buSzTx/>
            <a:buFontTx/>
            <a:buNone/>
            <a:tabLst/>
            <a:defRPr/>
          </a:pPr>
          <a:r>
            <a:rPr lang="en-CA" sz="1200" b="0" dirty="0">
              <a:solidFill>
                <a:srgbClr val="00205C"/>
              </a:solidFill>
              <a:latin typeface="Arial" panose="020B0604020202020204" pitchFamily="34" charset="0"/>
              <a:cs typeface="Arial" panose="020B0604020202020204" pitchFamily="34" charset="0"/>
            </a:rPr>
            <a:t>RESP, etc. </a:t>
          </a:r>
        </a:p>
        <a:p>
          <a:pPr marL="0" lvl="0" defTabSz="1066800">
            <a:lnSpc>
              <a:spcPct val="90000"/>
            </a:lnSpc>
            <a:spcBef>
              <a:spcPct val="0"/>
            </a:spcBef>
            <a:spcAft>
              <a:spcPct val="35000"/>
            </a:spcAft>
            <a:buNone/>
          </a:pPr>
          <a:endParaRPr lang="en-CA" sz="1200" b="0" dirty="0">
            <a:solidFill>
              <a:srgbClr val="00205C"/>
            </a:solidFill>
            <a:latin typeface="Arial" panose="020B0604020202020204" pitchFamily="34" charset="0"/>
            <a:cs typeface="Arial" panose="020B0604020202020204" pitchFamily="34" charset="0"/>
          </a:endParaRPr>
        </a:p>
        <a:p>
          <a:pPr marL="0" lvl="0" defTabSz="1066800">
            <a:lnSpc>
              <a:spcPct val="90000"/>
            </a:lnSpc>
            <a:spcBef>
              <a:spcPct val="0"/>
            </a:spcBef>
            <a:spcAft>
              <a:spcPct val="35000"/>
            </a:spcAft>
            <a:buNone/>
          </a:pPr>
          <a:endParaRPr lang="en-CA" sz="1800" dirty="0">
            <a:solidFill>
              <a:srgbClr val="00205C"/>
            </a:solidFill>
            <a:latin typeface="Arial" panose="020B0604020202020204" pitchFamily="34" charset="0"/>
            <a:cs typeface="Arial" panose="020B0604020202020204" pitchFamily="34" charset="0"/>
          </a:endParaRPr>
        </a:p>
      </dgm:t>
    </dgm:pt>
    <dgm:pt modelId="{43A0A533-847A-44EA-965B-5641E72E784F}" type="parTrans" cxnId="{8F7FC941-9FED-4C1F-AB3F-3A2C6457869E}">
      <dgm:prSet/>
      <dgm:spPr/>
      <dgm:t>
        <a:bodyPr/>
        <a:lstStyle/>
        <a:p>
          <a:endParaRPr lang="en-CA" sz="2000">
            <a:latin typeface="Arial" panose="020B0604020202020204" pitchFamily="34" charset="0"/>
            <a:cs typeface="Arial" panose="020B0604020202020204" pitchFamily="34" charset="0"/>
          </a:endParaRPr>
        </a:p>
      </dgm:t>
    </dgm:pt>
    <dgm:pt modelId="{2CA076D4-2258-4E52-9990-6B2A1D8AB2FB}" type="sibTrans" cxnId="{8F7FC941-9FED-4C1F-AB3F-3A2C6457869E}">
      <dgm:prSet/>
      <dgm:spPr/>
      <dgm:t>
        <a:bodyPr/>
        <a:lstStyle/>
        <a:p>
          <a:endParaRPr lang="en-CA" sz="2000">
            <a:latin typeface="Arial" panose="020B0604020202020204" pitchFamily="34" charset="0"/>
            <a:cs typeface="Arial" panose="020B0604020202020204" pitchFamily="34" charset="0"/>
          </a:endParaRPr>
        </a:p>
      </dgm:t>
    </dgm:pt>
    <dgm:pt modelId="{5C97C9D3-12D7-40A9-9730-0E32FF034AAD}">
      <dgm:prSet phldrT="[Text]" custT="1"/>
      <dgm:spPr/>
      <dgm:t>
        <a:bodyPr anchor="t"/>
        <a:lstStyle/>
        <a:p>
          <a:endParaRPr lang="en-CA" sz="2000" b="1" dirty="0">
            <a:solidFill>
              <a:srgbClr val="00205C"/>
            </a:solidFill>
            <a:latin typeface="Arial" panose="020B0604020202020204" pitchFamily="34" charset="0"/>
            <a:cs typeface="Arial" panose="020B0604020202020204" pitchFamily="34" charset="0"/>
          </a:endParaRPr>
        </a:p>
        <a:p>
          <a:r>
            <a:rPr lang="en-CA" sz="2000" b="1" dirty="0">
              <a:solidFill>
                <a:srgbClr val="00205C"/>
              </a:solidFill>
              <a:latin typeface="Arial" panose="020B0604020202020204" pitchFamily="34" charset="0"/>
              <a:cs typeface="Arial" panose="020B0604020202020204" pitchFamily="34" charset="0"/>
            </a:rPr>
            <a:t>Financial Literacy</a:t>
          </a:r>
          <a:endParaRPr lang="en-CA" sz="1800" dirty="0">
            <a:solidFill>
              <a:srgbClr val="00205C"/>
            </a:solidFill>
            <a:latin typeface="Arial" panose="020B0604020202020204" pitchFamily="34" charset="0"/>
            <a:cs typeface="Arial" panose="020B0604020202020204" pitchFamily="34" charset="0"/>
          </a:endParaRPr>
        </a:p>
        <a:p>
          <a:endParaRPr lang="en-CA" sz="1800" dirty="0">
            <a:solidFill>
              <a:srgbClr val="00205C"/>
            </a:solidFill>
            <a:latin typeface="Arial" panose="020B0604020202020204" pitchFamily="34" charset="0"/>
            <a:cs typeface="Arial" panose="020B0604020202020204" pitchFamily="34" charset="0"/>
          </a:endParaRPr>
        </a:p>
        <a:p>
          <a:r>
            <a:rPr lang="en-CA" sz="1800" dirty="0">
              <a:solidFill>
                <a:srgbClr val="00205C"/>
              </a:solidFill>
              <a:latin typeface="Arial" panose="020B0604020202020204" pitchFamily="34" charset="0"/>
              <a:cs typeface="Arial" panose="020B0604020202020204" pitchFamily="34" charset="0"/>
            </a:rPr>
            <a:t>Attend 8-10 workshops over six months </a:t>
          </a:r>
        </a:p>
        <a:p>
          <a:r>
            <a:rPr lang="en-CA" sz="1800" dirty="0">
              <a:solidFill>
                <a:srgbClr val="00205C"/>
              </a:solidFill>
              <a:latin typeface="Arial" panose="020B0604020202020204" pitchFamily="34" charset="0"/>
              <a:cs typeface="Arial" panose="020B0604020202020204" pitchFamily="34" charset="0"/>
            </a:rPr>
            <a:t> </a:t>
          </a:r>
        </a:p>
      </dgm:t>
    </dgm:pt>
    <dgm:pt modelId="{F087FBEE-1DE7-46CB-A7A7-7D99E1214A7B}" type="parTrans" cxnId="{D9A59F7D-2208-4C87-85D4-171526568CE1}">
      <dgm:prSet/>
      <dgm:spPr/>
      <dgm:t>
        <a:bodyPr/>
        <a:lstStyle/>
        <a:p>
          <a:endParaRPr lang="en-CA" sz="2000">
            <a:latin typeface="Arial" panose="020B0604020202020204" pitchFamily="34" charset="0"/>
            <a:cs typeface="Arial" panose="020B0604020202020204" pitchFamily="34" charset="0"/>
          </a:endParaRPr>
        </a:p>
      </dgm:t>
    </dgm:pt>
    <dgm:pt modelId="{15EF58CC-8C95-41D5-81E1-8DCE9A211AF5}" type="sibTrans" cxnId="{D9A59F7D-2208-4C87-85D4-171526568CE1}">
      <dgm:prSet/>
      <dgm:spPr/>
      <dgm:t>
        <a:bodyPr/>
        <a:lstStyle/>
        <a:p>
          <a:endParaRPr lang="en-CA" sz="2000">
            <a:latin typeface="Arial" panose="020B0604020202020204" pitchFamily="34" charset="0"/>
            <a:cs typeface="Arial" panose="020B0604020202020204" pitchFamily="34" charset="0"/>
          </a:endParaRPr>
        </a:p>
      </dgm:t>
    </dgm:pt>
    <dgm:pt modelId="{2DF49662-D8AD-43C8-848D-94E43DA0AF1E}" type="pres">
      <dgm:prSet presAssocID="{75E2DF95-2B6C-4067-94B0-F0282E181D33}" presName="CompostProcess" presStyleCnt="0">
        <dgm:presLayoutVars>
          <dgm:dir/>
          <dgm:resizeHandles val="exact"/>
        </dgm:presLayoutVars>
      </dgm:prSet>
      <dgm:spPr/>
      <dgm:t>
        <a:bodyPr/>
        <a:lstStyle/>
        <a:p>
          <a:endParaRPr lang="en-CA"/>
        </a:p>
      </dgm:t>
    </dgm:pt>
    <dgm:pt modelId="{95DE6EF6-804A-4117-9E34-24D934371D1E}" type="pres">
      <dgm:prSet presAssocID="{75E2DF95-2B6C-4067-94B0-F0282E181D33}" presName="arrow" presStyleLbl="bgShp" presStyleIdx="0" presStyleCnt="1" custScaleX="117647"/>
      <dgm:spPr/>
    </dgm:pt>
    <dgm:pt modelId="{0915D692-0A2D-4E09-A531-C8E86ABC5761}" type="pres">
      <dgm:prSet presAssocID="{75E2DF95-2B6C-4067-94B0-F0282E181D33}" presName="linearProcess" presStyleCnt="0"/>
      <dgm:spPr/>
    </dgm:pt>
    <dgm:pt modelId="{286B914C-94D5-41B3-AC60-1F1B9C31A646}" type="pres">
      <dgm:prSet presAssocID="{B2FCE87E-AF86-4C56-A2A0-D8B12998D29B}" presName="textNode" presStyleLbl="node1" presStyleIdx="0" presStyleCnt="4" custScaleY="150338" custLinFactNeighborX="12414" custLinFactNeighborY="-422">
        <dgm:presLayoutVars>
          <dgm:bulletEnabled val="1"/>
        </dgm:presLayoutVars>
      </dgm:prSet>
      <dgm:spPr/>
      <dgm:t>
        <a:bodyPr/>
        <a:lstStyle/>
        <a:p>
          <a:endParaRPr lang="en-CA"/>
        </a:p>
      </dgm:t>
    </dgm:pt>
    <dgm:pt modelId="{4C4829E3-0BF2-45EB-8A6F-E3FB229CED8A}" type="pres">
      <dgm:prSet presAssocID="{B4543E38-0C3F-47E5-BA9A-CBBFFD3634CF}" presName="sibTrans" presStyleCnt="0"/>
      <dgm:spPr/>
    </dgm:pt>
    <dgm:pt modelId="{CAC31D92-FC55-4DDE-BBD7-C0263D68A430}" type="pres">
      <dgm:prSet presAssocID="{5C97C9D3-12D7-40A9-9730-0E32FF034AAD}" presName="textNode" presStyleLbl="node1" presStyleIdx="1" presStyleCnt="4" custScaleY="149493" custLinFactNeighborX="-21724" custLinFactNeighborY="438">
        <dgm:presLayoutVars>
          <dgm:bulletEnabled val="1"/>
        </dgm:presLayoutVars>
      </dgm:prSet>
      <dgm:spPr/>
      <dgm:t>
        <a:bodyPr/>
        <a:lstStyle/>
        <a:p>
          <a:endParaRPr lang="en-CA"/>
        </a:p>
      </dgm:t>
    </dgm:pt>
    <dgm:pt modelId="{4B35F67D-4740-43B2-965B-42688279D155}" type="pres">
      <dgm:prSet presAssocID="{15EF58CC-8C95-41D5-81E1-8DCE9A211AF5}" presName="sibTrans" presStyleCnt="0"/>
      <dgm:spPr/>
    </dgm:pt>
    <dgm:pt modelId="{381A85D3-848D-43CF-9A5B-A3C67605C27E}" type="pres">
      <dgm:prSet presAssocID="{E6254493-D9A5-4D68-9F79-28B5B3416904}" presName="textNode" presStyleLbl="node1" presStyleIdx="2" presStyleCnt="4" custScaleY="152872" custLinFactNeighborX="-50000" custLinFactNeighborY="877">
        <dgm:presLayoutVars>
          <dgm:bulletEnabled val="1"/>
        </dgm:presLayoutVars>
      </dgm:prSet>
      <dgm:spPr/>
      <dgm:t>
        <a:bodyPr/>
        <a:lstStyle/>
        <a:p>
          <a:endParaRPr lang="en-CA"/>
        </a:p>
      </dgm:t>
    </dgm:pt>
    <dgm:pt modelId="{EDEE0218-5A1D-497B-A305-990F779C50DF}" type="pres">
      <dgm:prSet presAssocID="{B1E49B9B-99D2-4B5C-BBAC-D8EB1182154D}" presName="sibTrans" presStyleCnt="0"/>
      <dgm:spPr/>
    </dgm:pt>
    <dgm:pt modelId="{C9F5E7C8-7280-4B78-8038-27A472B8E97F}" type="pres">
      <dgm:prSet presAssocID="{CF9D3A56-BBD0-4020-8E05-82C8E3EE9A18}" presName="textNode" presStyleLbl="node1" presStyleIdx="3" presStyleCnt="4" custScaleY="151182" custLinFactNeighborX="-77587" custLinFactNeighborY="1754">
        <dgm:presLayoutVars>
          <dgm:bulletEnabled val="1"/>
        </dgm:presLayoutVars>
      </dgm:prSet>
      <dgm:spPr/>
      <dgm:t>
        <a:bodyPr/>
        <a:lstStyle/>
        <a:p>
          <a:endParaRPr lang="en-CA"/>
        </a:p>
      </dgm:t>
    </dgm:pt>
  </dgm:ptLst>
  <dgm:cxnLst>
    <dgm:cxn modelId="{72CD4172-0CB1-45C3-A751-3535ABD92EA3}" type="presOf" srcId="{CF9D3A56-BBD0-4020-8E05-82C8E3EE9A18}" destId="{C9F5E7C8-7280-4B78-8038-27A472B8E97F}" srcOrd="0" destOrd="0" presId="urn:microsoft.com/office/officeart/2005/8/layout/hProcess9"/>
    <dgm:cxn modelId="{FD318F45-C53B-4356-9AF7-5AEC9C252C4A}" srcId="{75E2DF95-2B6C-4067-94B0-F0282E181D33}" destId="{E6254493-D9A5-4D68-9F79-28B5B3416904}" srcOrd="2" destOrd="0" parTransId="{4AEBAD78-E154-488C-8958-F283CA2AFE80}" sibTransId="{B1E49B9B-99D2-4B5C-BBAC-D8EB1182154D}"/>
    <dgm:cxn modelId="{30111E1B-3324-414D-8AB7-025C6137966D}" type="presOf" srcId="{E6254493-D9A5-4D68-9F79-28B5B3416904}" destId="{381A85D3-848D-43CF-9A5B-A3C67605C27E}" srcOrd="0" destOrd="0" presId="urn:microsoft.com/office/officeart/2005/8/layout/hProcess9"/>
    <dgm:cxn modelId="{2AEFDCF6-7188-4B9A-AD67-E91F9FA5696B}" type="presOf" srcId="{5C97C9D3-12D7-40A9-9730-0E32FF034AAD}" destId="{CAC31D92-FC55-4DDE-BBD7-C0263D68A430}" srcOrd="0" destOrd="0" presId="urn:microsoft.com/office/officeart/2005/8/layout/hProcess9"/>
    <dgm:cxn modelId="{8F7FC941-9FED-4C1F-AB3F-3A2C6457869E}" srcId="{75E2DF95-2B6C-4067-94B0-F0282E181D33}" destId="{CF9D3A56-BBD0-4020-8E05-82C8E3EE9A18}" srcOrd="3" destOrd="0" parTransId="{43A0A533-847A-44EA-965B-5641E72E784F}" sibTransId="{2CA076D4-2258-4E52-9990-6B2A1D8AB2FB}"/>
    <dgm:cxn modelId="{ADA3FE4F-AA80-44EB-9569-03F3AB8F496C}" srcId="{75E2DF95-2B6C-4067-94B0-F0282E181D33}" destId="{B2FCE87E-AF86-4C56-A2A0-D8B12998D29B}" srcOrd="0" destOrd="0" parTransId="{7E9512E8-C92E-4E6B-8BBA-8AF208BF845E}" sibTransId="{B4543E38-0C3F-47E5-BA9A-CBBFFD3634CF}"/>
    <dgm:cxn modelId="{D9A59F7D-2208-4C87-85D4-171526568CE1}" srcId="{75E2DF95-2B6C-4067-94B0-F0282E181D33}" destId="{5C97C9D3-12D7-40A9-9730-0E32FF034AAD}" srcOrd="1" destOrd="0" parTransId="{F087FBEE-1DE7-46CB-A7A7-7D99E1214A7B}" sibTransId="{15EF58CC-8C95-41D5-81E1-8DCE9A211AF5}"/>
    <dgm:cxn modelId="{6AF23FCB-5ECC-4AE4-BE33-E782738F2601}" type="presOf" srcId="{75E2DF95-2B6C-4067-94B0-F0282E181D33}" destId="{2DF49662-D8AD-43C8-848D-94E43DA0AF1E}" srcOrd="0" destOrd="0" presId="urn:microsoft.com/office/officeart/2005/8/layout/hProcess9"/>
    <dgm:cxn modelId="{907AE8F6-F450-450A-A465-1FCA4C1CE1E4}" type="presOf" srcId="{B2FCE87E-AF86-4C56-A2A0-D8B12998D29B}" destId="{286B914C-94D5-41B3-AC60-1F1B9C31A646}" srcOrd="0" destOrd="0" presId="urn:microsoft.com/office/officeart/2005/8/layout/hProcess9"/>
    <dgm:cxn modelId="{CD1A5558-0C70-4856-8968-B853BFD3A0EB}" type="presParOf" srcId="{2DF49662-D8AD-43C8-848D-94E43DA0AF1E}" destId="{95DE6EF6-804A-4117-9E34-24D934371D1E}" srcOrd="0" destOrd="0" presId="urn:microsoft.com/office/officeart/2005/8/layout/hProcess9"/>
    <dgm:cxn modelId="{F438CB87-4404-449E-84C6-FE6533C27215}" type="presParOf" srcId="{2DF49662-D8AD-43C8-848D-94E43DA0AF1E}" destId="{0915D692-0A2D-4E09-A531-C8E86ABC5761}" srcOrd="1" destOrd="0" presId="urn:microsoft.com/office/officeart/2005/8/layout/hProcess9"/>
    <dgm:cxn modelId="{9EB652F2-B61C-4AF0-871F-4CA4193FEAD2}" type="presParOf" srcId="{0915D692-0A2D-4E09-A531-C8E86ABC5761}" destId="{286B914C-94D5-41B3-AC60-1F1B9C31A646}" srcOrd="0" destOrd="0" presId="urn:microsoft.com/office/officeart/2005/8/layout/hProcess9"/>
    <dgm:cxn modelId="{677E1CA6-7899-423A-A77D-7AAC533709D9}" type="presParOf" srcId="{0915D692-0A2D-4E09-A531-C8E86ABC5761}" destId="{4C4829E3-0BF2-45EB-8A6F-E3FB229CED8A}" srcOrd="1" destOrd="0" presId="urn:microsoft.com/office/officeart/2005/8/layout/hProcess9"/>
    <dgm:cxn modelId="{735A1146-7E86-4600-9380-126FD418E517}" type="presParOf" srcId="{0915D692-0A2D-4E09-A531-C8E86ABC5761}" destId="{CAC31D92-FC55-4DDE-BBD7-C0263D68A430}" srcOrd="2" destOrd="0" presId="urn:microsoft.com/office/officeart/2005/8/layout/hProcess9"/>
    <dgm:cxn modelId="{D957002E-5C5D-492B-8403-6B42E0578B20}" type="presParOf" srcId="{0915D692-0A2D-4E09-A531-C8E86ABC5761}" destId="{4B35F67D-4740-43B2-965B-42688279D155}" srcOrd="3" destOrd="0" presId="urn:microsoft.com/office/officeart/2005/8/layout/hProcess9"/>
    <dgm:cxn modelId="{8EF5C2AC-63D3-46B5-A9C4-9058F46A55FD}" type="presParOf" srcId="{0915D692-0A2D-4E09-A531-C8E86ABC5761}" destId="{381A85D3-848D-43CF-9A5B-A3C67605C27E}" srcOrd="4" destOrd="0" presId="urn:microsoft.com/office/officeart/2005/8/layout/hProcess9"/>
    <dgm:cxn modelId="{8E5CAAE3-C842-4ABB-B020-7854782B1036}" type="presParOf" srcId="{0915D692-0A2D-4E09-A531-C8E86ABC5761}" destId="{EDEE0218-5A1D-497B-A305-990F779C50DF}" srcOrd="5" destOrd="0" presId="urn:microsoft.com/office/officeart/2005/8/layout/hProcess9"/>
    <dgm:cxn modelId="{9B7C43EF-1591-4748-A4E6-915383BFF239}" type="presParOf" srcId="{0915D692-0A2D-4E09-A531-C8E86ABC5761}" destId="{C9F5E7C8-7280-4B78-8038-27A472B8E97F}" srcOrd="6"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F53B4CC-5619-40B4-B604-5C94A600F655}" type="doc">
      <dgm:prSet loTypeId="urn:microsoft.com/office/officeart/2011/layout/HexagonRadial" loCatId="cycle" qsTypeId="urn:microsoft.com/office/officeart/2005/8/quickstyle/simple1" qsCatId="simple" csTypeId="urn:microsoft.com/office/officeart/2005/8/colors/accent2_2" csCatId="accent2" phldr="1"/>
      <dgm:spPr/>
      <dgm:t>
        <a:bodyPr/>
        <a:lstStyle/>
        <a:p>
          <a:endParaRPr lang="en-CA"/>
        </a:p>
      </dgm:t>
    </dgm:pt>
    <dgm:pt modelId="{ADEF53A1-3D89-4DD1-BF89-E89A0256133C}">
      <dgm:prSet phldrT="[Text]" custT="1"/>
      <dgm:spPr/>
      <dgm:t>
        <a:bodyPr/>
        <a:lstStyle/>
        <a:p>
          <a:r>
            <a:rPr lang="en-CA" sz="1650" b="1" dirty="0">
              <a:solidFill>
                <a:srgbClr val="00205C"/>
              </a:solidFill>
              <a:latin typeface="Arial" panose="020B0604020202020204" pitchFamily="34" charset="0"/>
              <a:cs typeface="Arial" panose="020B0604020202020204" pitchFamily="34" charset="0"/>
            </a:rPr>
            <a:t>Group Support &amp; Encouragement</a:t>
          </a:r>
        </a:p>
      </dgm:t>
    </dgm:pt>
    <dgm:pt modelId="{A895D79F-585C-4DA2-9F7B-6EF543EB63C9}" type="parTrans" cxnId="{AE433731-AF57-4C86-9347-E412DE5160DB}">
      <dgm:prSet/>
      <dgm:spPr/>
      <dgm:t>
        <a:bodyPr/>
        <a:lstStyle/>
        <a:p>
          <a:endParaRPr lang="en-CA" sz="2400" b="1">
            <a:solidFill>
              <a:srgbClr val="00205C"/>
            </a:solidFill>
            <a:latin typeface="Arial" panose="020B0604020202020204" pitchFamily="34" charset="0"/>
            <a:cs typeface="Arial" panose="020B0604020202020204" pitchFamily="34" charset="0"/>
          </a:endParaRPr>
        </a:p>
      </dgm:t>
    </dgm:pt>
    <dgm:pt modelId="{FBCEF6F1-C3B7-4CD7-90A9-4C1FF67A3802}" type="sibTrans" cxnId="{AE433731-AF57-4C86-9347-E412DE5160DB}">
      <dgm:prSet/>
      <dgm:spPr/>
      <dgm:t>
        <a:bodyPr/>
        <a:lstStyle/>
        <a:p>
          <a:endParaRPr lang="en-CA" sz="2400" b="1">
            <a:solidFill>
              <a:srgbClr val="00205C"/>
            </a:solidFill>
            <a:latin typeface="Arial" panose="020B0604020202020204" pitchFamily="34" charset="0"/>
            <a:cs typeface="Arial" panose="020B0604020202020204" pitchFamily="34" charset="0"/>
          </a:endParaRPr>
        </a:p>
      </dgm:t>
    </dgm:pt>
    <dgm:pt modelId="{D5142E03-65BC-48B0-A92D-6B6DC4EF2425}">
      <dgm:prSet phldrT="[Text]" custT="1"/>
      <dgm:spPr/>
      <dgm:t>
        <a:bodyPr/>
        <a:lstStyle/>
        <a:p>
          <a:r>
            <a:rPr lang="en-CA" sz="1800" b="1" dirty="0">
              <a:solidFill>
                <a:srgbClr val="00205C"/>
              </a:solidFill>
              <a:latin typeface="Arial" panose="020B0604020202020204" pitchFamily="34" charset="0"/>
              <a:cs typeface="Arial" panose="020B0604020202020204" pitchFamily="34" charset="0"/>
            </a:rPr>
            <a:t>Bonuses &amp; Prizes </a:t>
          </a:r>
          <a:endParaRPr lang="en-CA" sz="1600" b="1" dirty="0">
            <a:solidFill>
              <a:srgbClr val="00205C"/>
            </a:solidFill>
            <a:latin typeface="Arial" panose="020B0604020202020204" pitchFamily="34" charset="0"/>
            <a:cs typeface="Arial" panose="020B0604020202020204" pitchFamily="34" charset="0"/>
          </a:endParaRPr>
        </a:p>
      </dgm:t>
    </dgm:pt>
    <dgm:pt modelId="{FBD04780-ADF0-42D2-95C8-E52F9F0FD132}" type="parTrans" cxnId="{B1B9170A-9DB3-40B3-A4E6-C6B194A5E79E}">
      <dgm:prSet/>
      <dgm:spPr/>
      <dgm:t>
        <a:bodyPr/>
        <a:lstStyle/>
        <a:p>
          <a:endParaRPr lang="en-CA" sz="2400" b="1">
            <a:solidFill>
              <a:srgbClr val="00205C"/>
            </a:solidFill>
            <a:latin typeface="Arial" panose="020B0604020202020204" pitchFamily="34" charset="0"/>
            <a:cs typeface="Arial" panose="020B0604020202020204" pitchFamily="34" charset="0"/>
          </a:endParaRPr>
        </a:p>
      </dgm:t>
    </dgm:pt>
    <dgm:pt modelId="{DD56DEF2-1FEF-4C48-96FB-B77809EADC43}" type="sibTrans" cxnId="{B1B9170A-9DB3-40B3-A4E6-C6B194A5E79E}">
      <dgm:prSet/>
      <dgm:spPr/>
      <dgm:t>
        <a:bodyPr/>
        <a:lstStyle/>
        <a:p>
          <a:endParaRPr lang="en-CA" sz="2400" b="1">
            <a:solidFill>
              <a:srgbClr val="00205C"/>
            </a:solidFill>
            <a:latin typeface="Arial" panose="020B0604020202020204" pitchFamily="34" charset="0"/>
            <a:cs typeface="Arial" panose="020B0604020202020204" pitchFamily="34" charset="0"/>
          </a:endParaRPr>
        </a:p>
      </dgm:t>
    </dgm:pt>
    <dgm:pt modelId="{26512254-0F67-4C92-A109-1F2DA96CE80A}">
      <dgm:prSet phldrT="[Text]" custT="1"/>
      <dgm:spPr/>
      <dgm:t>
        <a:bodyPr/>
        <a:lstStyle/>
        <a:p>
          <a:r>
            <a:rPr lang="en-CA" sz="1800" b="1" dirty="0">
              <a:solidFill>
                <a:srgbClr val="00205C"/>
              </a:solidFill>
              <a:latin typeface="Arial" panose="020B0604020202020204" pitchFamily="34" charset="0"/>
              <a:cs typeface="Arial" panose="020B0604020202020204" pitchFamily="34" charset="0"/>
            </a:rPr>
            <a:t>Make-up Deposits </a:t>
          </a:r>
        </a:p>
      </dgm:t>
    </dgm:pt>
    <dgm:pt modelId="{6C2AD50D-E420-4B8E-A87B-A30BCE43433E}" type="parTrans" cxnId="{97CE469C-EE57-4756-9BCC-830625B21819}">
      <dgm:prSet/>
      <dgm:spPr/>
      <dgm:t>
        <a:bodyPr/>
        <a:lstStyle/>
        <a:p>
          <a:endParaRPr lang="en-CA" sz="2400" b="1">
            <a:solidFill>
              <a:srgbClr val="00205C"/>
            </a:solidFill>
            <a:latin typeface="Arial" panose="020B0604020202020204" pitchFamily="34" charset="0"/>
            <a:cs typeface="Arial" panose="020B0604020202020204" pitchFamily="34" charset="0"/>
          </a:endParaRPr>
        </a:p>
      </dgm:t>
    </dgm:pt>
    <dgm:pt modelId="{BEF584A7-2A96-40E0-BC3B-8A60944F01A5}" type="sibTrans" cxnId="{97CE469C-EE57-4756-9BCC-830625B21819}">
      <dgm:prSet/>
      <dgm:spPr/>
      <dgm:t>
        <a:bodyPr/>
        <a:lstStyle/>
        <a:p>
          <a:endParaRPr lang="en-CA" sz="2400" b="1">
            <a:solidFill>
              <a:srgbClr val="00205C"/>
            </a:solidFill>
            <a:latin typeface="Arial" panose="020B0604020202020204" pitchFamily="34" charset="0"/>
            <a:cs typeface="Arial" panose="020B0604020202020204" pitchFamily="34" charset="0"/>
          </a:endParaRPr>
        </a:p>
      </dgm:t>
    </dgm:pt>
    <dgm:pt modelId="{499E4DB3-8932-4A65-94BC-7B32FAC34C58}">
      <dgm:prSet phldrT="[Text]" custT="1"/>
      <dgm:spPr/>
      <dgm:t>
        <a:bodyPr lIns="0" rIns="0"/>
        <a:lstStyle/>
        <a:p>
          <a:r>
            <a:rPr lang="en-CA" sz="1600" b="1" dirty="0">
              <a:solidFill>
                <a:srgbClr val="00205C"/>
              </a:solidFill>
              <a:latin typeface="Arial" panose="020B0604020202020204" pitchFamily="34" charset="0"/>
              <a:cs typeface="Arial" panose="020B0604020202020204" pitchFamily="34" charset="0"/>
            </a:rPr>
            <a:t>Regular Reminders</a:t>
          </a:r>
        </a:p>
      </dgm:t>
    </dgm:pt>
    <dgm:pt modelId="{4EAD9B19-ED40-4B5F-AD32-A31BFE9351CE}" type="parTrans" cxnId="{52479405-4CC1-478A-8131-B2A6D810D409}">
      <dgm:prSet/>
      <dgm:spPr/>
      <dgm:t>
        <a:bodyPr/>
        <a:lstStyle/>
        <a:p>
          <a:endParaRPr lang="en-CA" sz="2400" b="1">
            <a:solidFill>
              <a:srgbClr val="00205C"/>
            </a:solidFill>
            <a:latin typeface="Arial" panose="020B0604020202020204" pitchFamily="34" charset="0"/>
            <a:cs typeface="Arial" panose="020B0604020202020204" pitchFamily="34" charset="0"/>
          </a:endParaRPr>
        </a:p>
      </dgm:t>
    </dgm:pt>
    <dgm:pt modelId="{EE264918-E4A2-43F6-B969-62C24AC10F82}" type="sibTrans" cxnId="{52479405-4CC1-478A-8131-B2A6D810D409}">
      <dgm:prSet/>
      <dgm:spPr/>
      <dgm:t>
        <a:bodyPr/>
        <a:lstStyle/>
        <a:p>
          <a:endParaRPr lang="en-CA" sz="2400" b="1">
            <a:solidFill>
              <a:srgbClr val="00205C"/>
            </a:solidFill>
            <a:latin typeface="Arial" panose="020B0604020202020204" pitchFamily="34" charset="0"/>
            <a:cs typeface="Arial" panose="020B0604020202020204" pitchFamily="34" charset="0"/>
          </a:endParaRPr>
        </a:p>
      </dgm:t>
    </dgm:pt>
    <dgm:pt modelId="{3D8AD5BA-73FE-45F4-9DA2-EFADB7E2DEA3}">
      <dgm:prSet phldrT="[Text]" custT="1"/>
      <dgm:spPr/>
      <dgm:t>
        <a:bodyPr/>
        <a:lstStyle/>
        <a:p>
          <a:r>
            <a:rPr lang="en-CA" sz="1600" b="1" dirty="0">
              <a:solidFill>
                <a:srgbClr val="00205C"/>
              </a:solidFill>
              <a:latin typeface="Arial" panose="020B0604020202020204" pitchFamily="34" charset="0"/>
              <a:cs typeface="Arial" panose="020B0604020202020204" pitchFamily="34" charset="0"/>
            </a:rPr>
            <a:t>Minimum &amp; Maximum Limits  </a:t>
          </a:r>
        </a:p>
      </dgm:t>
    </dgm:pt>
    <dgm:pt modelId="{DADF82FA-2275-46A0-9C54-C4DACD1B1980}" type="parTrans" cxnId="{40C45340-083F-4B73-9967-6E06B169ABDA}">
      <dgm:prSet/>
      <dgm:spPr/>
      <dgm:t>
        <a:bodyPr/>
        <a:lstStyle/>
        <a:p>
          <a:endParaRPr lang="en-CA" sz="2400" b="1">
            <a:solidFill>
              <a:srgbClr val="00205C"/>
            </a:solidFill>
            <a:latin typeface="Arial" panose="020B0604020202020204" pitchFamily="34" charset="0"/>
            <a:cs typeface="Arial" panose="020B0604020202020204" pitchFamily="34" charset="0"/>
          </a:endParaRPr>
        </a:p>
      </dgm:t>
    </dgm:pt>
    <dgm:pt modelId="{D335A023-8565-419E-8127-DA35316BDC80}" type="sibTrans" cxnId="{40C45340-083F-4B73-9967-6E06B169ABDA}">
      <dgm:prSet/>
      <dgm:spPr/>
      <dgm:t>
        <a:bodyPr/>
        <a:lstStyle/>
        <a:p>
          <a:endParaRPr lang="en-CA" sz="2400" b="1">
            <a:solidFill>
              <a:srgbClr val="00205C"/>
            </a:solidFill>
            <a:latin typeface="Arial" panose="020B0604020202020204" pitchFamily="34" charset="0"/>
            <a:cs typeface="Arial" panose="020B0604020202020204" pitchFamily="34" charset="0"/>
          </a:endParaRPr>
        </a:p>
      </dgm:t>
    </dgm:pt>
    <dgm:pt modelId="{845096DB-7F27-44D1-BCD4-A1B97EFF4895}">
      <dgm:prSet phldrT="[Text]" custT="1"/>
      <dgm:spPr/>
      <dgm:t>
        <a:bodyPr/>
        <a:lstStyle/>
        <a:p>
          <a:r>
            <a:rPr lang="en-CA" sz="1800" b="1" dirty="0">
              <a:solidFill>
                <a:srgbClr val="00205C"/>
              </a:solidFill>
              <a:latin typeface="Arial" panose="020B0604020202020204" pitchFamily="34" charset="0"/>
              <a:cs typeface="Arial" panose="020B0604020202020204" pitchFamily="34" charset="0"/>
            </a:rPr>
            <a:t>Stretch Goals </a:t>
          </a:r>
        </a:p>
      </dgm:t>
    </dgm:pt>
    <dgm:pt modelId="{9DC6C95F-A3F8-402F-A3A5-6B08E0C37736}" type="parTrans" cxnId="{0A55A8BC-2AF2-46E6-B11D-00CE7F2C280F}">
      <dgm:prSet/>
      <dgm:spPr/>
      <dgm:t>
        <a:bodyPr/>
        <a:lstStyle/>
        <a:p>
          <a:endParaRPr lang="en-CA" sz="2400" b="1">
            <a:solidFill>
              <a:srgbClr val="00205C"/>
            </a:solidFill>
            <a:latin typeface="Arial" panose="020B0604020202020204" pitchFamily="34" charset="0"/>
            <a:cs typeface="Arial" panose="020B0604020202020204" pitchFamily="34" charset="0"/>
          </a:endParaRPr>
        </a:p>
      </dgm:t>
    </dgm:pt>
    <dgm:pt modelId="{3F60D98F-61A2-49CE-B804-1E6EAA55F468}" type="sibTrans" cxnId="{0A55A8BC-2AF2-46E6-B11D-00CE7F2C280F}">
      <dgm:prSet/>
      <dgm:spPr/>
      <dgm:t>
        <a:bodyPr/>
        <a:lstStyle/>
        <a:p>
          <a:endParaRPr lang="en-CA" sz="2400" b="1">
            <a:solidFill>
              <a:srgbClr val="00205C"/>
            </a:solidFill>
            <a:latin typeface="Arial" panose="020B0604020202020204" pitchFamily="34" charset="0"/>
            <a:cs typeface="Arial" panose="020B0604020202020204" pitchFamily="34" charset="0"/>
          </a:endParaRPr>
        </a:p>
      </dgm:t>
    </dgm:pt>
    <dgm:pt modelId="{C3F925BE-67F4-4B19-849B-A2EBBE58DC69}">
      <dgm:prSet phldrT="[Text]" custT="1"/>
      <dgm:spPr/>
      <dgm:t>
        <a:bodyPr/>
        <a:lstStyle/>
        <a:p>
          <a:endParaRPr lang="en-CA"/>
        </a:p>
      </dgm:t>
    </dgm:pt>
    <dgm:pt modelId="{7799D3D0-D7D5-4894-8C3B-B4E04E0B71EC}" type="parTrans" cxnId="{C593DAF5-C861-4C66-B56D-D84C70AD6538}">
      <dgm:prSet/>
      <dgm:spPr/>
      <dgm:t>
        <a:bodyPr/>
        <a:lstStyle/>
        <a:p>
          <a:endParaRPr lang="en-CA" sz="2400" b="1">
            <a:solidFill>
              <a:srgbClr val="00205C"/>
            </a:solidFill>
            <a:latin typeface="Arial" panose="020B0604020202020204" pitchFamily="34" charset="0"/>
            <a:cs typeface="Arial" panose="020B0604020202020204" pitchFamily="34" charset="0"/>
          </a:endParaRPr>
        </a:p>
      </dgm:t>
    </dgm:pt>
    <dgm:pt modelId="{54E5A749-2A35-4691-B566-8AF32B2D6E4E}" type="sibTrans" cxnId="{C593DAF5-C861-4C66-B56D-D84C70AD6538}">
      <dgm:prSet/>
      <dgm:spPr/>
      <dgm:t>
        <a:bodyPr/>
        <a:lstStyle/>
        <a:p>
          <a:endParaRPr lang="en-CA" sz="2400" b="1">
            <a:solidFill>
              <a:srgbClr val="00205C"/>
            </a:solidFill>
            <a:latin typeface="Arial" panose="020B0604020202020204" pitchFamily="34" charset="0"/>
            <a:cs typeface="Arial" panose="020B0604020202020204" pitchFamily="34" charset="0"/>
          </a:endParaRPr>
        </a:p>
      </dgm:t>
    </dgm:pt>
    <dgm:pt modelId="{04CC9803-C7B8-49F5-AE03-DEFF5A4B0F43}">
      <dgm:prSet phldrT="[Text]" custT="1"/>
      <dgm:spPr/>
      <dgm:t>
        <a:bodyPr/>
        <a:lstStyle/>
        <a:p>
          <a:r>
            <a:rPr lang="en-CA" sz="1800" b="1" dirty="0">
              <a:solidFill>
                <a:srgbClr val="00205C"/>
              </a:solidFill>
              <a:latin typeface="Arial" panose="020B0604020202020204" pitchFamily="34" charset="0"/>
              <a:cs typeface="Arial" panose="020B0604020202020204" pitchFamily="34" charset="0"/>
            </a:rPr>
            <a:t>Balance Updates</a:t>
          </a:r>
        </a:p>
      </dgm:t>
    </dgm:pt>
    <dgm:pt modelId="{68213132-7128-4FEB-A893-4E70AE2E429E}" type="parTrans" cxnId="{ABE25C82-F846-46A8-968D-819F1E3FEBE1}">
      <dgm:prSet/>
      <dgm:spPr/>
      <dgm:t>
        <a:bodyPr/>
        <a:lstStyle/>
        <a:p>
          <a:endParaRPr lang="en-CA"/>
        </a:p>
      </dgm:t>
    </dgm:pt>
    <dgm:pt modelId="{B601DBF9-4E1C-492B-BA34-0536DEFDB6A5}" type="sibTrans" cxnId="{ABE25C82-F846-46A8-968D-819F1E3FEBE1}">
      <dgm:prSet/>
      <dgm:spPr/>
      <dgm:t>
        <a:bodyPr/>
        <a:lstStyle/>
        <a:p>
          <a:endParaRPr lang="en-CA"/>
        </a:p>
      </dgm:t>
    </dgm:pt>
    <dgm:pt modelId="{B26FEBEE-33EA-45D5-BCC3-65A57B3CFF1C}" type="pres">
      <dgm:prSet presAssocID="{2F53B4CC-5619-40B4-B604-5C94A600F655}" presName="Name0" presStyleCnt="0">
        <dgm:presLayoutVars>
          <dgm:chMax val="1"/>
          <dgm:chPref val="1"/>
          <dgm:dir/>
          <dgm:animOne val="branch"/>
          <dgm:animLvl val="lvl"/>
        </dgm:presLayoutVars>
      </dgm:prSet>
      <dgm:spPr/>
      <dgm:t>
        <a:bodyPr/>
        <a:lstStyle/>
        <a:p>
          <a:endParaRPr lang="en-CA"/>
        </a:p>
      </dgm:t>
    </dgm:pt>
    <dgm:pt modelId="{F779E805-4B35-48F6-8B21-4E6AC0749584}" type="pres">
      <dgm:prSet presAssocID="{ADEF53A1-3D89-4DD1-BF89-E89A0256133C}" presName="Parent" presStyleLbl="node0" presStyleIdx="0" presStyleCnt="1">
        <dgm:presLayoutVars>
          <dgm:chMax val="6"/>
          <dgm:chPref val="6"/>
        </dgm:presLayoutVars>
      </dgm:prSet>
      <dgm:spPr/>
      <dgm:t>
        <a:bodyPr/>
        <a:lstStyle/>
        <a:p>
          <a:endParaRPr lang="en-CA"/>
        </a:p>
      </dgm:t>
    </dgm:pt>
    <dgm:pt modelId="{78F6A477-4623-4CF2-AD88-F74FE26EFDDA}" type="pres">
      <dgm:prSet presAssocID="{D5142E03-65BC-48B0-A92D-6B6DC4EF2425}" presName="Accent1" presStyleCnt="0"/>
      <dgm:spPr/>
    </dgm:pt>
    <dgm:pt modelId="{C4E188DF-3FB2-49F1-9E3B-0A4D13339E61}" type="pres">
      <dgm:prSet presAssocID="{D5142E03-65BC-48B0-A92D-6B6DC4EF2425}" presName="Accent" presStyleLbl="bgShp" presStyleIdx="0" presStyleCnt="6"/>
      <dgm:spPr/>
    </dgm:pt>
    <dgm:pt modelId="{7F7D0599-D997-4A99-8BEF-CD8B8B72903A}" type="pres">
      <dgm:prSet presAssocID="{D5142E03-65BC-48B0-A92D-6B6DC4EF2425}" presName="Child1" presStyleLbl="node1" presStyleIdx="0" presStyleCnt="6">
        <dgm:presLayoutVars>
          <dgm:chMax val="0"/>
          <dgm:chPref val="0"/>
          <dgm:bulletEnabled val="1"/>
        </dgm:presLayoutVars>
      </dgm:prSet>
      <dgm:spPr/>
      <dgm:t>
        <a:bodyPr/>
        <a:lstStyle/>
        <a:p>
          <a:endParaRPr lang="en-CA"/>
        </a:p>
      </dgm:t>
    </dgm:pt>
    <dgm:pt modelId="{C5372B07-227B-4F3A-AF87-8A17BC789553}" type="pres">
      <dgm:prSet presAssocID="{04CC9803-C7B8-49F5-AE03-DEFF5A4B0F43}" presName="Accent2" presStyleCnt="0"/>
      <dgm:spPr/>
    </dgm:pt>
    <dgm:pt modelId="{F3EFA266-C4C2-4DC7-8FF0-9F80FC4F8B15}" type="pres">
      <dgm:prSet presAssocID="{04CC9803-C7B8-49F5-AE03-DEFF5A4B0F43}" presName="Accent" presStyleLbl="bgShp" presStyleIdx="1" presStyleCnt="6"/>
      <dgm:spPr/>
    </dgm:pt>
    <dgm:pt modelId="{03DFF0FB-C716-4AC1-A5C7-BDCA15392AD9}" type="pres">
      <dgm:prSet presAssocID="{04CC9803-C7B8-49F5-AE03-DEFF5A4B0F43}" presName="Child2" presStyleLbl="node1" presStyleIdx="1" presStyleCnt="6">
        <dgm:presLayoutVars>
          <dgm:chMax val="0"/>
          <dgm:chPref val="0"/>
          <dgm:bulletEnabled val="1"/>
        </dgm:presLayoutVars>
      </dgm:prSet>
      <dgm:spPr/>
      <dgm:t>
        <a:bodyPr/>
        <a:lstStyle/>
        <a:p>
          <a:endParaRPr lang="en-CA"/>
        </a:p>
      </dgm:t>
    </dgm:pt>
    <dgm:pt modelId="{1161213E-EB2A-468D-85FE-E4D2310B6E79}" type="pres">
      <dgm:prSet presAssocID="{26512254-0F67-4C92-A109-1F2DA96CE80A}" presName="Accent3" presStyleCnt="0"/>
      <dgm:spPr/>
    </dgm:pt>
    <dgm:pt modelId="{12CD9651-CC99-461C-8AE1-32150B5B1778}" type="pres">
      <dgm:prSet presAssocID="{26512254-0F67-4C92-A109-1F2DA96CE80A}" presName="Accent" presStyleLbl="bgShp" presStyleIdx="2" presStyleCnt="6"/>
      <dgm:spPr/>
    </dgm:pt>
    <dgm:pt modelId="{22383B33-F2B7-4AD0-8DD2-5CE892FF5F93}" type="pres">
      <dgm:prSet presAssocID="{26512254-0F67-4C92-A109-1F2DA96CE80A}" presName="Child3" presStyleLbl="node1" presStyleIdx="2" presStyleCnt="6">
        <dgm:presLayoutVars>
          <dgm:chMax val="0"/>
          <dgm:chPref val="0"/>
          <dgm:bulletEnabled val="1"/>
        </dgm:presLayoutVars>
      </dgm:prSet>
      <dgm:spPr/>
      <dgm:t>
        <a:bodyPr/>
        <a:lstStyle/>
        <a:p>
          <a:endParaRPr lang="en-CA"/>
        </a:p>
      </dgm:t>
    </dgm:pt>
    <dgm:pt modelId="{D5169234-6AAF-4FE3-8FD4-E16D2B714C47}" type="pres">
      <dgm:prSet presAssocID="{499E4DB3-8932-4A65-94BC-7B32FAC34C58}" presName="Accent4" presStyleCnt="0"/>
      <dgm:spPr/>
    </dgm:pt>
    <dgm:pt modelId="{6B323FBF-88D4-4F50-B077-64839E070BEE}" type="pres">
      <dgm:prSet presAssocID="{499E4DB3-8932-4A65-94BC-7B32FAC34C58}" presName="Accent" presStyleLbl="bgShp" presStyleIdx="3" presStyleCnt="6"/>
      <dgm:spPr/>
    </dgm:pt>
    <dgm:pt modelId="{F5EFDBAD-5E47-459D-B92A-54E9FE1599EF}" type="pres">
      <dgm:prSet presAssocID="{499E4DB3-8932-4A65-94BC-7B32FAC34C58}" presName="Child4" presStyleLbl="node1" presStyleIdx="3" presStyleCnt="6">
        <dgm:presLayoutVars>
          <dgm:chMax val="0"/>
          <dgm:chPref val="0"/>
          <dgm:bulletEnabled val="1"/>
        </dgm:presLayoutVars>
      </dgm:prSet>
      <dgm:spPr/>
      <dgm:t>
        <a:bodyPr/>
        <a:lstStyle/>
        <a:p>
          <a:endParaRPr lang="en-CA"/>
        </a:p>
      </dgm:t>
    </dgm:pt>
    <dgm:pt modelId="{5C27A2DF-B7C7-4688-95C8-2D9767389434}" type="pres">
      <dgm:prSet presAssocID="{3D8AD5BA-73FE-45F4-9DA2-EFADB7E2DEA3}" presName="Accent5" presStyleCnt="0"/>
      <dgm:spPr/>
    </dgm:pt>
    <dgm:pt modelId="{427703AF-78E2-47B2-90B0-29AFDF1A3C43}" type="pres">
      <dgm:prSet presAssocID="{3D8AD5BA-73FE-45F4-9DA2-EFADB7E2DEA3}" presName="Accent" presStyleLbl="bgShp" presStyleIdx="4" presStyleCnt="6"/>
      <dgm:spPr/>
    </dgm:pt>
    <dgm:pt modelId="{BEA9013D-925C-46DD-B9CD-10A5FA85F6A0}" type="pres">
      <dgm:prSet presAssocID="{3D8AD5BA-73FE-45F4-9DA2-EFADB7E2DEA3}" presName="Child5" presStyleLbl="node1" presStyleIdx="4" presStyleCnt="6">
        <dgm:presLayoutVars>
          <dgm:chMax val="0"/>
          <dgm:chPref val="0"/>
          <dgm:bulletEnabled val="1"/>
        </dgm:presLayoutVars>
      </dgm:prSet>
      <dgm:spPr/>
      <dgm:t>
        <a:bodyPr/>
        <a:lstStyle/>
        <a:p>
          <a:endParaRPr lang="en-CA"/>
        </a:p>
      </dgm:t>
    </dgm:pt>
    <dgm:pt modelId="{A6A16ABB-C78B-4076-87D7-849564FB70E2}" type="pres">
      <dgm:prSet presAssocID="{845096DB-7F27-44D1-BCD4-A1B97EFF4895}" presName="Accent6" presStyleCnt="0"/>
      <dgm:spPr/>
    </dgm:pt>
    <dgm:pt modelId="{3CA2AB1A-44B2-4E40-A404-FCAD2403F2DD}" type="pres">
      <dgm:prSet presAssocID="{845096DB-7F27-44D1-BCD4-A1B97EFF4895}" presName="Accent" presStyleLbl="bgShp" presStyleIdx="5" presStyleCnt="6"/>
      <dgm:spPr/>
    </dgm:pt>
    <dgm:pt modelId="{E9D8D69B-BBFA-4FF0-93FC-66AC4BFB6E2B}" type="pres">
      <dgm:prSet presAssocID="{845096DB-7F27-44D1-BCD4-A1B97EFF4895}" presName="Child6" presStyleLbl="node1" presStyleIdx="5" presStyleCnt="6">
        <dgm:presLayoutVars>
          <dgm:chMax val="0"/>
          <dgm:chPref val="0"/>
          <dgm:bulletEnabled val="1"/>
        </dgm:presLayoutVars>
      </dgm:prSet>
      <dgm:spPr/>
      <dgm:t>
        <a:bodyPr/>
        <a:lstStyle/>
        <a:p>
          <a:endParaRPr lang="en-CA"/>
        </a:p>
      </dgm:t>
    </dgm:pt>
  </dgm:ptLst>
  <dgm:cxnLst>
    <dgm:cxn modelId="{C4BB692B-82BC-45EF-B95C-918D8F6114C6}" type="presOf" srcId="{D5142E03-65BC-48B0-A92D-6B6DC4EF2425}" destId="{7F7D0599-D997-4A99-8BEF-CD8B8B72903A}" srcOrd="0" destOrd="0" presId="urn:microsoft.com/office/officeart/2011/layout/HexagonRadial"/>
    <dgm:cxn modelId="{A3A18821-5B1F-460D-B0EB-E619072D3CBC}" type="presOf" srcId="{2F53B4CC-5619-40B4-B604-5C94A600F655}" destId="{B26FEBEE-33EA-45D5-BCC3-65A57B3CFF1C}" srcOrd="0" destOrd="0" presId="urn:microsoft.com/office/officeart/2011/layout/HexagonRadial"/>
    <dgm:cxn modelId="{97CE469C-EE57-4756-9BCC-830625B21819}" srcId="{ADEF53A1-3D89-4DD1-BF89-E89A0256133C}" destId="{26512254-0F67-4C92-A109-1F2DA96CE80A}" srcOrd="2" destOrd="0" parTransId="{6C2AD50D-E420-4B8E-A87B-A30BCE43433E}" sibTransId="{BEF584A7-2A96-40E0-BC3B-8A60944F01A5}"/>
    <dgm:cxn modelId="{AE433731-AF57-4C86-9347-E412DE5160DB}" srcId="{2F53B4CC-5619-40B4-B604-5C94A600F655}" destId="{ADEF53A1-3D89-4DD1-BF89-E89A0256133C}" srcOrd="0" destOrd="0" parTransId="{A895D79F-585C-4DA2-9F7B-6EF543EB63C9}" sibTransId="{FBCEF6F1-C3B7-4CD7-90A9-4C1FF67A3802}"/>
    <dgm:cxn modelId="{B1B9170A-9DB3-40B3-A4E6-C6B194A5E79E}" srcId="{ADEF53A1-3D89-4DD1-BF89-E89A0256133C}" destId="{D5142E03-65BC-48B0-A92D-6B6DC4EF2425}" srcOrd="0" destOrd="0" parTransId="{FBD04780-ADF0-42D2-95C8-E52F9F0FD132}" sibTransId="{DD56DEF2-1FEF-4C48-96FB-B77809EADC43}"/>
    <dgm:cxn modelId="{874509C4-B2C7-4567-B789-3B3F2659A69F}" type="presOf" srcId="{3D8AD5BA-73FE-45F4-9DA2-EFADB7E2DEA3}" destId="{BEA9013D-925C-46DD-B9CD-10A5FA85F6A0}" srcOrd="0" destOrd="0" presId="urn:microsoft.com/office/officeart/2011/layout/HexagonRadial"/>
    <dgm:cxn modelId="{5FF5E122-D4C3-4674-93F9-78DACA4E63F6}" type="presOf" srcId="{04CC9803-C7B8-49F5-AE03-DEFF5A4B0F43}" destId="{03DFF0FB-C716-4AC1-A5C7-BDCA15392AD9}" srcOrd="0" destOrd="0" presId="urn:microsoft.com/office/officeart/2011/layout/HexagonRadial"/>
    <dgm:cxn modelId="{52479405-4CC1-478A-8131-B2A6D810D409}" srcId="{ADEF53A1-3D89-4DD1-BF89-E89A0256133C}" destId="{499E4DB3-8932-4A65-94BC-7B32FAC34C58}" srcOrd="3" destOrd="0" parTransId="{4EAD9B19-ED40-4B5F-AD32-A31BFE9351CE}" sibTransId="{EE264918-E4A2-43F6-B969-62C24AC10F82}"/>
    <dgm:cxn modelId="{FD7DB66B-63B8-457D-90E2-F1FF9C3C8C7E}" type="presOf" srcId="{499E4DB3-8932-4A65-94BC-7B32FAC34C58}" destId="{F5EFDBAD-5E47-459D-B92A-54E9FE1599EF}" srcOrd="0" destOrd="0" presId="urn:microsoft.com/office/officeart/2011/layout/HexagonRadial"/>
    <dgm:cxn modelId="{C593DAF5-C861-4C66-B56D-D84C70AD6538}" srcId="{ADEF53A1-3D89-4DD1-BF89-E89A0256133C}" destId="{C3F925BE-67F4-4B19-849B-A2EBBE58DC69}" srcOrd="6" destOrd="0" parTransId="{7799D3D0-D7D5-4894-8C3B-B4E04E0B71EC}" sibTransId="{54E5A749-2A35-4691-B566-8AF32B2D6E4E}"/>
    <dgm:cxn modelId="{0A55A8BC-2AF2-46E6-B11D-00CE7F2C280F}" srcId="{ADEF53A1-3D89-4DD1-BF89-E89A0256133C}" destId="{845096DB-7F27-44D1-BCD4-A1B97EFF4895}" srcOrd="5" destOrd="0" parTransId="{9DC6C95F-A3F8-402F-A3A5-6B08E0C37736}" sibTransId="{3F60D98F-61A2-49CE-B804-1E6EAA55F468}"/>
    <dgm:cxn modelId="{DF255A2D-969D-4CAC-A2DE-FC023E88A5D4}" type="presOf" srcId="{845096DB-7F27-44D1-BCD4-A1B97EFF4895}" destId="{E9D8D69B-BBFA-4FF0-93FC-66AC4BFB6E2B}" srcOrd="0" destOrd="0" presId="urn:microsoft.com/office/officeart/2011/layout/HexagonRadial"/>
    <dgm:cxn modelId="{8E764440-642B-4069-8B08-DF625F1A2DBB}" type="presOf" srcId="{ADEF53A1-3D89-4DD1-BF89-E89A0256133C}" destId="{F779E805-4B35-48F6-8B21-4E6AC0749584}" srcOrd="0" destOrd="0" presId="urn:microsoft.com/office/officeart/2011/layout/HexagonRadial"/>
    <dgm:cxn modelId="{109CFC30-0A3F-4F50-B699-62EFDD964485}" type="presOf" srcId="{26512254-0F67-4C92-A109-1F2DA96CE80A}" destId="{22383B33-F2B7-4AD0-8DD2-5CE892FF5F93}" srcOrd="0" destOrd="0" presId="urn:microsoft.com/office/officeart/2011/layout/HexagonRadial"/>
    <dgm:cxn modelId="{40C45340-083F-4B73-9967-6E06B169ABDA}" srcId="{ADEF53A1-3D89-4DD1-BF89-E89A0256133C}" destId="{3D8AD5BA-73FE-45F4-9DA2-EFADB7E2DEA3}" srcOrd="4" destOrd="0" parTransId="{DADF82FA-2275-46A0-9C54-C4DACD1B1980}" sibTransId="{D335A023-8565-419E-8127-DA35316BDC80}"/>
    <dgm:cxn modelId="{ABE25C82-F846-46A8-968D-819F1E3FEBE1}" srcId="{ADEF53A1-3D89-4DD1-BF89-E89A0256133C}" destId="{04CC9803-C7B8-49F5-AE03-DEFF5A4B0F43}" srcOrd="1" destOrd="0" parTransId="{68213132-7128-4FEB-A893-4E70AE2E429E}" sibTransId="{B601DBF9-4E1C-492B-BA34-0536DEFDB6A5}"/>
    <dgm:cxn modelId="{11898B98-FABE-4A04-81E3-E876C7266574}" type="presParOf" srcId="{B26FEBEE-33EA-45D5-BCC3-65A57B3CFF1C}" destId="{F779E805-4B35-48F6-8B21-4E6AC0749584}" srcOrd="0" destOrd="0" presId="urn:microsoft.com/office/officeart/2011/layout/HexagonRadial"/>
    <dgm:cxn modelId="{6B15B9C2-3A6D-4DEE-93CF-A0F6882A26CD}" type="presParOf" srcId="{B26FEBEE-33EA-45D5-BCC3-65A57B3CFF1C}" destId="{78F6A477-4623-4CF2-AD88-F74FE26EFDDA}" srcOrd="1" destOrd="0" presId="urn:microsoft.com/office/officeart/2011/layout/HexagonRadial"/>
    <dgm:cxn modelId="{3307F199-B848-4226-B8D7-3C9F26BD715E}" type="presParOf" srcId="{78F6A477-4623-4CF2-AD88-F74FE26EFDDA}" destId="{C4E188DF-3FB2-49F1-9E3B-0A4D13339E61}" srcOrd="0" destOrd="0" presId="urn:microsoft.com/office/officeart/2011/layout/HexagonRadial"/>
    <dgm:cxn modelId="{B34BDA75-905F-4C07-AFFD-B06ECED937B6}" type="presParOf" srcId="{B26FEBEE-33EA-45D5-BCC3-65A57B3CFF1C}" destId="{7F7D0599-D997-4A99-8BEF-CD8B8B72903A}" srcOrd="2" destOrd="0" presId="urn:microsoft.com/office/officeart/2011/layout/HexagonRadial"/>
    <dgm:cxn modelId="{06C12E63-1959-45B1-8917-FE83BD345BB6}" type="presParOf" srcId="{B26FEBEE-33EA-45D5-BCC3-65A57B3CFF1C}" destId="{C5372B07-227B-4F3A-AF87-8A17BC789553}" srcOrd="3" destOrd="0" presId="urn:microsoft.com/office/officeart/2011/layout/HexagonRadial"/>
    <dgm:cxn modelId="{984C5B11-5FBA-479D-BEB7-FCB9C29F94BC}" type="presParOf" srcId="{C5372B07-227B-4F3A-AF87-8A17BC789553}" destId="{F3EFA266-C4C2-4DC7-8FF0-9F80FC4F8B15}" srcOrd="0" destOrd="0" presId="urn:microsoft.com/office/officeart/2011/layout/HexagonRadial"/>
    <dgm:cxn modelId="{4E67E580-8226-4D69-8287-8B30F59A9D89}" type="presParOf" srcId="{B26FEBEE-33EA-45D5-BCC3-65A57B3CFF1C}" destId="{03DFF0FB-C716-4AC1-A5C7-BDCA15392AD9}" srcOrd="4" destOrd="0" presId="urn:microsoft.com/office/officeart/2011/layout/HexagonRadial"/>
    <dgm:cxn modelId="{66A85333-37BD-472B-A670-3E8B29F31F9B}" type="presParOf" srcId="{B26FEBEE-33EA-45D5-BCC3-65A57B3CFF1C}" destId="{1161213E-EB2A-468D-85FE-E4D2310B6E79}" srcOrd="5" destOrd="0" presId="urn:microsoft.com/office/officeart/2011/layout/HexagonRadial"/>
    <dgm:cxn modelId="{72130640-2DE8-4772-B1E2-CE461B1A5CE8}" type="presParOf" srcId="{1161213E-EB2A-468D-85FE-E4D2310B6E79}" destId="{12CD9651-CC99-461C-8AE1-32150B5B1778}" srcOrd="0" destOrd="0" presId="urn:microsoft.com/office/officeart/2011/layout/HexagonRadial"/>
    <dgm:cxn modelId="{AC461095-8CD3-43EA-B31E-B1F9C04449D8}" type="presParOf" srcId="{B26FEBEE-33EA-45D5-BCC3-65A57B3CFF1C}" destId="{22383B33-F2B7-4AD0-8DD2-5CE892FF5F93}" srcOrd="6" destOrd="0" presId="urn:microsoft.com/office/officeart/2011/layout/HexagonRadial"/>
    <dgm:cxn modelId="{825C94EC-48B7-4451-B6BA-BD0409DA7774}" type="presParOf" srcId="{B26FEBEE-33EA-45D5-BCC3-65A57B3CFF1C}" destId="{D5169234-6AAF-4FE3-8FD4-E16D2B714C47}" srcOrd="7" destOrd="0" presId="urn:microsoft.com/office/officeart/2011/layout/HexagonRadial"/>
    <dgm:cxn modelId="{9A97EB87-C8D7-4FE8-AEB0-2B9EDBFA7008}" type="presParOf" srcId="{D5169234-6AAF-4FE3-8FD4-E16D2B714C47}" destId="{6B323FBF-88D4-4F50-B077-64839E070BEE}" srcOrd="0" destOrd="0" presId="urn:microsoft.com/office/officeart/2011/layout/HexagonRadial"/>
    <dgm:cxn modelId="{CEFC6B4C-C8FD-4840-B1A2-B31CBBC7A247}" type="presParOf" srcId="{B26FEBEE-33EA-45D5-BCC3-65A57B3CFF1C}" destId="{F5EFDBAD-5E47-459D-B92A-54E9FE1599EF}" srcOrd="8" destOrd="0" presId="urn:microsoft.com/office/officeart/2011/layout/HexagonRadial"/>
    <dgm:cxn modelId="{F176AC52-FC91-463D-BBF3-ED58BB453A68}" type="presParOf" srcId="{B26FEBEE-33EA-45D5-BCC3-65A57B3CFF1C}" destId="{5C27A2DF-B7C7-4688-95C8-2D9767389434}" srcOrd="9" destOrd="0" presId="urn:microsoft.com/office/officeart/2011/layout/HexagonRadial"/>
    <dgm:cxn modelId="{4D62F6E7-664C-4055-9E28-D68398ABAC7A}" type="presParOf" srcId="{5C27A2DF-B7C7-4688-95C8-2D9767389434}" destId="{427703AF-78E2-47B2-90B0-29AFDF1A3C43}" srcOrd="0" destOrd="0" presId="urn:microsoft.com/office/officeart/2011/layout/HexagonRadial"/>
    <dgm:cxn modelId="{F658FF3F-9EB6-4644-BBC6-A5F67B463207}" type="presParOf" srcId="{B26FEBEE-33EA-45D5-BCC3-65A57B3CFF1C}" destId="{BEA9013D-925C-46DD-B9CD-10A5FA85F6A0}" srcOrd="10" destOrd="0" presId="urn:microsoft.com/office/officeart/2011/layout/HexagonRadial"/>
    <dgm:cxn modelId="{81C78FA4-0245-41C1-8783-55306CEFCEC7}" type="presParOf" srcId="{B26FEBEE-33EA-45D5-BCC3-65A57B3CFF1C}" destId="{A6A16ABB-C78B-4076-87D7-849564FB70E2}" srcOrd="11" destOrd="0" presId="urn:microsoft.com/office/officeart/2011/layout/HexagonRadial"/>
    <dgm:cxn modelId="{78397E8A-82B7-4CDF-8908-91CD885E694E}" type="presParOf" srcId="{A6A16ABB-C78B-4076-87D7-849564FB70E2}" destId="{3CA2AB1A-44B2-4E40-A404-FCAD2403F2DD}" srcOrd="0" destOrd="0" presId="urn:microsoft.com/office/officeart/2011/layout/HexagonRadial"/>
    <dgm:cxn modelId="{5929241F-3712-4C3E-9509-DF72D10BD7FA}" type="presParOf" srcId="{B26FEBEE-33EA-45D5-BCC3-65A57B3CFF1C}" destId="{E9D8D69B-BBFA-4FF0-93FC-66AC4BFB6E2B}" srcOrd="12" destOrd="0" presId="urn:microsoft.com/office/officeart/2011/layout/HexagonRadial"/>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C386735-AC5D-4580-865E-7294EAD23D33}" type="doc">
      <dgm:prSet loTypeId="urn:microsoft.com/office/officeart/2005/8/layout/architecture" loCatId="hierarchy" qsTypeId="urn:microsoft.com/office/officeart/2005/8/quickstyle/simple1" qsCatId="simple" csTypeId="urn:microsoft.com/office/officeart/2005/8/colors/accent2_2" csCatId="accent2" phldr="1"/>
      <dgm:spPr/>
      <dgm:t>
        <a:bodyPr/>
        <a:lstStyle/>
        <a:p>
          <a:endParaRPr lang="en-CA"/>
        </a:p>
      </dgm:t>
    </dgm:pt>
    <dgm:pt modelId="{A737B5CC-F34E-4E29-BA39-36BD9E1530ED}">
      <dgm:prSet phldrT="[Text]" custT="1"/>
      <dgm:spPr/>
      <dgm:t>
        <a:bodyPr/>
        <a:lstStyle/>
        <a:p>
          <a:r>
            <a:rPr lang="en-CA" sz="3200" dirty="0">
              <a:solidFill>
                <a:srgbClr val="00205C"/>
              </a:solidFill>
              <a:latin typeface="Arial" panose="020B0604020202020204" pitchFamily="34" charset="0"/>
              <a:cs typeface="Arial" panose="020B0604020202020204" pitchFamily="34" charset="0"/>
            </a:rPr>
            <a:t>97% program alumni continue to save each month </a:t>
          </a:r>
        </a:p>
      </dgm:t>
    </dgm:pt>
    <dgm:pt modelId="{D6354EC2-6840-41F4-9F97-90559357D204}" type="parTrans" cxnId="{AEFF2249-54A9-4A60-A74E-8D95620D1B7B}">
      <dgm:prSet/>
      <dgm:spPr/>
      <dgm:t>
        <a:bodyPr/>
        <a:lstStyle/>
        <a:p>
          <a:endParaRPr lang="en-CA" sz="1600">
            <a:solidFill>
              <a:srgbClr val="00205C"/>
            </a:solidFill>
            <a:latin typeface="Arial" panose="020B0604020202020204" pitchFamily="34" charset="0"/>
            <a:cs typeface="Arial" panose="020B0604020202020204" pitchFamily="34" charset="0"/>
          </a:endParaRPr>
        </a:p>
      </dgm:t>
    </dgm:pt>
    <dgm:pt modelId="{1EC76D48-93FC-4C64-81E1-C5B72B400BEA}" type="sibTrans" cxnId="{AEFF2249-54A9-4A60-A74E-8D95620D1B7B}">
      <dgm:prSet/>
      <dgm:spPr/>
      <dgm:t>
        <a:bodyPr/>
        <a:lstStyle/>
        <a:p>
          <a:endParaRPr lang="en-CA" sz="1600">
            <a:solidFill>
              <a:srgbClr val="00205C"/>
            </a:solidFill>
            <a:latin typeface="Arial" panose="020B0604020202020204" pitchFamily="34" charset="0"/>
            <a:cs typeface="Arial" panose="020B0604020202020204" pitchFamily="34" charset="0"/>
          </a:endParaRPr>
        </a:p>
      </dgm:t>
    </dgm:pt>
    <dgm:pt modelId="{7FB2DBE8-F94E-43A3-ADEF-A3C09A70B1B4}">
      <dgm:prSet phldrT="[Text]" custT="1"/>
      <dgm:spPr/>
      <dgm:t>
        <a:bodyPr/>
        <a:lstStyle/>
        <a:p>
          <a:r>
            <a:rPr lang="en-CA" sz="2800" dirty="0">
              <a:solidFill>
                <a:srgbClr val="00205C"/>
              </a:solidFill>
              <a:latin typeface="Arial" panose="020B0604020202020204" pitchFamily="34" charset="0"/>
              <a:cs typeface="Arial" panose="020B0604020202020204" pitchFamily="34" charset="0"/>
            </a:rPr>
            <a:t>81% can get by financially without help from others </a:t>
          </a:r>
        </a:p>
      </dgm:t>
    </dgm:pt>
    <dgm:pt modelId="{D3B154BE-C42B-4753-BBDE-35B679180351}" type="parTrans" cxnId="{DDD076B9-5C2F-463A-92D7-8231ECD31B62}">
      <dgm:prSet/>
      <dgm:spPr/>
      <dgm:t>
        <a:bodyPr/>
        <a:lstStyle/>
        <a:p>
          <a:endParaRPr lang="en-CA" sz="1600">
            <a:solidFill>
              <a:srgbClr val="00205C"/>
            </a:solidFill>
            <a:latin typeface="Arial" panose="020B0604020202020204" pitchFamily="34" charset="0"/>
            <a:cs typeface="Arial" panose="020B0604020202020204" pitchFamily="34" charset="0"/>
          </a:endParaRPr>
        </a:p>
      </dgm:t>
    </dgm:pt>
    <dgm:pt modelId="{D42F55E2-EF95-4F79-9906-D6D938ABEB1B}" type="sibTrans" cxnId="{DDD076B9-5C2F-463A-92D7-8231ECD31B62}">
      <dgm:prSet/>
      <dgm:spPr/>
      <dgm:t>
        <a:bodyPr/>
        <a:lstStyle/>
        <a:p>
          <a:endParaRPr lang="en-CA" sz="1600">
            <a:solidFill>
              <a:srgbClr val="00205C"/>
            </a:solidFill>
            <a:latin typeface="Arial" panose="020B0604020202020204" pitchFamily="34" charset="0"/>
            <a:cs typeface="Arial" panose="020B0604020202020204" pitchFamily="34" charset="0"/>
          </a:endParaRPr>
        </a:p>
      </dgm:t>
    </dgm:pt>
    <dgm:pt modelId="{1240063F-CB47-4190-B794-420123A02B4D}">
      <dgm:prSet phldrT="[Text]" custT="1"/>
      <dgm:spPr/>
      <dgm:t>
        <a:bodyPr/>
        <a:lstStyle/>
        <a:p>
          <a:r>
            <a:rPr lang="en-CA" sz="2400" dirty="0">
              <a:solidFill>
                <a:srgbClr val="00205C"/>
              </a:solidFill>
              <a:latin typeface="Arial" panose="020B0604020202020204" pitchFamily="34" charset="0"/>
              <a:cs typeface="Arial" panose="020B0604020202020204" pitchFamily="34" charset="0"/>
            </a:rPr>
            <a:t>310 participants</a:t>
          </a:r>
        </a:p>
      </dgm:t>
    </dgm:pt>
    <dgm:pt modelId="{41AA06C9-5A29-4D50-BDEB-DD2D91F1AC77}" type="parTrans" cxnId="{C28D6263-38DF-4975-AF9F-9C0BF612E726}">
      <dgm:prSet/>
      <dgm:spPr/>
      <dgm:t>
        <a:bodyPr/>
        <a:lstStyle/>
        <a:p>
          <a:endParaRPr lang="en-CA" sz="1600">
            <a:solidFill>
              <a:srgbClr val="00205C"/>
            </a:solidFill>
            <a:latin typeface="Arial" panose="020B0604020202020204" pitchFamily="34" charset="0"/>
            <a:cs typeface="Arial" panose="020B0604020202020204" pitchFamily="34" charset="0"/>
          </a:endParaRPr>
        </a:p>
      </dgm:t>
    </dgm:pt>
    <dgm:pt modelId="{2524FF21-57F4-4D86-9D99-A80C29CB05CE}" type="sibTrans" cxnId="{C28D6263-38DF-4975-AF9F-9C0BF612E726}">
      <dgm:prSet/>
      <dgm:spPr/>
      <dgm:t>
        <a:bodyPr/>
        <a:lstStyle/>
        <a:p>
          <a:endParaRPr lang="en-CA" sz="1600">
            <a:solidFill>
              <a:srgbClr val="00205C"/>
            </a:solidFill>
            <a:latin typeface="Arial" panose="020B0604020202020204" pitchFamily="34" charset="0"/>
            <a:cs typeface="Arial" panose="020B0604020202020204" pitchFamily="34" charset="0"/>
          </a:endParaRPr>
        </a:p>
      </dgm:t>
    </dgm:pt>
    <dgm:pt modelId="{C72C9C52-014D-4FB0-92CA-690D2ED0609B}">
      <dgm:prSet phldrT="[Text]" custT="1"/>
      <dgm:spPr/>
      <dgm:t>
        <a:bodyPr/>
        <a:lstStyle/>
        <a:p>
          <a:r>
            <a:rPr lang="en-CA" sz="2800" dirty="0">
              <a:solidFill>
                <a:srgbClr val="00205C"/>
              </a:solidFill>
              <a:latin typeface="Arial" panose="020B0604020202020204" pitchFamily="34" charset="0"/>
              <a:cs typeface="Arial" panose="020B0604020202020204" pitchFamily="34" charset="0"/>
            </a:rPr>
            <a:t>$400,000 combined savings</a:t>
          </a:r>
        </a:p>
      </dgm:t>
    </dgm:pt>
    <dgm:pt modelId="{B41731CF-14C5-49F7-8D1B-FFC14DA1E2B1}" type="parTrans" cxnId="{D347A2DA-CE3C-4C44-BF80-2C5E2128160D}">
      <dgm:prSet/>
      <dgm:spPr/>
      <dgm:t>
        <a:bodyPr/>
        <a:lstStyle/>
        <a:p>
          <a:endParaRPr lang="en-CA" sz="1600">
            <a:solidFill>
              <a:srgbClr val="00205C"/>
            </a:solidFill>
            <a:latin typeface="Arial" panose="020B0604020202020204" pitchFamily="34" charset="0"/>
            <a:cs typeface="Arial" panose="020B0604020202020204" pitchFamily="34" charset="0"/>
          </a:endParaRPr>
        </a:p>
      </dgm:t>
    </dgm:pt>
    <dgm:pt modelId="{2F98B477-6E23-4827-BBDB-249F19ABEF87}" type="sibTrans" cxnId="{D347A2DA-CE3C-4C44-BF80-2C5E2128160D}">
      <dgm:prSet/>
      <dgm:spPr/>
      <dgm:t>
        <a:bodyPr/>
        <a:lstStyle/>
        <a:p>
          <a:endParaRPr lang="en-CA" sz="1600">
            <a:solidFill>
              <a:srgbClr val="00205C"/>
            </a:solidFill>
            <a:latin typeface="Arial" panose="020B0604020202020204" pitchFamily="34" charset="0"/>
            <a:cs typeface="Arial" panose="020B0604020202020204" pitchFamily="34" charset="0"/>
          </a:endParaRPr>
        </a:p>
      </dgm:t>
    </dgm:pt>
    <dgm:pt modelId="{56A5A935-2C6B-4EA3-8F45-40C2F5D1F151}">
      <dgm:prSet phldrT="[Text]" custT="1"/>
      <dgm:spPr/>
      <dgm:t>
        <a:bodyPr/>
        <a:lstStyle/>
        <a:p>
          <a:r>
            <a:rPr lang="en-CA" sz="2000" dirty="0">
              <a:solidFill>
                <a:srgbClr val="00205C"/>
              </a:solidFill>
              <a:latin typeface="Arial" panose="020B0604020202020204" pitchFamily="34" charset="0"/>
              <a:cs typeface="Arial" panose="020B0604020202020204" pitchFamily="34" charset="0"/>
            </a:rPr>
            <a:t>94% reach the maximum savings limit</a:t>
          </a:r>
        </a:p>
      </dgm:t>
    </dgm:pt>
    <dgm:pt modelId="{04607D09-1FC4-4C3D-9054-6732A374706A}" type="parTrans" cxnId="{6E205E6E-FC57-461B-9F49-0FEA421921D2}">
      <dgm:prSet/>
      <dgm:spPr/>
      <dgm:t>
        <a:bodyPr/>
        <a:lstStyle/>
        <a:p>
          <a:endParaRPr lang="en-CA" sz="1600">
            <a:solidFill>
              <a:srgbClr val="00205C"/>
            </a:solidFill>
            <a:latin typeface="Arial" panose="020B0604020202020204" pitchFamily="34" charset="0"/>
            <a:cs typeface="Arial" panose="020B0604020202020204" pitchFamily="34" charset="0"/>
          </a:endParaRPr>
        </a:p>
      </dgm:t>
    </dgm:pt>
    <dgm:pt modelId="{7B25F3C0-6559-4829-9DFE-8ECCD4219BE1}" type="sibTrans" cxnId="{6E205E6E-FC57-461B-9F49-0FEA421921D2}">
      <dgm:prSet/>
      <dgm:spPr/>
      <dgm:t>
        <a:bodyPr/>
        <a:lstStyle/>
        <a:p>
          <a:endParaRPr lang="en-CA" sz="1600">
            <a:solidFill>
              <a:srgbClr val="00205C"/>
            </a:solidFill>
            <a:latin typeface="Arial" panose="020B0604020202020204" pitchFamily="34" charset="0"/>
            <a:cs typeface="Arial" panose="020B0604020202020204" pitchFamily="34" charset="0"/>
          </a:endParaRPr>
        </a:p>
      </dgm:t>
    </dgm:pt>
    <dgm:pt modelId="{13965CAF-F35D-4F49-A858-08398376B124}">
      <dgm:prSet phldrT="[Text]" custT="1"/>
      <dgm:spPr/>
      <dgm:t>
        <a:bodyPr/>
        <a:lstStyle/>
        <a:p>
          <a:r>
            <a:rPr lang="en-CA" sz="2400" dirty="0">
              <a:solidFill>
                <a:srgbClr val="00205C"/>
              </a:solidFill>
              <a:latin typeface="Arial" panose="020B0604020202020204" pitchFamily="34" charset="0"/>
              <a:cs typeface="Arial" panose="020B0604020202020204" pitchFamily="34" charset="0"/>
            </a:rPr>
            <a:t>438 assets purchased</a:t>
          </a:r>
        </a:p>
      </dgm:t>
    </dgm:pt>
    <dgm:pt modelId="{52AA17FB-B026-4E96-8261-A2E9B7FEE27B}" type="parTrans" cxnId="{C9C33DEB-5E71-47C0-B562-16B6BC93E8F5}">
      <dgm:prSet/>
      <dgm:spPr/>
      <dgm:t>
        <a:bodyPr/>
        <a:lstStyle/>
        <a:p>
          <a:endParaRPr lang="en-CA" sz="1600">
            <a:solidFill>
              <a:srgbClr val="00205C"/>
            </a:solidFill>
            <a:latin typeface="Arial" panose="020B0604020202020204" pitchFamily="34" charset="0"/>
            <a:cs typeface="Arial" panose="020B0604020202020204" pitchFamily="34" charset="0"/>
          </a:endParaRPr>
        </a:p>
      </dgm:t>
    </dgm:pt>
    <dgm:pt modelId="{C755B1DF-3134-445F-AEB5-DAAC7A02606D}" type="sibTrans" cxnId="{C9C33DEB-5E71-47C0-B562-16B6BC93E8F5}">
      <dgm:prSet/>
      <dgm:spPr/>
      <dgm:t>
        <a:bodyPr/>
        <a:lstStyle/>
        <a:p>
          <a:endParaRPr lang="en-CA" sz="1600">
            <a:solidFill>
              <a:srgbClr val="00205C"/>
            </a:solidFill>
            <a:latin typeface="Arial" panose="020B0604020202020204" pitchFamily="34" charset="0"/>
            <a:cs typeface="Arial" panose="020B0604020202020204" pitchFamily="34" charset="0"/>
          </a:endParaRPr>
        </a:p>
      </dgm:t>
    </dgm:pt>
    <dgm:pt modelId="{BD5DB5D1-1516-4FDC-BB0F-6B2DA7770175}" type="pres">
      <dgm:prSet presAssocID="{BC386735-AC5D-4580-865E-7294EAD23D33}" presName="Name0" presStyleCnt="0">
        <dgm:presLayoutVars>
          <dgm:chPref val="1"/>
          <dgm:dir/>
          <dgm:animOne val="branch"/>
          <dgm:animLvl val="lvl"/>
          <dgm:resizeHandles/>
        </dgm:presLayoutVars>
      </dgm:prSet>
      <dgm:spPr/>
      <dgm:t>
        <a:bodyPr/>
        <a:lstStyle/>
        <a:p>
          <a:endParaRPr lang="en-CA"/>
        </a:p>
      </dgm:t>
    </dgm:pt>
    <dgm:pt modelId="{3EC87F72-AB0C-44B9-84EF-9D69B015ECB8}" type="pres">
      <dgm:prSet presAssocID="{A737B5CC-F34E-4E29-BA39-36BD9E1530ED}" presName="vertOne" presStyleCnt="0"/>
      <dgm:spPr/>
    </dgm:pt>
    <dgm:pt modelId="{BEF437AE-C2E3-487F-96AB-858B7549AF0E}" type="pres">
      <dgm:prSet presAssocID="{A737B5CC-F34E-4E29-BA39-36BD9E1530ED}" presName="txOne" presStyleLbl="node0" presStyleIdx="0" presStyleCnt="1">
        <dgm:presLayoutVars>
          <dgm:chPref val="3"/>
        </dgm:presLayoutVars>
      </dgm:prSet>
      <dgm:spPr/>
      <dgm:t>
        <a:bodyPr/>
        <a:lstStyle/>
        <a:p>
          <a:endParaRPr lang="en-CA"/>
        </a:p>
      </dgm:t>
    </dgm:pt>
    <dgm:pt modelId="{B5C0F9A9-57EC-4248-9D4F-D1D9B2D343B8}" type="pres">
      <dgm:prSet presAssocID="{A737B5CC-F34E-4E29-BA39-36BD9E1530ED}" presName="parTransOne" presStyleCnt="0"/>
      <dgm:spPr/>
    </dgm:pt>
    <dgm:pt modelId="{DDDF2350-C49D-4CC4-BD14-DDC4C60B78C5}" type="pres">
      <dgm:prSet presAssocID="{A737B5CC-F34E-4E29-BA39-36BD9E1530ED}" presName="horzOne" presStyleCnt="0"/>
      <dgm:spPr/>
    </dgm:pt>
    <dgm:pt modelId="{40D3AF67-2A0D-4AC2-8121-8E868F7F6A0B}" type="pres">
      <dgm:prSet presAssocID="{7FB2DBE8-F94E-43A3-ADEF-A3C09A70B1B4}" presName="vertTwo" presStyleCnt="0"/>
      <dgm:spPr/>
    </dgm:pt>
    <dgm:pt modelId="{EFC9C468-4101-4D5F-BEA3-8D196DDDF811}" type="pres">
      <dgm:prSet presAssocID="{7FB2DBE8-F94E-43A3-ADEF-A3C09A70B1B4}" presName="txTwo" presStyleLbl="node2" presStyleIdx="0" presStyleCnt="2">
        <dgm:presLayoutVars>
          <dgm:chPref val="3"/>
        </dgm:presLayoutVars>
      </dgm:prSet>
      <dgm:spPr/>
      <dgm:t>
        <a:bodyPr/>
        <a:lstStyle/>
        <a:p>
          <a:endParaRPr lang="en-CA"/>
        </a:p>
      </dgm:t>
    </dgm:pt>
    <dgm:pt modelId="{A9DCFC3D-6E55-4B41-BC0F-E0D57CC01B97}" type="pres">
      <dgm:prSet presAssocID="{7FB2DBE8-F94E-43A3-ADEF-A3C09A70B1B4}" presName="parTransTwo" presStyleCnt="0"/>
      <dgm:spPr/>
    </dgm:pt>
    <dgm:pt modelId="{301B30B4-6E56-416C-8B2A-48EEC072C47A}" type="pres">
      <dgm:prSet presAssocID="{7FB2DBE8-F94E-43A3-ADEF-A3C09A70B1B4}" presName="horzTwo" presStyleCnt="0"/>
      <dgm:spPr/>
    </dgm:pt>
    <dgm:pt modelId="{322B0277-CEFD-4A7E-B4DF-BE61043341B4}" type="pres">
      <dgm:prSet presAssocID="{1240063F-CB47-4190-B794-420123A02B4D}" presName="vertThree" presStyleCnt="0"/>
      <dgm:spPr/>
    </dgm:pt>
    <dgm:pt modelId="{55531509-25BE-4AA3-8697-ABADE9E3E90B}" type="pres">
      <dgm:prSet presAssocID="{1240063F-CB47-4190-B794-420123A02B4D}" presName="txThree" presStyleLbl="node3" presStyleIdx="0" presStyleCnt="3" custLinFactNeighborX="-10813" custLinFactNeighborY="-3521">
        <dgm:presLayoutVars>
          <dgm:chPref val="3"/>
        </dgm:presLayoutVars>
      </dgm:prSet>
      <dgm:spPr/>
      <dgm:t>
        <a:bodyPr/>
        <a:lstStyle/>
        <a:p>
          <a:endParaRPr lang="en-CA"/>
        </a:p>
      </dgm:t>
    </dgm:pt>
    <dgm:pt modelId="{898E0A75-81FE-46E2-966F-A19AB5FFC423}" type="pres">
      <dgm:prSet presAssocID="{1240063F-CB47-4190-B794-420123A02B4D}" presName="horzThree" presStyleCnt="0"/>
      <dgm:spPr/>
    </dgm:pt>
    <dgm:pt modelId="{FA1F746D-CB80-408B-BEE6-2910E181A4BC}" type="pres">
      <dgm:prSet presAssocID="{2524FF21-57F4-4D86-9D99-A80C29CB05CE}" presName="sibSpaceThree" presStyleCnt="0"/>
      <dgm:spPr/>
    </dgm:pt>
    <dgm:pt modelId="{86CCCAEF-A8C3-4D84-A86C-6F848EB8CEB0}" type="pres">
      <dgm:prSet presAssocID="{C72C9C52-014D-4FB0-92CA-690D2ED0609B}" presName="vertThree" presStyleCnt="0"/>
      <dgm:spPr/>
    </dgm:pt>
    <dgm:pt modelId="{50F5ACFA-54D8-4512-83F3-2BA170D339EE}" type="pres">
      <dgm:prSet presAssocID="{C72C9C52-014D-4FB0-92CA-690D2ED0609B}" presName="txThree" presStyleLbl="node3" presStyleIdx="1" presStyleCnt="3">
        <dgm:presLayoutVars>
          <dgm:chPref val="3"/>
        </dgm:presLayoutVars>
      </dgm:prSet>
      <dgm:spPr/>
      <dgm:t>
        <a:bodyPr/>
        <a:lstStyle/>
        <a:p>
          <a:endParaRPr lang="en-CA"/>
        </a:p>
      </dgm:t>
    </dgm:pt>
    <dgm:pt modelId="{C9DA4C0E-1FDD-4858-8E33-CF3686C75CF6}" type="pres">
      <dgm:prSet presAssocID="{C72C9C52-014D-4FB0-92CA-690D2ED0609B}" presName="horzThree" presStyleCnt="0"/>
      <dgm:spPr/>
    </dgm:pt>
    <dgm:pt modelId="{7BB30F73-BD8F-4C56-A2E0-AD68924336E0}" type="pres">
      <dgm:prSet presAssocID="{D42F55E2-EF95-4F79-9906-D6D938ABEB1B}" presName="sibSpaceTwo" presStyleCnt="0"/>
      <dgm:spPr/>
    </dgm:pt>
    <dgm:pt modelId="{5CB95504-B0FB-41C4-B64C-0753B255E0C0}" type="pres">
      <dgm:prSet presAssocID="{56A5A935-2C6B-4EA3-8F45-40C2F5D1F151}" presName="vertTwo" presStyleCnt="0"/>
      <dgm:spPr/>
    </dgm:pt>
    <dgm:pt modelId="{D0C351F0-6835-4799-913A-D637BE548B9F}" type="pres">
      <dgm:prSet presAssocID="{56A5A935-2C6B-4EA3-8F45-40C2F5D1F151}" presName="txTwo" presStyleLbl="node2" presStyleIdx="1" presStyleCnt="2">
        <dgm:presLayoutVars>
          <dgm:chPref val="3"/>
        </dgm:presLayoutVars>
      </dgm:prSet>
      <dgm:spPr/>
      <dgm:t>
        <a:bodyPr/>
        <a:lstStyle/>
        <a:p>
          <a:endParaRPr lang="en-CA"/>
        </a:p>
      </dgm:t>
    </dgm:pt>
    <dgm:pt modelId="{8017B447-534B-48A7-ACE5-B03EB7000E68}" type="pres">
      <dgm:prSet presAssocID="{56A5A935-2C6B-4EA3-8F45-40C2F5D1F151}" presName="parTransTwo" presStyleCnt="0"/>
      <dgm:spPr/>
    </dgm:pt>
    <dgm:pt modelId="{FEF80337-7360-48D1-9E1F-109CAC33B29E}" type="pres">
      <dgm:prSet presAssocID="{56A5A935-2C6B-4EA3-8F45-40C2F5D1F151}" presName="horzTwo" presStyleCnt="0"/>
      <dgm:spPr/>
    </dgm:pt>
    <dgm:pt modelId="{B56E4673-F551-4E06-82C8-C55D5A9ECBF1}" type="pres">
      <dgm:prSet presAssocID="{13965CAF-F35D-4F49-A858-08398376B124}" presName="vertThree" presStyleCnt="0"/>
      <dgm:spPr/>
    </dgm:pt>
    <dgm:pt modelId="{D24B7A7E-B422-4E63-8DC6-BA2BCB32384A}" type="pres">
      <dgm:prSet presAssocID="{13965CAF-F35D-4F49-A858-08398376B124}" presName="txThree" presStyleLbl="node3" presStyleIdx="2" presStyleCnt="3">
        <dgm:presLayoutVars>
          <dgm:chPref val="3"/>
        </dgm:presLayoutVars>
      </dgm:prSet>
      <dgm:spPr/>
      <dgm:t>
        <a:bodyPr/>
        <a:lstStyle/>
        <a:p>
          <a:endParaRPr lang="en-CA"/>
        </a:p>
      </dgm:t>
    </dgm:pt>
    <dgm:pt modelId="{AB0C1627-4412-4F31-8C45-CAA64B51F607}" type="pres">
      <dgm:prSet presAssocID="{13965CAF-F35D-4F49-A858-08398376B124}" presName="horzThree" presStyleCnt="0"/>
      <dgm:spPr/>
    </dgm:pt>
  </dgm:ptLst>
  <dgm:cxnLst>
    <dgm:cxn modelId="{B0C67FE2-EE77-4492-8DAA-74308EEE99BE}" type="presOf" srcId="{56A5A935-2C6B-4EA3-8F45-40C2F5D1F151}" destId="{D0C351F0-6835-4799-913A-D637BE548B9F}" srcOrd="0" destOrd="0" presId="urn:microsoft.com/office/officeart/2005/8/layout/architecture"/>
    <dgm:cxn modelId="{DDD076B9-5C2F-463A-92D7-8231ECD31B62}" srcId="{A737B5CC-F34E-4E29-BA39-36BD9E1530ED}" destId="{7FB2DBE8-F94E-43A3-ADEF-A3C09A70B1B4}" srcOrd="0" destOrd="0" parTransId="{D3B154BE-C42B-4753-BBDE-35B679180351}" sibTransId="{D42F55E2-EF95-4F79-9906-D6D938ABEB1B}"/>
    <dgm:cxn modelId="{72535BD2-1D5D-4000-A0AE-1F53C8BA01F7}" type="presOf" srcId="{C72C9C52-014D-4FB0-92CA-690D2ED0609B}" destId="{50F5ACFA-54D8-4512-83F3-2BA170D339EE}" srcOrd="0" destOrd="0" presId="urn:microsoft.com/office/officeart/2005/8/layout/architecture"/>
    <dgm:cxn modelId="{C4695829-A94C-44DD-A577-CA5B92050AC7}" type="presOf" srcId="{1240063F-CB47-4190-B794-420123A02B4D}" destId="{55531509-25BE-4AA3-8697-ABADE9E3E90B}" srcOrd="0" destOrd="0" presId="urn:microsoft.com/office/officeart/2005/8/layout/architecture"/>
    <dgm:cxn modelId="{C9C33DEB-5E71-47C0-B562-16B6BC93E8F5}" srcId="{56A5A935-2C6B-4EA3-8F45-40C2F5D1F151}" destId="{13965CAF-F35D-4F49-A858-08398376B124}" srcOrd="0" destOrd="0" parTransId="{52AA17FB-B026-4E96-8261-A2E9B7FEE27B}" sibTransId="{C755B1DF-3134-445F-AEB5-DAAC7A02606D}"/>
    <dgm:cxn modelId="{90E4FECF-D14E-419C-9285-904894E45CAB}" type="presOf" srcId="{A737B5CC-F34E-4E29-BA39-36BD9E1530ED}" destId="{BEF437AE-C2E3-487F-96AB-858B7549AF0E}" srcOrd="0" destOrd="0" presId="urn:microsoft.com/office/officeart/2005/8/layout/architecture"/>
    <dgm:cxn modelId="{AEFF2249-54A9-4A60-A74E-8D95620D1B7B}" srcId="{BC386735-AC5D-4580-865E-7294EAD23D33}" destId="{A737B5CC-F34E-4E29-BA39-36BD9E1530ED}" srcOrd="0" destOrd="0" parTransId="{D6354EC2-6840-41F4-9F97-90559357D204}" sibTransId="{1EC76D48-93FC-4C64-81E1-C5B72B400BEA}"/>
    <dgm:cxn modelId="{C48BB6C5-4EA0-4DE0-98FB-F5D50408C899}" type="presOf" srcId="{13965CAF-F35D-4F49-A858-08398376B124}" destId="{D24B7A7E-B422-4E63-8DC6-BA2BCB32384A}" srcOrd="0" destOrd="0" presId="urn:microsoft.com/office/officeart/2005/8/layout/architecture"/>
    <dgm:cxn modelId="{528615E7-CC4F-41A9-A683-75F4651FB211}" type="presOf" srcId="{7FB2DBE8-F94E-43A3-ADEF-A3C09A70B1B4}" destId="{EFC9C468-4101-4D5F-BEA3-8D196DDDF811}" srcOrd="0" destOrd="0" presId="urn:microsoft.com/office/officeart/2005/8/layout/architecture"/>
    <dgm:cxn modelId="{6E205E6E-FC57-461B-9F49-0FEA421921D2}" srcId="{A737B5CC-F34E-4E29-BA39-36BD9E1530ED}" destId="{56A5A935-2C6B-4EA3-8F45-40C2F5D1F151}" srcOrd="1" destOrd="0" parTransId="{04607D09-1FC4-4C3D-9054-6732A374706A}" sibTransId="{7B25F3C0-6559-4829-9DFE-8ECCD4219BE1}"/>
    <dgm:cxn modelId="{400FE479-1E0D-4FBD-80E9-C6FD0C203040}" type="presOf" srcId="{BC386735-AC5D-4580-865E-7294EAD23D33}" destId="{BD5DB5D1-1516-4FDC-BB0F-6B2DA7770175}" srcOrd="0" destOrd="0" presId="urn:microsoft.com/office/officeart/2005/8/layout/architecture"/>
    <dgm:cxn modelId="{C28D6263-38DF-4975-AF9F-9C0BF612E726}" srcId="{7FB2DBE8-F94E-43A3-ADEF-A3C09A70B1B4}" destId="{1240063F-CB47-4190-B794-420123A02B4D}" srcOrd="0" destOrd="0" parTransId="{41AA06C9-5A29-4D50-BDEB-DD2D91F1AC77}" sibTransId="{2524FF21-57F4-4D86-9D99-A80C29CB05CE}"/>
    <dgm:cxn modelId="{D347A2DA-CE3C-4C44-BF80-2C5E2128160D}" srcId="{7FB2DBE8-F94E-43A3-ADEF-A3C09A70B1B4}" destId="{C72C9C52-014D-4FB0-92CA-690D2ED0609B}" srcOrd="1" destOrd="0" parTransId="{B41731CF-14C5-49F7-8D1B-FFC14DA1E2B1}" sibTransId="{2F98B477-6E23-4827-BBDB-249F19ABEF87}"/>
    <dgm:cxn modelId="{B0850286-7B5B-4D6A-9D33-CBBDD1BF6EB5}" type="presParOf" srcId="{BD5DB5D1-1516-4FDC-BB0F-6B2DA7770175}" destId="{3EC87F72-AB0C-44B9-84EF-9D69B015ECB8}" srcOrd="0" destOrd="0" presId="urn:microsoft.com/office/officeart/2005/8/layout/architecture"/>
    <dgm:cxn modelId="{CE2B5661-6765-4DE6-A8FB-9D39FC40E758}" type="presParOf" srcId="{3EC87F72-AB0C-44B9-84EF-9D69B015ECB8}" destId="{BEF437AE-C2E3-487F-96AB-858B7549AF0E}" srcOrd="0" destOrd="0" presId="urn:microsoft.com/office/officeart/2005/8/layout/architecture"/>
    <dgm:cxn modelId="{98FD2187-B47F-4984-A147-6574DD4C23D2}" type="presParOf" srcId="{3EC87F72-AB0C-44B9-84EF-9D69B015ECB8}" destId="{B5C0F9A9-57EC-4248-9D4F-D1D9B2D343B8}" srcOrd="1" destOrd="0" presId="urn:microsoft.com/office/officeart/2005/8/layout/architecture"/>
    <dgm:cxn modelId="{D6C96F18-9D48-4110-9129-110657B3288A}" type="presParOf" srcId="{3EC87F72-AB0C-44B9-84EF-9D69B015ECB8}" destId="{DDDF2350-C49D-4CC4-BD14-DDC4C60B78C5}" srcOrd="2" destOrd="0" presId="urn:microsoft.com/office/officeart/2005/8/layout/architecture"/>
    <dgm:cxn modelId="{AD036899-6D1C-44FA-97D3-55A2BFDCE508}" type="presParOf" srcId="{DDDF2350-C49D-4CC4-BD14-DDC4C60B78C5}" destId="{40D3AF67-2A0D-4AC2-8121-8E868F7F6A0B}" srcOrd="0" destOrd="0" presId="urn:microsoft.com/office/officeart/2005/8/layout/architecture"/>
    <dgm:cxn modelId="{22CB8ACA-F79A-4774-9972-D9FC0F17C715}" type="presParOf" srcId="{40D3AF67-2A0D-4AC2-8121-8E868F7F6A0B}" destId="{EFC9C468-4101-4D5F-BEA3-8D196DDDF811}" srcOrd="0" destOrd="0" presId="urn:microsoft.com/office/officeart/2005/8/layout/architecture"/>
    <dgm:cxn modelId="{EFA14890-FEB4-4A3F-A383-2D51030C683C}" type="presParOf" srcId="{40D3AF67-2A0D-4AC2-8121-8E868F7F6A0B}" destId="{A9DCFC3D-6E55-4B41-BC0F-E0D57CC01B97}" srcOrd="1" destOrd="0" presId="urn:microsoft.com/office/officeart/2005/8/layout/architecture"/>
    <dgm:cxn modelId="{BFDC5111-466B-4DF6-BB4C-171E854483BD}" type="presParOf" srcId="{40D3AF67-2A0D-4AC2-8121-8E868F7F6A0B}" destId="{301B30B4-6E56-416C-8B2A-48EEC072C47A}" srcOrd="2" destOrd="0" presId="urn:microsoft.com/office/officeart/2005/8/layout/architecture"/>
    <dgm:cxn modelId="{C6E12884-06A5-4ACB-8A02-378D9BBE98C4}" type="presParOf" srcId="{301B30B4-6E56-416C-8B2A-48EEC072C47A}" destId="{322B0277-CEFD-4A7E-B4DF-BE61043341B4}" srcOrd="0" destOrd="0" presId="urn:microsoft.com/office/officeart/2005/8/layout/architecture"/>
    <dgm:cxn modelId="{EFA71133-47E9-4D81-A133-D0267329631C}" type="presParOf" srcId="{322B0277-CEFD-4A7E-B4DF-BE61043341B4}" destId="{55531509-25BE-4AA3-8697-ABADE9E3E90B}" srcOrd="0" destOrd="0" presId="urn:microsoft.com/office/officeart/2005/8/layout/architecture"/>
    <dgm:cxn modelId="{3E9B9695-4E36-43CC-8630-FFC9FF83384F}" type="presParOf" srcId="{322B0277-CEFD-4A7E-B4DF-BE61043341B4}" destId="{898E0A75-81FE-46E2-966F-A19AB5FFC423}" srcOrd="1" destOrd="0" presId="urn:microsoft.com/office/officeart/2005/8/layout/architecture"/>
    <dgm:cxn modelId="{583D21E1-0B84-400E-9B11-18D996CD366F}" type="presParOf" srcId="{301B30B4-6E56-416C-8B2A-48EEC072C47A}" destId="{FA1F746D-CB80-408B-BEE6-2910E181A4BC}" srcOrd="1" destOrd="0" presId="urn:microsoft.com/office/officeart/2005/8/layout/architecture"/>
    <dgm:cxn modelId="{C74A6C1A-22D5-45BD-8C03-1CE659978BF7}" type="presParOf" srcId="{301B30B4-6E56-416C-8B2A-48EEC072C47A}" destId="{86CCCAEF-A8C3-4D84-A86C-6F848EB8CEB0}" srcOrd="2" destOrd="0" presId="urn:microsoft.com/office/officeart/2005/8/layout/architecture"/>
    <dgm:cxn modelId="{34A5728C-6DEE-42C0-BD67-9C8B982E3EAF}" type="presParOf" srcId="{86CCCAEF-A8C3-4D84-A86C-6F848EB8CEB0}" destId="{50F5ACFA-54D8-4512-83F3-2BA170D339EE}" srcOrd="0" destOrd="0" presId="urn:microsoft.com/office/officeart/2005/8/layout/architecture"/>
    <dgm:cxn modelId="{C740DE5F-BD95-4B6B-ABE9-4A2D7482E83C}" type="presParOf" srcId="{86CCCAEF-A8C3-4D84-A86C-6F848EB8CEB0}" destId="{C9DA4C0E-1FDD-4858-8E33-CF3686C75CF6}" srcOrd="1" destOrd="0" presId="urn:microsoft.com/office/officeart/2005/8/layout/architecture"/>
    <dgm:cxn modelId="{EA0E6136-A534-4508-8486-37322A1E8CE5}" type="presParOf" srcId="{DDDF2350-C49D-4CC4-BD14-DDC4C60B78C5}" destId="{7BB30F73-BD8F-4C56-A2E0-AD68924336E0}" srcOrd="1" destOrd="0" presId="urn:microsoft.com/office/officeart/2005/8/layout/architecture"/>
    <dgm:cxn modelId="{3454D110-68D7-4D41-A110-7D2FDCB79A76}" type="presParOf" srcId="{DDDF2350-C49D-4CC4-BD14-DDC4C60B78C5}" destId="{5CB95504-B0FB-41C4-B64C-0753B255E0C0}" srcOrd="2" destOrd="0" presId="urn:microsoft.com/office/officeart/2005/8/layout/architecture"/>
    <dgm:cxn modelId="{ECA49D92-2F6E-4097-97D9-CD78E15FA213}" type="presParOf" srcId="{5CB95504-B0FB-41C4-B64C-0753B255E0C0}" destId="{D0C351F0-6835-4799-913A-D637BE548B9F}" srcOrd="0" destOrd="0" presId="urn:microsoft.com/office/officeart/2005/8/layout/architecture"/>
    <dgm:cxn modelId="{276F74C2-9A93-4A91-A8C8-FC1D330B49FB}" type="presParOf" srcId="{5CB95504-B0FB-41C4-B64C-0753B255E0C0}" destId="{8017B447-534B-48A7-ACE5-B03EB7000E68}" srcOrd="1" destOrd="0" presId="urn:microsoft.com/office/officeart/2005/8/layout/architecture"/>
    <dgm:cxn modelId="{C795000D-E980-4FA0-A4C2-97EED1AAF76E}" type="presParOf" srcId="{5CB95504-B0FB-41C4-B64C-0753B255E0C0}" destId="{FEF80337-7360-48D1-9E1F-109CAC33B29E}" srcOrd="2" destOrd="0" presId="urn:microsoft.com/office/officeart/2005/8/layout/architecture"/>
    <dgm:cxn modelId="{D1D5397B-CC1F-4C09-A4D8-04F4749C6747}" type="presParOf" srcId="{FEF80337-7360-48D1-9E1F-109CAC33B29E}" destId="{B56E4673-F551-4E06-82C8-C55D5A9ECBF1}" srcOrd="0" destOrd="0" presId="urn:microsoft.com/office/officeart/2005/8/layout/architecture"/>
    <dgm:cxn modelId="{A938D207-A3ED-4E32-B054-C639D714D8B0}" type="presParOf" srcId="{B56E4673-F551-4E06-82C8-C55D5A9ECBF1}" destId="{D24B7A7E-B422-4E63-8DC6-BA2BCB32384A}" srcOrd="0" destOrd="0" presId="urn:microsoft.com/office/officeart/2005/8/layout/architecture"/>
    <dgm:cxn modelId="{B90EA4FA-DC64-4BB6-9D2B-2B0E26B18CDF}" type="presParOf" srcId="{B56E4673-F551-4E06-82C8-C55D5A9ECBF1}" destId="{AB0C1627-4412-4F31-8C45-CAA64B51F607}" srcOrd="1" destOrd="0" presId="urn:microsoft.com/office/officeart/2005/8/layout/architecture"/>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63679D8-9ABD-4AB2-9A4E-7F3CB7FF97DD}" type="doc">
      <dgm:prSet loTypeId="urn:microsoft.com/office/officeart/2011/layout/CircleProcess" loCatId="process" qsTypeId="urn:microsoft.com/office/officeart/2005/8/quickstyle/simple1" qsCatId="simple" csTypeId="urn:microsoft.com/office/officeart/2005/8/colors/accent2_2" csCatId="accent2" phldr="1"/>
      <dgm:spPr/>
      <dgm:t>
        <a:bodyPr/>
        <a:lstStyle/>
        <a:p>
          <a:endParaRPr lang="en-CA"/>
        </a:p>
      </dgm:t>
    </dgm:pt>
    <dgm:pt modelId="{860A6C6F-25FB-48BC-8603-F5D55ECB925A}">
      <dgm:prSet phldrT="[Text]" custT="1"/>
      <dgm:spPr/>
      <dgm:t>
        <a:bodyPr/>
        <a:lstStyle/>
        <a:p>
          <a:pPr>
            <a:buFont typeface="Wingdings" panose="05000000000000000000" pitchFamily="2" charset="2"/>
            <a:buChar char="Ø"/>
          </a:pPr>
          <a:r>
            <a:rPr lang="en-US" sz="2000" b="1" dirty="0">
              <a:latin typeface="Arial" panose="020B0604020202020204" pitchFamily="34" charset="0"/>
              <a:cs typeface="Arial" panose="020B0604020202020204" pitchFamily="34" charset="0"/>
            </a:rPr>
            <a:t>Attend a free tax clinic &amp; file your taxes </a:t>
          </a:r>
          <a:endParaRPr lang="en-CA" sz="2000" b="1" dirty="0"/>
        </a:p>
      </dgm:t>
    </dgm:pt>
    <dgm:pt modelId="{A58C965B-6C4A-4F23-9F18-915F637D5F81}" type="parTrans" cxnId="{CE10313E-3555-456C-B97B-9FE896344C81}">
      <dgm:prSet/>
      <dgm:spPr/>
      <dgm:t>
        <a:bodyPr/>
        <a:lstStyle/>
        <a:p>
          <a:endParaRPr lang="en-CA" sz="1800" b="1"/>
        </a:p>
      </dgm:t>
    </dgm:pt>
    <dgm:pt modelId="{04C03EC1-0162-4BB6-B8F5-1C692A076E1B}" type="sibTrans" cxnId="{CE10313E-3555-456C-B97B-9FE896344C81}">
      <dgm:prSet/>
      <dgm:spPr/>
      <dgm:t>
        <a:bodyPr/>
        <a:lstStyle/>
        <a:p>
          <a:endParaRPr lang="en-CA" sz="1800" b="1"/>
        </a:p>
      </dgm:t>
    </dgm:pt>
    <dgm:pt modelId="{A423FF59-9D98-4974-9A70-9BF2158CCB07}">
      <dgm:prSet phldrT="[Text]" custT="1"/>
      <dgm:spPr/>
      <dgm:t>
        <a:bodyPr/>
        <a:lstStyle/>
        <a:p>
          <a:pPr>
            <a:buFont typeface="Wingdings" panose="05000000000000000000" pitchFamily="2" charset="2"/>
            <a:buChar char="Ø"/>
          </a:pPr>
          <a:r>
            <a:rPr lang="en-US" sz="1800" b="1" dirty="0">
              <a:latin typeface="Arial" panose="020B0604020202020204" pitchFamily="34" charset="0"/>
              <a:cs typeface="Arial" panose="020B0604020202020204" pitchFamily="34" charset="0"/>
            </a:rPr>
            <a:t>Tax refund of at least $200?</a:t>
          </a:r>
        </a:p>
        <a:p>
          <a:pPr>
            <a:buFont typeface="Wingdings" panose="05000000000000000000" pitchFamily="2" charset="2"/>
            <a:buChar char="Ø"/>
          </a:pPr>
          <a:r>
            <a:rPr lang="en-US" sz="1800" b="1" dirty="0">
              <a:latin typeface="Arial" panose="020B0604020202020204" pitchFamily="34" charset="0"/>
              <a:cs typeface="Arial" panose="020B0604020202020204" pitchFamily="34" charset="0"/>
            </a:rPr>
            <a:t> Living on a low income? </a:t>
          </a:r>
          <a:endParaRPr lang="en-CA" sz="1800" b="1" dirty="0"/>
        </a:p>
      </dgm:t>
    </dgm:pt>
    <dgm:pt modelId="{4A01D2EB-F56F-4F3C-83A4-979A293AA727}" type="parTrans" cxnId="{65917C80-A4FC-43BC-A634-B7C32FB84EF3}">
      <dgm:prSet/>
      <dgm:spPr/>
      <dgm:t>
        <a:bodyPr/>
        <a:lstStyle/>
        <a:p>
          <a:endParaRPr lang="en-CA" sz="1800" b="1"/>
        </a:p>
      </dgm:t>
    </dgm:pt>
    <dgm:pt modelId="{A556E11F-1A8B-439D-B07E-AD32AFDDE42D}" type="sibTrans" cxnId="{65917C80-A4FC-43BC-A634-B7C32FB84EF3}">
      <dgm:prSet/>
      <dgm:spPr/>
      <dgm:t>
        <a:bodyPr/>
        <a:lstStyle/>
        <a:p>
          <a:endParaRPr lang="en-CA" sz="1800" b="1"/>
        </a:p>
      </dgm:t>
    </dgm:pt>
    <dgm:pt modelId="{BF7A60C5-24FB-4794-9A9E-146F689C2DEE}">
      <dgm:prSet phldrT="[Text]" custT="1"/>
      <dgm:spPr/>
      <dgm:t>
        <a:bodyPr/>
        <a:lstStyle/>
        <a:p>
          <a:pPr>
            <a:buFont typeface="Wingdings" panose="05000000000000000000" pitchFamily="2" charset="2"/>
            <a:buChar char="Ø"/>
          </a:pPr>
          <a:r>
            <a:rPr lang="en-US" sz="1800" b="1" dirty="0">
              <a:latin typeface="Arial" panose="020B0604020202020204" pitchFamily="34" charset="0"/>
              <a:cs typeface="Arial" panose="020B0604020202020204" pitchFamily="34" charset="0"/>
            </a:rPr>
            <a:t>Save              $200-$1000     of your refund into an ATB Financial account</a:t>
          </a:r>
          <a:endParaRPr lang="en-CA" sz="1800" b="1" dirty="0"/>
        </a:p>
      </dgm:t>
    </dgm:pt>
    <dgm:pt modelId="{F34C5C7D-02F1-4D39-B833-77918F20C257}" type="parTrans" cxnId="{AB2FBE1C-620B-43E8-813B-2DBADD971ABD}">
      <dgm:prSet/>
      <dgm:spPr/>
      <dgm:t>
        <a:bodyPr/>
        <a:lstStyle/>
        <a:p>
          <a:endParaRPr lang="en-CA" sz="1800" b="1"/>
        </a:p>
      </dgm:t>
    </dgm:pt>
    <dgm:pt modelId="{2E6D07C3-DD16-4595-BDF1-F0404BE74EC9}" type="sibTrans" cxnId="{AB2FBE1C-620B-43E8-813B-2DBADD971ABD}">
      <dgm:prSet/>
      <dgm:spPr/>
      <dgm:t>
        <a:bodyPr/>
        <a:lstStyle/>
        <a:p>
          <a:endParaRPr lang="en-CA" sz="1800" b="1"/>
        </a:p>
      </dgm:t>
    </dgm:pt>
    <dgm:pt modelId="{03B103FB-ED78-43DE-A202-969B6855FE38}">
      <dgm:prSet phldrT="[Text]" custT="1"/>
      <dgm:spPr/>
      <dgm:t>
        <a:bodyPr/>
        <a:lstStyle/>
        <a:p>
          <a:pPr>
            <a:buFont typeface="Wingdings" panose="05000000000000000000" pitchFamily="2" charset="2"/>
            <a:buChar char="Ø"/>
          </a:pPr>
          <a:r>
            <a:rPr lang="en-US" sz="1800" b="1" dirty="0">
              <a:latin typeface="Arial" panose="020B0604020202020204" pitchFamily="34" charset="0"/>
              <a:cs typeface="Arial" panose="020B0604020202020204" pitchFamily="34" charset="0"/>
            </a:rPr>
            <a:t>Wait one year and </a:t>
          </a:r>
          <a:r>
            <a:rPr lang="en-US" sz="1800" b="1" dirty="0" smtClean="0">
              <a:latin typeface="Arial" panose="020B0604020202020204" pitchFamily="34" charset="0"/>
              <a:cs typeface="Arial" panose="020B0604020202020204" pitchFamily="34" charset="0"/>
            </a:rPr>
            <a:t>earn a </a:t>
          </a:r>
          <a:r>
            <a:rPr lang="en-US" sz="1800" b="1" dirty="0">
              <a:latin typeface="Arial" panose="020B0604020202020204" pitchFamily="34" charset="0"/>
              <a:cs typeface="Arial" panose="020B0604020202020204" pitchFamily="34" charset="0"/>
            </a:rPr>
            <a:t>50%              match rate,                up to $500</a:t>
          </a:r>
        </a:p>
      </dgm:t>
    </dgm:pt>
    <dgm:pt modelId="{872129FA-DDE8-4439-99B6-776412FA52B7}" type="parTrans" cxnId="{2FBC4291-2BF6-49BC-A14B-D9654F1056CC}">
      <dgm:prSet/>
      <dgm:spPr/>
      <dgm:t>
        <a:bodyPr/>
        <a:lstStyle/>
        <a:p>
          <a:endParaRPr lang="en-CA" sz="1800" b="1"/>
        </a:p>
      </dgm:t>
    </dgm:pt>
    <dgm:pt modelId="{FB3E52DD-46E1-43AD-B8D1-646E9CB73F8D}" type="sibTrans" cxnId="{2FBC4291-2BF6-49BC-A14B-D9654F1056CC}">
      <dgm:prSet/>
      <dgm:spPr/>
      <dgm:t>
        <a:bodyPr/>
        <a:lstStyle/>
        <a:p>
          <a:endParaRPr lang="en-CA" sz="1800" b="1"/>
        </a:p>
      </dgm:t>
    </dgm:pt>
    <dgm:pt modelId="{C9014B8B-8669-4415-A301-31B73F2088DF}" type="pres">
      <dgm:prSet presAssocID="{A63679D8-9ABD-4AB2-9A4E-7F3CB7FF97DD}" presName="Name0" presStyleCnt="0">
        <dgm:presLayoutVars>
          <dgm:chMax val="11"/>
          <dgm:chPref val="11"/>
          <dgm:dir/>
          <dgm:resizeHandles/>
        </dgm:presLayoutVars>
      </dgm:prSet>
      <dgm:spPr/>
      <dgm:t>
        <a:bodyPr/>
        <a:lstStyle/>
        <a:p>
          <a:endParaRPr lang="en-CA"/>
        </a:p>
      </dgm:t>
    </dgm:pt>
    <dgm:pt modelId="{92B351D5-FD65-4105-823D-E15555581C6F}" type="pres">
      <dgm:prSet presAssocID="{03B103FB-ED78-43DE-A202-969B6855FE38}" presName="Accent4" presStyleCnt="0"/>
      <dgm:spPr/>
    </dgm:pt>
    <dgm:pt modelId="{8F5133FC-8FD6-4868-A7A1-500CCE23DE2A}" type="pres">
      <dgm:prSet presAssocID="{03B103FB-ED78-43DE-A202-969B6855FE38}" presName="Accent" presStyleLbl="node1" presStyleIdx="0" presStyleCnt="4"/>
      <dgm:spPr/>
    </dgm:pt>
    <dgm:pt modelId="{D9135B9A-A6C9-4FCF-A046-B7732064ABB8}" type="pres">
      <dgm:prSet presAssocID="{03B103FB-ED78-43DE-A202-969B6855FE38}" presName="ParentBackground4" presStyleCnt="0"/>
      <dgm:spPr/>
    </dgm:pt>
    <dgm:pt modelId="{2AA46E6F-C249-4FBC-A4A9-5B3252125C2A}" type="pres">
      <dgm:prSet presAssocID="{03B103FB-ED78-43DE-A202-969B6855FE38}" presName="ParentBackground" presStyleLbl="fgAcc1" presStyleIdx="0" presStyleCnt="4"/>
      <dgm:spPr/>
      <dgm:t>
        <a:bodyPr/>
        <a:lstStyle/>
        <a:p>
          <a:endParaRPr lang="en-CA"/>
        </a:p>
      </dgm:t>
    </dgm:pt>
    <dgm:pt modelId="{F5118EED-6748-4903-983F-CEFEF8ABA879}" type="pres">
      <dgm:prSet presAssocID="{03B103FB-ED78-43DE-A202-969B6855FE38}" presName="Parent4" presStyleLbl="revTx" presStyleIdx="0" presStyleCnt="0">
        <dgm:presLayoutVars>
          <dgm:chMax val="1"/>
          <dgm:chPref val="1"/>
          <dgm:bulletEnabled val="1"/>
        </dgm:presLayoutVars>
      </dgm:prSet>
      <dgm:spPr/>
      <dgm:t>
        <a:bodyPr/>
        <a:lstStyle/>
        <a:p>
          <a:endParaRPr lang="en-CA"/>
        </a:p>
      </dgm:t>
    </dgm:pt>
    <dgm:pt modelId="{7537CC89-5C40-4D7A-B2F5-63B4DC49F346}" type="pres">
      <dgm:prSet presAssocID="{BF7A60C5-24FB-4794-9A9E-146F689C2DEE}" presName="Accent3" presStyleCnt="0"/>
      <dgm:spPr/>
    </dgm:pt>
    <dgm:pt modelId="{815DDE43-7607-41EE-A1C2-AA1E0139F729}" type="pres">
      <dgm:prSet presAssocID="{BF7A60C5-24FB-4794-9A9E-146F689C2DEE}" presName="Accent" presStyleLbl="node1" presStyleIdx="1" presStyleCnt="4"/>
      <dgm:spPr/>
    </dgm:pt>
    <dgm:pt modelId="{30BC886E-7693-4CCE-8E50-A4E64CF6D5FF}" type="pres">
      <dgm:prSet presAssocID="{BF7A60C5-24FB-4794-9A9E-146F689C2DEE}" presName="ParentBackground3" presStyleCnt="0"/>
      <dgm:spPr/>
    </dgm:pt>
    <dgm:pt modelId="{2E0D0207-5C92-461F-AEA0-CE596FCE1B2C}" type="pres">
      <dgm:prSet presAssocID="{BF7A60C5-24FB-4794-9A9E-146F689C2DEE}" presName="ParentBackground" presStyleLbl="fgAcc1" presStyleIdx="1" presStyleCnt="4"/>
      <dgm:spPr/>
      <dgm:t>
        <a:bodyPr/>
        <a:lstStyle/>
        <a:p>
          <a:endParaRPr lang="en-CA"/>
        </a:p>
      </dgm:t>
    </dgm:pt>
    <dgm:pt modelId="{DD19BC7B-AFE2-417D-A995-9439DE5504E1}" type="pres">
      <dgm:prSet presAssocID="{BF7A60C5-24FB-4794-9A9E-146F689C2DEE}" presName="Parent3" presStyleLbl="revTx" presStyleIdx="0" presStyleCnt="0">
        <dgm:presLayoutVars>
          <dgm:chMax val="1"/>
          <dgm:chPref val="1"/>
          <dgm:bulletEnabled val="1"/>
        </dgm:presLayoutVars>
      </dgm:prSet>
      <dgm:spPr/>
      <dgm:t>
        <a:bodyPr/>
        <a:lstStyle/>
        <a:p>
          <a:endParaRPr lang="en-CA"/>
        </a:p>
      </dgm:t>
    </dgm:pt>
    <dgm:pt modelId="{B1AC18CB-8B8A-4DAE-962D-93DDE884E47F}" type="pres">
      <dgm:prSet presAssocID="{A423FF59-9D98-4974-9A70-9BF2158CCB07}" presName="Accent2" presStyleCnt="0"/>
      <dgm:spPr/>
    </dgm:pt>
    <dgm:pt modelId="{0B5D9F62-D06A-4E39-9B6A-01EA1F4F0F5C}" type="pres">
      <dgm:prSet presAssocID="{A423FF59-9D98-4974-9A70-9BF2158CCB07}" presName="Accent" presStyleLbl="node1" presStyleIdx="2" presStyleCnt="4"/>
      <dgm:spPr/>
    </dgm:pt>
    <dgm:pt modelId="{5878C882-65C0-4E0A-8590-35D79E6F8E8A}" type="pres">
      <dgm:prSet presAssocID="{A423FF59-9D98-4974-9A70-9BF2158CCB07}" presName="ParentBackground2" presStyleCnt="0"/>
      <dgm:spPr/>
    </dgm:pt>
    <dgm:pt modelId="{FF7FEE17-C356-4E9E-B1AA-B75F6D9A62E6}" type="pres">
      <dgm:prSet presAssocID="{A423FF59-9D98-4974-9A70-9BF2158CCB07}" presName="ParentBackground" presStyleLbl="fgAcc1" presStyleIdx="2" presStyleCnt="4"/>
      <dgm:spPr/>
      <dgm:t>
        <a:bodyPr/>
        <a:lstStyle/>
        <a:p>
          <a:endParaRPr lang="en-CA"/>
        </a:p>
      </dgm:t>
    </dgm:pt>
    <dgm:pt modelId="{BD3DCBCF-CFDE-402D-8DD7-232FA7365BCA}" type="pres">
      <dgm:prSet presAssocID="{A423FF59-9D98-4974-9A70-9BF2158CCB07}" presName="Parent2" presStyleLbl="revTx" presStyleIdx="0" presStyleCnt="0">
        <dgm:presLayoutVars>
          <dgm:chMax val="1"/>
          <dgm:chPref val="1"/>
          <dgm:bulletEnabled val="1"/>
        </dgm:presLayoutVars>
      </dgm:prSet>
      <dgm:spPr/>
      <dgm:t>
        <a:bodyPr/>
        <a:lstStyle/>
        <a:p>
          <a:endParaRPr lang="en-CA"/>
        </a:p>
      </dgm:t>
    </dgm:pt>
    <dgm:pt modelId="{02A9B0F3-0E89-4316-97DE-BEA81022E25E}" type="pres">
      <dgm:prSet presAssocID="{860A6C6F-25FB-48BC-8603-F5D55ECB925A}" presName="Accent1" presStyleCnt="0"/>
      <dgm:spPr/>
    </dgm:pt>
    <dgm:pt modelId="{FF5ED74D-4B9D-410D-AF6E-B919AC9B9E70}" type="pres">
      <dgm:prSet presAssocID="{860A6C6F-25FB-48BC-8603-F5D55ECB925A}" presName="Accent" presStyleLbl="node1" presStyleIdx="3" presStyleCnt="4"/>
      <dgm:spPr/>
    </dgm:pt>
    <dgm:pt modelId="{5C124B45-74DA-4ADB-A999-84CF5F62795B}" type="pres">
      <dgm:prSet presAssocID="{860A6C6F-25FB-48BC-8603-F5D55ECB925A}" presName="ParentBackground1" presStyleCnt="0"/>
      <dgm:spPr/>
    </dgm:pt>
    <dgm:pt modelId="{14D72A2D-A2D3-43C5-8926-2CF7B0DB6B56}" type="pres">
      <dgm:prSet presAssocID="{860A6C6F-25FB-48BC-8603-F5D55ECB925A}" presName="ParentBackground" presStyleLbl="fgAcc1" presStyleIdx="3" presStyleCnt="4"/>
      <dgm:spPr/>
      <dgm:t>
        <a:bodyPr/>
        <a:lstStyle/>
        <a:p>
          <a:endParaRPr lang="en-CA"/>
        </a:p>
      </dgm:t>
    </dgm:pt>
    <dgm:pt modelId="{86FF79A1-872E-4901-86D5-39948AF88180}" type="pres">
      <dgm:prSet presAssocID="{860A6C6F-25FB-48BC-8603-F5D55ECB925A}" presName="Parent1" presStyleLbl="revTx" presStyleIdx="0" presStyleCnt="0">
        <dgm:presLayoutVars>
          <dgm:chMax val="1"/>
          <dgm:chPref val="1"/>
          <dgm:bulletEnabled val="1"/>
        </dgm:presLayoutVars>
      </dgm:prSet>
      <dgm:spPr/>
      <dgm:t>
        <a:bodyPr/>
        <a:lstStyle/>
        <a:p>
          <a:endParaRPr lang="en-CA"/>
        </a:p>
      </dgm:t>
    </dgm:pt>
  </dgm:ptLst>
  <dgm:cxnLst>
    <dgm:cxn modelId="{03A9D41E-D102-4B5D-ABC3-73558F325ADE}" type="presOf" srcId="{BF7A60C5-24FB-4794-9A9E-146F689C2DEE}" destId="{DD19BC7B-AFE2-417D-A995-9439DE5504E1}" srcOrd="1" destOrd="0" presId="urn:microsoft.com/office/officeart/2011/layout/CircleProcess"/>
    <dgm:cxn modelId="{5403DFF6-0166-4441-8705-141E2A91E3BF}" type="presOf" srcId="{A423FF59-9D98-4974-9A70-9BF2158CCB07}" destId="{FF7FEE17-C356-4E9E-B1AA-B75F6D9A62E6}" srcOrd="0" destOrd="0" presId="urn:microsoft.com/office/officeart/2011/layout/CircleProcess"/>
    <dgm:cxn modelId="{2FBC4291-2BF6-49BC-A14B-D9654F1056CC}" srcId="{A63679D8-9ABD-4AB2-9A4E-7F3CB7FF97DD}" destId="{03B103FB-ED78-43DE-A202-969B6855FE38}" srcOrd="3" destOrd="0" parTransId="{872129FA-DDE8-4439-99B6-776412FA52B7}" sibTransId="{FB3E52DD-46E1-43AD-B8D1-646E9CB73F8D}"/>
    <dgm:cxn modelId="{5F1B1790-F8F7-4140-BA24-51B150736B0A}" type="presOf" srcId="{860A6C6F-25FB-48BC-8603-F5D55ECB925A}" destId="{14D72A2D-A2D3-43C5-8926-2CF7B0DB6B56}" srcOrd="0" destOrd="0" presId="urn:microsoft.com/office/officeart/2011/layout/CircleProcess"/>
    <dgm:cxn modelId="{CE10313E-3555-456C-B97B-9FE896344C81}" srcId="{A63679D8-9ABD-4AB2-9A4E-7F3CB7FF97DD}" destId="{860A6C6F-25FB-48BC-8603-F5D55ECB925A}" srcOrd="0" destOrd="0" parTransId="{A58C965B-6C4A-4F23-9F18-915F637D5F81}" sibTransId="{04C03EC1-0162-4BB6-B8F5-1C692A076E1B}"/>
    <dgm:cxn modelId="{CDB95101-5D8B-4080-AFAC-E44853AF52DA}" type="presOf" srcId="{BF7A60C5-24FB-4794-9A9E-146F689C2DEE}" destId="{2E0D0207-5C92-461F-AEA0-CE596FCE1B2C}" srcOrd="0" destOrd="0" presId="urn:microsoft.com/office/officeart/2011/layout/CircleProcess"/>
    <dgm:cxn modelId="{18ACF6E2-2720-4274-898D-49E6F0134500}" type="presOf" srcId="{03B103FB-ED78-43DE-A202-969B6855FE38}" destId="{F5118EED-6748-4903-983F-CEFEF8ABA879}" srcOrd="1" destOrd="0" presId="urn:microsoft.com/office/officeart/2011/layout/CircleProcess"/>
    <dgm:cxn modelId="{AB2FBE1C-620B-43E8-813B-2DBADD971ABD}" srcId="{A63679D8-9ABD-4AB2-9A4E-7F3CB7FF97DD}" destId="{BF7A60C5-24FB-4794-9A9E-146F689C2DEE}" srcOrd="2" destOrd="0" parTransId="{F34C5C7D-02F1-4D39-B833-77918F20C257}" sibTransId="{2E6D07C3-DD16-4595-BDF1-F0404BE74EC9}"/>
    <dgm:cxn modelId="{172199D1-7305-4BE0-BB7C-9DE4A1067973}" type="presOf" srcId="{860A6C6F-25FB-48BC-8603-F5D55ECB925A}" destId="{86FF79A1-872E-4901-86D5-39948AF88180}" srcOrd="1" destOrd="0" presId="urn:microsoft.com/office/officeart/2011/layout/CircleProcess"/>
    <dgm:cxn modelId="{B4C8D6C1-3FC9-4EF8-A1CB-8DBBC7C909E6}" type="presOf" srcId="{A63679D8-9ABD-4AB2-9A4E-7F3CB7FF97DD}" destId="{C9014B8B-8669-4415-A301-31B73F2088DF}" srcOrd="0" destOrd="0" presId="urn:microsoft.com/office/officeart/2011/layout/CircleProcess"/>
    <dgm:cxn modelId="{52DFB2C2-972B-435B-A191-C39DF1FF3867}" type="presOf" srcId="{03B103FB-ED78-43DE-A202-969B6855FE38}" destId="{2AA46E6F-C249-4FBC-A4A9-5B3252125C2A}" srcOrd="0" destOrd="0" presId="urn:microsoft.com/office/officeart/2011/layout/CircleProcess"/>
    <dgm:cxn modelId="{1ED11CB9-F533-4104-855D-EA87F74FAFF4}" type="presOf" srcId="{A423FF59-9D98-4974-9A70-9BF2158CCB07}" destId="{BD3DCBCF-CFDE-402D-8DD7-232FA7365BCA}" srcOrd="1" destOrd="0" presId="urn:microsoft.com/office/officeart/2011/layout/CircleProcess"/>
    <dgm:cxn modelId="{65917C80-A4FC-43BC-A634-B7C32FB84EF3}" srcId="{A63679D8-9ABD-4AB2-9A4E-7F3CB7FF97DD}" destId="{A423FF59-9D98-4974-9A70-9BF2158CCB07}" srcOrd="1" destOrd="0" parTransId="{4A01D2EB-F56F-4F3C-83A4-979A293AA727}" sibTransId="{A556E11F-1A8B-439D-B07E-AD32AFDDE42D}"/>
    <dgm:cxn modelId="{A2DBB215-3309-4962-9456-AA915ACC6DD4}" type="presParOf" srcId="{C9014B8B-8669-4415-A301-31B73F2088DF}" destId="{92B351D5-FD65-4105-823D-E15555581C6F}" srcOrd="0" destOrd="0" presId="urn:microsoft.com/office/officeart/2011/layout/CircleProcess"/>
    <dgm:cxn modelId="{78ED6E9B-F8B1-45FD-9626-1C4066490FC8}" type="presParOf" srcId="{92B351D5-FD65-4105-823D-E15555581C6F}" destId="{8F5133FC-8FD6-4868-A7A1-500CCE23DE2A}" srcOrd="0" destOrd="0" presId="urn:microsoft.com/office/officeart/2011/layout/CircleProcess"/>
    <dgm:cxn modelId="{0E79A27B-CFF1-4577-B8DF-AF895DBB913A}" type="presParOf" srcId="{C9014B8B-8669-4415-A301-31B73F2088DF}" destId="{D9135B9A-A6C9-4FCF-A046-B7732064ABB8}" srcOrd="1" destOrd="0" presId="urn:microsoft.com/office/officeart/2011/layout/CircleProcess"/>
    <dgm:cxn modelId="{1FA375A2-F68F-4186-95EA-F246CBCB9AC1}" type="presParOf" srcId="{D9135B9A-A6C9-4FCF-A046-B7732064ABB8}" destId="{2AA46E6F-C249-4FBC-A4A9-5B3252125C2A}" srcOrd="0" destOrd="0" presId="urn:microsoft.com/office/officeart/2011/layout/CircleProcess"/>
    <dgm:cxn modelId="{9AEDAA4D-FE53-4AE6-9525-502BCBB31B74}" type="presParOf" srcId="{C9014B8B-8669-4415-A301-31B73F2088DF}" destId="{F5118EED-6748-4903-983F-CEFEF8ABA879}" srcOrd="2" destOrd="0" presId="urn:microsoft.com/office/officeart/2011/layout/CircleProcess"/>
    <dgm:cxn modelId="{315C0012-21F5-4849-9278-91E4A93D68C3}" type="presParOf" srcId="{C9014B8B-8669-4415-A301-31B73F2088DF}" destId="{7537CC89-5C40-4D7A-B2F5-63B4DC49F346}" srcOrd="3" destOrd="0" presId="urn:microsoft.com/office/officeart/2011/layout/CircleProcess"/>
    <dgm:cxn modelId="{72B277BD-F6B9-4B9A-90F3-6A54891DE7D2}" type="presParOf" srcId="{7537CC89-5C40-4D7A-B2F5-63B4DC49F346}" destId="{815DDE43-7607-41EE-A1C2-AA1E0139F729}" srcOrd="0" destOrd="0" presId="urn:microsoft.com/office/officeart/2011/layout/CircleProcess"/>
    <dgm:cxn modelId="{B57E2EA1-45D2-4398-B0BD-3453F02617FF}" type="presParOf" srcId="{C9014B8B-8669-4415-A301-31B73F2088DF}" destId="{30BC886E-7693-4CCE-8E50-A4E64CF6D5FF}" srcOrd="4" destOrd="0" presId="urn:microsoft.com/office/officeart/2011/layout/CircleProcess"/>
    <dgm:cxn modelId="{6BD2E0B0-E4D5-42B4-A9DA-FBA5AA3E14DB}" type="presParOf" srcId="{30BC886E-7693-4CCE-8E50-A4E64CF6D5FF}" destId="{2E0D0207-5C92-461F-AEA0-CE596FCE1B2C}" srcOrd="0" destOrd="0" presId="urn:microsoft.com/office/officeart/2011/layout/CircleProcess"/>
    <dgm:cxn modelId="{A4817273-29A2-46BF-9C7C-D2EDAFE2B54B}" type="presParOf" srcId="{C9014B8B-8669-4415-A301-31B73F2088DF}" destId="{DD19BC7B-AFE2-417D-A995-9439DE5504E1}" srcOrd="5" destOrd="0" presId="urn:microsoft.com/office/officeart/2011/layout/CircleProcess"/>
    <dgm:cxn modelId="{41A9B354-CF21-492E-A1C4-F51D059779A9}" type="presParOf" srcId="{C9014B8B-8669-4415-A301-31B73F2088DF}" destId="{B1AC18CB-8B8A-4DAE-962D-93DDE884E47F}" srcOrd="6" destOrd="0" presId="urn:microsoft.com/office/officeart/2011/layout/CircleProcess"/>
    <dgm:cxn modelId="{2AB201F4-7602-458F-BDFE-DF1F0E101D81}" type="presParOf" srcId="{B1AC18CB-8B8A-4DAE-962D-93DDE884E47F}" destId="{0B5D9F62-D06A-4E39-9B6A-01EA1F4F0F5C}" srcOrd="0" destOrd="0" presId="urn:microsoft.com/office/officeart/2011/layout/CircleProcess"/>
    <dgm:cxn modelId="{854F20FA-B8A1-41A5-9E12-37BBFED2C757}" type="presParOf" srcId="{C9014B8B-8669-4415-A301-31B73F2088DF}" destId="{5878C882-65C0-4E0A-8590-35D79E6F8E8A}" srcOrd="7" destOrd="0" presId="urn:microsoft.com/office/officeart/2011/layout/CircleProcess"/>
    <dgm:cxn modelId="{5F6C51AC-322D-4213-B287-F83DAC998096}" type="presParOf" srcId="{5878C882-65C0-4E0A-8590-35D79E6F8E8A}" destId="{FF7FEE17-C356-4E9E-B1AA-B75F6D9A62E6}" srcOrd="0" destOrd="0" presId="urn:microsoft.com/office/officeart/2011/layout/CircleProcess"/>
    <dgm:cxn modelId="{9C18C190-3CAA-4E6D-8C38-51C012D8538C}" type="presParOf" srcId="{C9014B8B-8669-4415-A301-31B73F2088DF}" destId="{BD3DCBCF-CFDE-402D-8DD7-232FA7365BCA}" srcOrd="8" destOrd="0" presId="urn:microsoft.com/office/officeart/2011/layout/CircleProcess"/>
    <dgm:cxn modelId="{CDCDB6AB-7F34-43D9-AD84-E1627CB0F9B7}" type="presParOf" srcId="{C9014B8B-8669-4415-A301-31B73F2088DF}" destId="{02A9B0F3-0E89-4316-97DE-BEA81022E25E}" srcOrd="9" destOrd="0" presId="urn:microsoft.com/office/officeart/2011/layout/CircleProcess"/>
    <dgm:cxn modelId="{C132710D-7151-4F70-945A-5C4CEB8DC45B}" type="presParOf" srcId="{02A9B0F3-0E89-4316-97DE-BEA81022E25E}" destId="{FF5ED74D-4B9D-410D-AF6E-B919AC9B9E70}" srcOrd="0" destOrd="0" presId="urn:microsoft.com/office/officeart/2011/layout/CircleProcess"/>
    <dgm:cxn modelId="{D400C5C6-7272-43C9-A488-8BE0B755FE32}" type="presParOf" srcId="{C9014B8B-8669-4415-A301-31B73F2088DF}" destId="{5C124B45-74DA-4ADB-A999-84CF5F62795B}" srcOrd="10" destOrd="0" presId="urn:microsoft.com/office/officeart/2011/layout/CircleProcess"/>
    <dgm:cxn modelId="{DE163702-3C74-4411-855A-7BEE1D940A5E}" type="presParOf" srcId="{5C124B45-74DA-4ADB-A999-84CF5F62795B}" destId="{14D72A2D-A2D3-43C5-8926-2CF7B0DB6B56}" srcOrd="0" destOrd="0" presId="urn:microsoft.com/office/officeart/2011/layout/CircleProcess"/>
    <dgm:cxn modelId="{DA0A01A8-01F5-4ACF-8961-A2D09EF343C9}" type="presParOf" srcId="{C9014B8B-8669-4415-A301-31B73F2088DF}" destId="{86FF79A1-872E-4901-86D5-39948AF88180}" srcOrd="11" destOrd="0" presId="urn:microsoft.com/office/officeart/2011/layout/Circle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E3888B8-0A70-49EB-B03F-8B316AF6EC69}" type="doc">
      <dgm:prSet loTypeId="urn:microsoft.com/office/officeart/2005/8/layout/gear1" loCatId="cycle" qsTypeId="urn:microsoft.com/office/officeart/2005/8/quickstyle/simple1" qsCatId="simple" csTypeId="urn:microsoft.com/office/officeart/2005/8/colors/accent2_5" csCatId="accent2" phldr="1"/>
      <dgm:spPr/>
    </dgm:pt>
    <dgm:pt modelId="{07DB80CF-CF48-4034-8A7F-CE1CDD10B1E5}">
      <dgm:prSet phldrT="[Text]" phldr="1"/>
      <dgm:spPr/>
      <dgm:t>
        <a:bodyPr/>
        <a:lstStyle/>
        <a:p>
          <a:endParaRPr lang="en-CA" dirty="0"/>
        </a:p>
      </dgm:t>
    </dgm:pt>
    <dgm:pt modelId="{09E137BE-6DD4-4DE7-B83B-13F062D76279}" type="parTrans" cxnId="{29D30169-DF4E-48EF-BA3A-6AFBBD3C6714}">
      <dgm:prSet/>
      <dgm:spPr/>
      <dgm:t>
        <a:bodyPr/>
        <a:lstStyle/>
        <a:p>
          <a:endParaRPr lang="en-CA"/>
        </a:p>
      </dgm:t>
    </dgm:pt>
    <dgm:pt modelId="{CEEA6D58-E20A-4E14-993C-E0BF211C2881}" type="sibTrans" cxnId="{29D30169-DF4E-48EF-BA3A-6AFBBD3C6714}">
      <dgm:prSet/>
      <dgm:spPr/>
      <dgm:t>
        <a:bodyPr/>
        <a:lstStyle/>
        <a:p>
          <a:endParaRPr lang="en-CA"/>
        </a:p>
      </dgm:t>
    </dgm:pt>
    <dgm:pt modelId="{CB851ACE-55D1-4ACF-83B3-05C581B64396}">
      <dgm:prSet phldrT="[Text]" phldr="1"/>
      <dgm:spPr/>
      <dgm:t>
        <a:bodyPr/>
        <a:lstStyle/>
        <a:p>
          <a:endParaRPr lang="en-CA" dirty="0"/>
        </a:p>
      </dgm:t>
    </dgm:pt>
    <dgm:pt modelId="{FA78458B-C0D0-492D-A935-CD8D357B9A71}" type="sibTrans" cxnId="{9BFDDE4E-76F5-4854-B8FE-0E10093AD7E8}">
      <dgm:prSet/>
      <dgm:spPr/>
      <dgm:t>
        <a:bodyPr/>
        <a:lstStyle/>
        <a:p>
          <a:endParaRPr lang="en-CA"/>
        </a:p>
      </dgm:t>
    </dgm:pt>
    <dgm:pt modelId="{021ACCDF-8BE4-41E2-9360-9D670318E909}" type="parTrans" cxnId="{9BFDDE4E-76F5-4854-B8FE-0E10093AD7E8}">
      <dgm:prSet/>
      <dgm:spPr/>
      <dgm:t>
        <a:bodyPr/>
        <a:lstStyle/>
        <a:p>
          <a:endParaRPr lang="en-CA"/>
        </a:p>
      </dgm:t>
    </dgm:pt>
    <dgm:pt modelId="{0E28C57A-93BE-4C1E-9399-4C2300BC1A89}">
      <dgm:prSet phldrT="[Text]" phldr="1"/>
      <dgm:spPr/>
      <dgm:t>
        <a:bodyPr/>
        <a:lstStyle/>
        <a:p>
          <a:endParaRPr lang="en-CA" dirty="0"/>
        </a:p>
      </dgm:t>
    </dgm:pt>
    <dgm:pt modelId="{7B3ED053-AE99-421B-ABE9-E378D6C77662}" type="sibTrans" cxnId="{10653312-78D3-40E3-BA3E-39517A324ACB}">
      <dgm:prSet/>
      <dgm:spPr/>
      <dgm:t>
        <a:bodyPr/>
        <a:lstStyle/>
        <a:p>
          <a:endParaRPr lang="en-CA"/>
        </a:p>
      </dgm:t>
    </dgm:pt>
    <dgm:pt modelId="{8BF1E7C2-1C46-430D-B1F4-EA8366B19C69}" type="parTrans" cxnId="{10653312-78D3-40E3-BA3E-39517A324ACB}">
      <dgm:prSet/>
      <dgm:spPr/>
      <dgm:t>
        <a:bodyPr/>
        <a:lstStyle/>
        <a:p>
          <a:endParaRPr lang="en-CA"/>
        </a:p>
      </dgm:t>
    </dgm:pt>
    <dgm:pt modelId="{6CCE5668-BCC7-4A39-8FF3-A6F6AA0AA640}" type="pres">
      <dgm:prSet presAssocID="{3E3888B8-0A70-49EB-B03F-8B316AF6EC69}" presName="composite" presStyleCnt="0">
        <dgm:presLayoutVars>
          <dgm:chMax val="3"/>
          <dgm:animLvl val="lvl"/>
          <dgm:resizeHandles val="exact"/>
        </dgm:presLayoutVars>
      </dgm:prSet>
      <dgm:spPr/>
    </dgm:pt>
    <dgm:pt modelId="{5F4B0425-0CD3-4F3D-BDA1-C902F756E1E6}" type="pres">
      <dgm:prSet presAssocID="{CB851ACE-55D1-4ACF-83B3-05C581B64396}" presName="gear1" presStyleLbl="node1" presStyleIdx="0" presStyleCnt="3">
        <dgm:presLayoutVars>
          <dgm:chMax val="1"/>
          <dgm:bulletEnabled val="1"/>
        </dgm:presLayoutVars>
      </dgm:prSet>
      <dgm:spPr/>
      <dgm:t>
        <a:bodyPr/>
        <a:lstStyle/>
        <a:p>
          <a:endParaRPr lang="en-CA"/>
        </a:p>
      </dgm:t>
    </dgm:pt>
    <dgm:pt modelId="{2D4925CF-CB1C-4EF0-B586-A480C2A368E9}" type="pres">
      <dgm:prSet presAssocID="{CB851ACE-55D1-4ACF-83B3-05C581B64396}" presName="gear1srcNode" presStyleLbl="node1" presStyleIdx="0" presStyleCnt="3"/>
      <dgm:spPr/>
      <dgm:t>
        <a:bodyPr/>
        <a:lstStyle/>
        <a:p>
          <a:endParaRPr lang="en-CA"/>
        </a:p>
      </dgm:t>
    </dgm:pt>
    <dgm:pt modelId="{2D9D629F-4739-4D21-86E0-0DFA5EB2F540}" type="pres">
      <dgm:prSet presAssocID="{CB851ACE-55D1-4ACF-83B3-05C581B64396}" presName="gear1dstNode" presStyleLbl="node1" presStyleIdx="0" presStyleCnt="3"/>
      <dgm:spPr/>
      <dgm:t>
        <a:bodyPr/>
        <a:lstStyle/>
        <a:p>
          <a:endParaRPr lang="en-CA"/>
        </a:p>
      </dgm:t>
    </dgm:pt>
    <dgm:pt modelId="{3D751EDC-D0D8-4E0F-BCCA-3C55D8800470}" type="pres">
      <dgm:prSet presAssocID="{0E28C57A-93BE-4C1E-9399-4C2300BC1A89}" presName="gear2" presStyleLbl="node1" presStyleIdx="1" presStyleCnt="3">
        <dgm:presLayoutVars>
          <dgm:chMax val="1"/>
          <dgm:bulletEnabled val="1"/>
        </dgm:presLayoutVars>
      </dgm:prSet>
      <dgm:spPr/>
      <dgm:t>
        <a:bodyPr/>
        <a:lstStyle/>
        <a:p>
          <a:endParaRPr lang="en-CA"/>
        </a:p>
      </dgm:t>
    </dgm:pt>
    <dgm:pt modelId="{A1009296-53CB-4120-9FEB-525F4499088F}" type="pres">
      <dgm:prSet presAssocID="{0E28C57A-93BE-4C1E-9399-4C2300BC1A89}" presName="gear2srcNode" presStyleLbl="node1" presStyleIdx="1" presStyleCnt="3"/>
      <dgm:spPr/>
      <dgm:t>
        <a:bodyPr/>
        <a:lstStyle/>
        <a:p>
          <a:endParaRPr lang="en-CA"/>
        </a:p>
      </dgm:t>
    </dgm:pt>
    <dgm:pt modelId="{CB8E3F93-1204-4385-B841-0106AA484A7C}" type="pres">
      <dgm:prSet presAssocID="{0E28C57A-93BE-4C1E-9399-4C2300BC1A89}" presName="gear2dstNode" presStyleLbl="node1" presStyleIdx="1" presStyleCnt="3"/>
      <dgm:spPr/>
      <dgm:t>
        <a:bodyPr/>
        <a:lstStyle/>
        <a:p>
          <a:endParaRPr lang="en-CA"/>
        </a:p>
      </dgm:t>
    </dgm:pt>
    <dgm:pt modelId="{7760C695-A6CE-49DD-A2E6-88629CFD981A}" type="pres">
      <dgm:prSet presAssocID="{07DB80CF-CF48-4034-8A7F-CE1CDD10B1E5}" presName="gear3" presStyleLbl="node1" presStyleIdx="2" presStyleCnt="3"/>
      <dgm:spPr/>
      <dgm:t>
        <a:bodyPr/>
        <a:lstStyle/>
        <a:p>
          <a:endParaRPr lang="en-CA"/>
        </a:p>
      </dgm:t>
    </dgm:pt>
    <dgm:pt modelId="{86923943-B39E-485E-B625-A3733ABE4020}" type="pres">
      <dgm:prSet presAssocID="{07DB80CF-CF48-4034-8A7F-CE1CDD10B1E5}" presName="gear3tx" presStyleLbl="node1" presStyleIdx="2" presStyleCnt="3">
        <dgm:presLayoutVars>
          <dgm:chMax val="1"/>
          <dgm:bulletEnabled val="1"/>
        </dgm:presLayoutVars>
      </dgm:prSet>
      <dgm:spPr/>
      <dgm:t>
        <a:bodyPr/>
        <a:lstStyle/>
        <a:p>
          <a:endParaRPr lang="en-CA"/>
        </a:p>
      </dgm:t>
    </dgm:pt>
    <dgm:pt modelId="{7C5E395E-600D-4197-B4FA-AF62E2D8F1FB}" type="pres">
      <dgm:prSet presAssocID="{07DB80CF-CF48-4034-8A7F-CE1CDD10B1E5}" presName="gear3srcNode" presStyleLbl="node1" presStyleIdx="2" presStyleCnt="3"/>
      <dgm:spPr/>
      <dgm:t>
        <a:bodyPr/>
        <a:lstStyle/>
        <a:p>
          <a:endParaRPr lang="en-CA"/>
        </a:p>
      </dgm:t>
    </dgm:pt>
    <dgm:pt modelId="{053FB971-EE89-4047-AF5D-54DA9FB89DAD}" type="pres">
      <dgm:prSet presAssocID="{07DB80CF-CF48-4034-8A7F-CE1CDD10B1E5}" presName="gear3dstNode" presStyleLbl="node1" presStyleIdx="2" presStyleCnt="3"/>
      <dgm:spPr/>
      <dgm:t>
        <a:bodyPr/>
        <a:lstStyle/>
        <a:p>
          <a:endParaRPr lang="en-CA"/>
        </a:p>
      </dgm:t>
    </dgm:pt>
    <dgm:pt modelId="{7340B3FB-0176-4531-863D-A7C482ABE6A8}" type="pres">
      <dgm:prSet presAssocID="{FA78458B-C0D0-492D-A935-CD8D357B9A71}" presName="connector1" presStyleLbl="sibTrans2D1" presStyleIdx="0" presStyleCnt="3"/>
      <dgm:spPr/>
      <dgm:t>
        <a:bodyPr/>
        <a:lstStyle/>
        <a:p>
          <a:endParaRPr lang="en-CA"/>
        </a:p>
      </dgm:t>
    </dgm:pt>
    <dgm:pt modelId="{12947E9B-7BC8-47D8-8C9A-9B4C580B8E57}" type="pres">
      <dgm:prSet presAssocID="{7B3ED053-AE99-421B-ABE9-E378D6C77662}" presName="connector2" presStyleLbl="sibTrans2D1" presStyleIdx="1" presStyleCnt="3"/>
      <dgm:spPr/>
      <dgm:t>
        <a:bodyPr/>
        <a:lstStyle/>
        <a:p>
          <a:endParaRPr lang="en-CA"/>
        </a:p>
      </dgm:t>
    </dgm:pt>
    <dgm:pt modelId="{7EF3ACFD-F4C3-43E7-B8F8-A893926C2505}" type="pres">
      <dgm:prSet presAssocID="{CEEA6D58-E20A-4E14-993C-E0BF211C2881}" presName="connector3" presStyleLbl="sibTrans2D1" presStyleIdx="2" presStyleCnt="3"/>
      <dgm:spPr/>
      <dgm:t>
        <a:bodyPr/>
        <a:lstStyle/>
        <a:p>
          <a:endParaRPr lang="en-CA"/>
        </a:p>
      </dgm:t>
    </dgm:pt>
  </dgm:ptLst>
  <dgm:cxnLst>
    <dgm:cxn modelId="{9BFDDE4E-76F5-4854-B8FE-0E10093AD7E8}" srcId="{3E3888B8-0A70-49EB-B03F-8B316AF6EC69}" destId="{CB851ACE-55D1-4ACF-83B3-05C581B64396}" srcOrd="0" destOrd="0" parTransId="{021ACCDF-8BE4-41E2-9360-9D670318E909}" sibTransId="{FA78458B-C0D0-492D-A935-CD8D357B9A71}"/>
    <dgm:cxn modelId="{DBD6C387-0D40-4E75-B33F-4651E5706ABF}" type="presOf" srcId="{0E28C57A-93BE-4C1E-9399-4C2300BC1A89}" destId="{CB8E3F93-1204-4385-B841-0106AA484A7C}" srcOrd="2" destOrd="0" presId="urn:microsoft.com/office/officeart/2005/8/layout/gear1"/>
    <dgm:cxn modelId="{887F6263-0E92-4E57-8309-2312D5E42B5C}" type="presOf" srcId="{07DB80CF-CF48-4034-8A7F-CE1CDD10B1E5}" destId="{053FB971-EE89-4047-AF5D-54DA9FB89DAD}" srcOrd="3" destOrd="0" presId="urn:microsoft.com/office/officeart/2005/8/layout/gear1"/>
    <dgm:cxn modelId="{4842B8B0-2A95-41E2-892D-75D0F06B69AA}" type="presOf" srcId="{07DB80CF-CF48-4034-8A7F-CE1CDD10B1E5}" destId="{86923943-B39E-485E-B625-A3733ABE4020}" srcOrd="1" destOrd="0" presId="urn:microsoft.com/office/officeart/2005/8/layout/gear1"/>
    <dgm:cxn modelId="{29D30169-DF4E-48EF-BA3A-6AFBBD3C6714}" srcId="{3E3888B8-0A70-49EB-B03F-8B316AF6EC69}" destId="{07DB80CF-CF48-4034-8A7F-CE1CDD10B1E5}" srcOrd="2" destOrd="0" parTransId="{09E137BE-6DD4-4DE7-B83B-13F062D76279}" sibTransId="{CEEA6D58-E20A-4E14-993C-E0BF211C2881}"/>
    <dgm:cxn modelId="{7227E114-E707-4D18-8A6B-452B10C41A2C}" type="presOf" srcId="{07DB80CF-CF48-4034-8A7F-CE1CDD10B1E5}" destId="{7C5E395E-600D-4197-B4FA-AF62E2D8F1FB}" srcOrd="2" destOrd="0" presId="urn:microsoft.com/office/officeart/2005/8/layout/gear1"/>
    <dgm:cxn modelId="{439AA35D-ADE7-4364-B347-B26D8C7EA9E1}" type="presOf" srcId="{3E3888B8-0A70-49EB-B03F-8B316AF6EC69}" destId="{6CCE5668-BCC7-4A39-8FF3-A6F6AA0AA640}" srcOrd="0" destOrd="0" presId="urn:microsoft.com/office/officeart/2005/8/layout/gear1"/>
    <dgm:cxn modelId="{10653312-78D3-40E3-BA3E-39517A324ACB}" srcId="{3E3888B8-0A70-49EB-B03F-8B316AF6EC69}" destId="{0E28C57A-93BE-4C1E-9399-4C2300BC1A89}" srcOrd="1" destOrd="0" parTransId="{8BF1E7C2-1C46-430D-B1F4-EA8366B19C69}" sibTransId="{7B3ED053-AE99-421B-ABE9-E378D6C77662}"/>
    <dgm:cxn modelId="{AFCB1DC3-A5B6-4999-AF60-4F8D836A5EAA}" type="presOf" srcId="{CEEA6D58-E20A-4E14-993C-E0BF211C2881}" destId="{7EF3ACFD-F4C3-43E7-B8F8-A893926C2505}" srcOrd="0" destOrd="0" presId="urn:microsoft.com/office/officeart/2005/8/layout/gear1"/>
    <dgm:cxn modelId="{5A922338-858B-4EF3-AFE1-32574BF3E66E}" type="presOf" srcId="{0E28C57A-93BE-4C1E-9399-4C2300BC1A89}" destId="{A1009296-53CB-4120-9FEB-525F4499088F}" srcOrd="1" destOrd="0" presId="urn:microsoft.com/office/officeart/2005/8/layout/gear1"/>
    <dgm:cxn modelId="{B94D689C-BEEE-4AA3-9D37-AEFDB63F4E37}" type="presOf" srcId="{CB851ACE-55D1-4ACF-83B3-05C581B64396}" destId="{5F4B0425-0CD3-4F3D-BDA1-C902F756E1E6}" srcOrd="0" destOrd="0" presId="urn:microsoft.com/office/officeart/2005/8/layout/gear1"/>
    <dgm:cxn modelId="{D653D23D-417A-4026-9204-382C7FD314F6}" type="presOf" srcId="{0E28C57A-93BE-4C1E-9399-4C2300BC1A89}" destId="{3D751EDC-D0D8-4E0F-BCCA-3C55D8800470}" srcOrd="0" destOrd="0" presId="urn:microsoft.com/office/officeart/2005/8/layout/gear1"/>
    <dgm:cxn modelId="{2D4659C6-8A6D-40B0-9D59-051D82D27FB1}" type="presOf" srcId="{7B3ED053-AE99-421B-ABE9-E378D6C77662}" destId="{12947E9B-7BC8-47D8-8C9A-9B4C580B8E57}" srcOrd="0" destOrd="0" presId="urn:microsoft.com/office/officeart/2005/8/layout/gear1"/>
    <dgm:cxn modelId="{F7C35F56-3C59-47D7-935E-260F436563EF}" type="presOf" srcId="{07DB80CF-CF48-4034-8A7F-CE1CDD10B1E5}" destId="{7760C695-A6CE-49DD-A2E6-88629CFD981A}" srcOrd="0" destOrd="0" presId="urn:microsoft.com/office/officeart/2005/8/layout/gear1"/>
    <dgm:cxn modelId="{F0CAF935-6D7B-4069-A1ED-DAE67D32C00F}" type="presOf" srcId="{FA78458B-C0D0-492D-A935-CD8D357B9A71}" destId="{7340B3FB-0176-4531-863D-A7C482ABE6A8}" srcOrd="0" destOrd="0" presId="urn:microsoft.com/office/officeart/2005/8/layout/gear1"/>
    <dgm:cxn modelId="{E20D45D1-C3C8-40D0-80E3-A7AA1B7AA7F4}" type="presOf" srcId="{CB851ACE-55D1-4ACF-83B3-05C581B64396}" destId="{2D4925CF-CB1C-4EF0-B586-A480C2A368E9}" srcOrd="1" destOrd="0" presId="urn:microsoft.com/office/officeart/2005/8/layout/gear1"/>
    <dgm:cxn modelId="{AA50B71A-DB20-4B72-BCB5-1A9DEC681969}" type="presOf" srcId="{CB851ACE-55D1-4ACF-83B3-05C581B64396}" destId="{2D9D629F-4739-4D21-86E0-0DFA5EB2F540}" srcOrd="2" destOrd="0" presId="urn:microsoft.com/office/officeart/2005/8/layout/gear1"/>
    <dgm:cxn modelId="{166DE98C-3945-472D-98FE-EA8003D1D49B}" type="presParOf" srcId="{6CCE5668-BCC7-4A39-8FF3-A6F6AA0AA640}" destId="{5F4B0425-0CD3-4F3D-BDA1-C902F756E1E6}" srcOrd="0" destOrd="0" presId="urn:microsoft.com/office/officeart/2005/8/layout/gear1"/>
    <dgm:cxn modelId="{77015614-62DC-4E22-B200-A9C8DA1FF82F}" type="presParOf" srcId="{6CCE5668-BCC7-4A39-8FF3-A6F6AA0AA640}" destId="{2D4925CF-CB1C-4EF0-B586-A480C2A368E9}" srcOrd="1" destOrd="0" presId="urn:microsoft.com/office/officeart/2005/8/layout/gear1"/>
    <dgm:cxn modelId="{C6EC61AC-DB22-4421-8EDD-3693805C42CB}" type="presParOf" srcId="{6CCE5668-BCC7-4A39-8FF3-A6F6AA0AA640}" destId="{2D9D629F-4739-4D21-86E0-0DFA5EB2F540}" srcOrd="2" destOrd="0" presId="urn:microsoft.com/office/officeart/2005/8/layout/gear1"/>
    <dgm:cxn modelId="{5907181F-86B4-4F20-BDFB-D046EE30F790}" type="presParOf" srcId="{6CCE5668-BCC7-4A39-8FF3-A6F6AA0AA640}" destId="{3D751EDC-D0D8-4E0F-BCCA-3C55D8800470}" srcOrd="3" destOrd="0" presId="urn:microsoft.com/office/officeart/2005/8/layout/gear1"/>
    <dgm:cxn modelId="{549B5823-0A89-40F2-BE06-16AAD4812BDE}" type="presParOf" srcId="{6CCE5668-BCC7-4A39-8FF3-A6F6AA0AA640}" destId="{A1009296-53CB-4120-9FEB-525F4499088F}" srcOrd="4" destOrd="0" presId="urn:microsoft.com/office/officeart/2005/8/layout/gear1"/>
    <dgm:cxn modelId="{FD803671-340B-4FC7-B3A4-1A9579472682}" type="presParOf" srcId="{6CCE5668-BCC7-4A39-8FF3-A6F6AA0AA640}" destId="{CB8E3F93-1204-4385-B841-0106AA484A7C}" srcOrd="5" destOrd="0" presId="urn:microsoft.com/office/officeart/2005/8/layout/gear1"/>
    <dgm:cxn modelId="{33C9ED7D-78AF-40DC-9EA2-01C86EEA566C}" type="presParOf" srcId="{6CCE5668-BCC7-4A39-8FF3-A6F6AA0AA640}" destId="{7760C695-A6CE-49DD-A2E6-88629CFD981A}" srcOrd="6" destOrd="0" presId="urn:microsoft.com/office/officeart/2005/8/layout/gear1"/>
    <dgm:cxn modelId="{014B29E0-F29A-493E-83BD-C1E6830ED42D}" type="presParOf" srcId="{6CCE5668-BCC7-4A39-8FF3-A6F6AA0AA640}" destId="{86923943-B39E-485E-B625-A3733ABE4020}" srcOrd="7" destOrd="0" presId="urn:microsoft.com/office/officeart/2005/8/layout/gear1"/>
    <dgm:cxn modelId="{9616B1A3-0F41-4513-A765-11DBBA473D39}" type="presParOf" srcId="{6CCE5668-BCC7-4A39-8FF3-A6F6AA0AA640}" destId="{7C5E395E-600D-4197-B4FA-AF62E2D8F1FB}" srcOrd="8" destOrd="0" presId="urn:microsoft.com/office/officeart/2005/8/layout/gear1"/>
    <dgm:cxn modelId="{13A99EE8-D605-46EF-A6FF-2952B1CD3C2C}" type="presParOf" srcId="{6CCE5668-BCC7-4A39-8FF3-A6F6AA0AA640}" destId="{053FB971-EE89-4047-AF5D-54DA9FB89DAD}" srcOrd="9" destOrd="0" presId="urn:microsoft.com/office/officeart/2005/8/layout/gear1"/>
    <dgm:cxn modelId="{F8FDF638-C331-4DCA-AEB1-2BF34DF8240F}" type="presParOf" srcId="{6CCE5668-BCC7-4A39-8FF3-A6F6AA0AA640}" destId="{7340B3FB-0176-4531-863D-A7C482ABE6A8}" srcOrd="10" destOrd="0" presId="urn:microsoft.com/office/officeart/2005/8/layout/gear1"/>
    <dgm:cxn modelId="{DBA0FA79-21AE-48C4-95D0-10ADA3709091}" type="presParOf" srcId="{6CCE5668-BCC7-4A39-8FF3-A6F6AA0AA640}" destId="{12947E9B-7BC8-47D8-8C9A-9B4C580B8E57}" srcOrd="11" destOrd="0" presId="urn:microsoft.com/office/officeart/2005/8/layout/gear1"/>
    <dgm:cxn modelId="{FD7892B8-0999-4AC7-AF07-2DD36AE1A056}" type="presParOf" srcId="{6CCE5668-BCC7-4A39-8FF3-A6F6AA0AA640}" destId="{7EF3ACFD-F4C3-43E7-B8F8-A893926C2505}" srcOrd="12" destOrd="0" presId="urn:microsoft.com/office/officeart/2005/8/layout/gear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architecture">
  <dgm:title val="Architecture Layout"/>
  <dgm:desc val="Use to show hierarchical relationships that build from the bottom up. This layout works well for showing architectural components or objects that build on other objects."/>
  <dgm:catLst>
    <dgm:cat type="hierarchy" pri="4500"/>
    <dgm:cat type="list" pri="24500"/>
    <dgm:cat type="relationship" pri="10500"/>
    <dgm:cat type="officeonline" pri="7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b"/>
        </dgm:alg>
      </dgm:if>
      <dgm:else name="Name3">
        <dgm:alg type="lin">
          <dgm:param type="linDir" val="fromR"/>
          <dgm:param type="nodeVertAlign" val="b"/>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B"/>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b"/>
              </dgm:alg>
            </dgm:if>
            <dgm:else name="Name1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B"/>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b"/>
                    </dgm:alg>
                  </dgm:if>
                  <dgm:else name="Name17">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B"/>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b"/>
                          </dgm:alg>
                        </dgm:if>
                        <dgm:else name="Name24">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B"/>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b"/>
                                </dgm:alg>
                              </dgm:if>
                              <dgm:else name="Name3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5.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CA"/>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ECB9D278-8AB7-424B-966E-9918B1188738}" type="datetimeFigureOut">
              <a:rPr lang="en-CA" smtClean="0"/>
              <a:t>2018-12-06</a:t>
            </a:fld>
            <a:endParaRPr lang="en-CA"/>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CA"/>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CA"/>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1C5B684C-E42C-494B-9707-20D5DA59283F}" type="slidenum">
              <a:rPr lang="en-CA" smtClean="0"/>
              <a:t>‹#›</a:t>
            </a:fld>
            <a:endParaRPr lang="en-CA"/>
          </a:p>
        </p:txBody>
      </p:sp>
    </p:spTree>
    <p:extLst>
      <p:ext uri="{BB962C8B-B14F-4D97-AF65-F5344CB8AC3E}">
        <p14:creationId xmlns:p14="http://schemas.microsoft.com/office/powerpoint/2010/main" val="19414614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1ECC8459-7C86-9043-A358-B2B6D0CB9D82}" type="slidenum">
              <a:rPr lang="en-US" smtClean="0"/>
              <a:t>1</a:t>
            </a:fld>
            <a:endParaRPr lang="en-US" dirty="0"/>
          </a:p>
        </p:txBody>
      </p:sp>
    </p:spTree>
    <p:extLst>
      <p:ext uri="{BB962C8B-B14F-4D97-AF65-F5344CB8AC3E}">
        <p14:creationId xmlns:p14="http://schemas.microsoft.com/office/powerpoint/2010/main" val="29674514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AEC3952A-BA3E-DA41-AA4A-E25F5B7485F6}"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26986542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a:p>
            <a:endParaRPr lang="en-CA" dirty="0"/>
          </a:p>
        </p:txBody>
      </p:sp>
      <p:sp>
        <p:nvSpPr>
          <p:cNvPr id="4" name="Slide Number Placeholder 3"/>
          <p:cNvSpPr>
            <a:spLocks noGrp="1"/>
          </p:cNvSpPr>
          <p:nvPr>
            <p:ph type="sldNum" sz="quarter" idx="5"/>
          </p:nvPr>
        </p:nvSpPr>
        <p:spPr/>
        <p:txBody>
          <a:bodyPr/>
          <a:lstStyle/>
          <a:p>
            <a:fld id="{A61D894A-6221-4E3A-B0A3-C34F5E49B15B}" type="slidenum">
              <a:rPr lang="en-CA" smtClean="0">
                <a:solidFill>
                  <a:prstClr val="black"/>
                </a:solidFill>
              </a:rPr>
              <a:pPr/>
              <a:t>11</a:t>
            </a:fld>
            <a:endParaRPr lang="en-CA" dirty="0">
              <a:solidFill>
                <a:prstClr val="black"/>
              </a:solidFill>
            </a:endParaRPr>
          </a:p>
        </p:txBody>
      </p:sp>
    </p:spTree>
    <p:extLst>
      <p:ext uri="{BB962C8B-B14F-4D97-AF65-F5344CB8AC3E}">
        <p14:creationId xmlns:p14="http://schemas.microsoft.com/office/powerpoint/2010/main" val="36093368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A61D894A-6221-4E3A-B0A3-C34F5E49B15B}" type="slidenum">
              <a:rPr lang="en-CA" smtClean="0">
                <a:solidFill>
                  <a:prstClr val="black"/>
                </a:solidFill>
              </a:rPr>
              <a:pPr/>
              <a:t>12</a:t>
            </a:fld>
            <a:endParaRPr lang="en-CA" dirty="0">
              <a:solidFill>
                <a:prstClr val="black"/>
              </a:solidFill>
            </a:endParaRPr>
          </a:p>
        </p:txBody>
      </p:sp>
      <p:sp>
        <p:nvSpPr>
          <p:cNvPr id="6" name="Notes Placeholder 5">
            <a:extLst>
              <a:ext uri="{FF2B5EF4-FFF2-40B4-BE49-F238E27FC236}">
                <a16:creationId xmlns="" xmlns:a16="http://schemas.microsoft.com/office/drawing/2014/main" id="{DECA4143-8AFB-4014-800B-0AE5ABB75441}"/>
              </a:ext>
            </a:extLst>
          </p:cNvPr>
          <p:cNvSpPr>
            <a:spLocks noGrp="1"/>
          </p:cNvSpPr>
          <p:nvPr>
            <p:ph type="body" sz="quarter" idx="3"/>
          </p:nvPr>
        </p:nvSpPr>
        <p:spPr/>
        <p:txBody>
          <a:bodyPr/>
          <a:lstStyle/>
          <a:p>
            <a:endParaRPr lang="en-CA"/>
          </a:p>
        </p:txBody>
      </p:sp>
    </p:spTree>
    <p:extLst>
      <p:ext uri="{BB962C8B-B14F-4D97-AF65-F5344CB8AC3E}">
        <p14:creationId xmlns:p14="http://schemas.microsoft.com/office/powerpoint/2010/main" val="30432993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A61D894A-6221-4E3A-B0A3-C34F5E49B15B}" type="slidenum">
              <a:rPr lang="en-CA" smtClean="0">
                <a:solidFill>
                  <a:prstClr val="black"/>
                </a:solidFill>
              </a:rPr>
              <a:pPr/>
              <a:t>13</a:t>
            </a:fld>
            <a:endParaRPr lang="en-CA" dirty="0">
              <a:solidFill>
                <a:prstClr val="black"/>
              </a:solidFill>
            </a:endParaRPr>
          </a:p>
        </p:txBody>
      </p:sp>
      <p:sp>
        <p:nvSpPr>
          <p:cNvPr id="6" name="Notes Placeholder 5">
            <a:extLst>
              <a:ext uri="{FF2B5EF4-FFF2-40B4-BE49-F238E27FC236}">
                <a16:creationId xmlns="" xmlns:a16="http://schemas.microsoft.com/office/drawing/2014/main" id="{9DC51640-F804-4C43-A7FC-212186366BDA}"/>
              </a:ext>
            </a:extLst>
          </p:cNvPr>
          <p:cNvSpPr>
            <a:spLocks noGrp="1"/>
          </p:cNvSpPr>
          <p:nvPr>
            <p:ph type="body" sz="quarter" idx="3"/>
          </p:nvPr>
        </p:nvSpPr>
        <p:spPr/>
        <p:txBody>
          <a:bodyPr/>
          <a:lstStyle/>
          <a:p>
            <a:endParaRPr lang="en-CA"/>
          </a:p>
        </p:txBody>
      </p:sp>
    </p:spTree>
    <p:extLst>
      <p:ext uri="{BB962C8B-B14F-4D97-AF65-F5344CB8AC3E}">
        <p14:creationId xmlns:p14="http://schemas.microsoft.com/office/powerpoint/2010/main" val="476925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A61D894A-6221-4E3A-B0A3-C34F5E49B15B}" type="slidenum">
              <a:rPr lang="en-CA" smtClean="0">
                <a:solidFill>
                  <a:prstClr val="black"/>
                </a:solidFill>
              </a:rPr>
              <a:pPr/>
              <a:t>14</a:t>
            </a:fld>
            <a:endParaRPr lang="en-CA" dirty="0">
              <a:solidFill>
                <a:prstClr val="black"/>
              </a:solidFill>
            </a:endParaRPr>
          </a:p>
        </p:txBody>
      </p:sp>
    </p:spTree>
    <p:extLst>
      <p:ext uri="{BB962C8B-B14F-4D97-AF65-F5344CB8AC3E}">
        <p14:creationId xmlns:p14="http://schemas.microsoft.com/office/powerpoint/2010/main" val="31539444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a:extLst>
              <a:ext uri="{FF2B5EF4-FFF2-40B4-BE49-F238E27FC236}">
                <a16:creationId xmlns="" xmlns:a16="http://schemas.microsoft.com/office/drawing/2014/main" id="{E2AA1CAB-C1F7-4E8A-978F-0BD5B675580F}"/>
              </a:ext>
            </a:extLst>
          </p:cNvPr>
          <p:cNvSpPr>
            <a:spLocks noGrp="1" noRot="1" noChangeAspect="1" noTextEdit="1"/>
          </p:cNvSpPr>
          <p:nvPr>
            <p:ph type="sldImg"/>
          </p:nvPr>
        </p:nvSpPr>
        <p:spPr>
          <a:ln/>
        </p:spPr>
      </p:sp>
      <p:sp>
        <p:nvSpPr>
          <p:cNvPr id="11268" name="Slide Number Placeholder 3">
            <a:extLst>
              <a:ext uri="{FF2B5EF4-FFF2-40B4-BE49-F238E27FC236}">
                <a16:creationId xmlns="" xmlns:a16="http://schemas.microsoft.com/office/drawing/2014/main" id="{33DA03BF-914D-44F0-A596-D0AD641CC17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900">
                <a:solidFill>
                  <a:schemeClr val="tx1"/>
                </a:solidFill>
                <a:latin typeface="Times New Roman" panose="02020603050405020304" pitchFamily="18" charset="0"/>
                <a:ea typeface="ＭＳ Ｐゴシック" panose="020B0600070205080204" pitchFamily="34" charset="-128"/>
              </a:defRPr>
            </a:lvl1pPr>
            <a:lvl2pPr marL="757066" indent="-291179">
              <a:defRPr sz="2900">
                <a:solidFill>
                  <a:schemeClr val="tx1"/>
                </a:solidFill>
                <a:latin typeface="Times New Roman" panose="02020603050405020304" pitchFamily="18" charset="0"/>
                <a:ea typeface="ＭＳ Ｐゴシック" panose="020B0600070205080204" pitchFamily="34" charset="-128"/>
              </a:defRPr>
            </a:lvl2pPr>
            <a:lvl3pPr marL="1164717" indent="-232943">
              <a:defRPr sz="2900">
                <a:solidFill>
                  <a:schemeClr val="tx1"/>
                </a:solidFill>
                <a:latin typeface="Times New Roman" panose="02020603050405020304" pitchFamily="18" charset="0"/>
                <a:ea typeface="ＭＳ Ｐゴシック" panose="020B0600070205080204" pitchFamily="34" charset="-128"/>
              </a:defRPr>
            </a:lvl3pPr>
            <a:lvl4pPr marL="1630604" indent="-232943">
              <a:defRPr sz="2900">
                <a:solidFill>
                  <a:schemeClr val="tx1"/>
                </a:solidFill>
                <a:latin typeface="Times New Roman" panose="02020603050405020304" pitchFamily="18" charset="0"/>
                <a:ea typeface="ＭＳ Ｐゴシック" panose="020B0600070205080204" pitchFamily="34" charset="-128"/>
              </a:defRPr>
            </a:lvl4pPr>
            <a:lvl5pPr marL="2096491" indent="-232943">
              <a:defRPr sz="2900">
                <a:solidFill>
                  <a:schemeClr val="tx1"/>
                </a:solidFill>
                <a:latin typeface="Times New Roman" panose="02020603050405020304" pitchFamily="18" charset="0"/>
                <a:ea typeface="ＭＳ Ｐゴシック" panose="020B0600070205080204" pitchFamily="34" charset="-128"/>
              </a:defRPr>
            </a:lvl5pPr>
            <a:lvl6pPr marL="2562377" indent="-232943" eaLnBrk="0" fontAlgn="base" hangingPunct="0">
              <a:spcBef>
                <a:spcPct val="0"/>
              </a:spcBef>
              <a:spcAft>
                <a:spcPct val="0"/>
              </a:spcAft>
              <a:defRPr sz="2900">
                <a:solidFill>
                  <a:schemeClr val="tx1"/>
                </a:solidFill>
                <a:latin typeface="Times New Roman" panose="02020603050405020304" pitchFamily="18" charset="0"/>
                <a:ea typeface="ＭＳ Ｐゴシック" panose="020B0600070205080204" pitchFamily="34" charset="-128"/>
              </a:defRPr>
            </a:lvl6pPr>
            <a:lvl7pPr marL="3028264" indent="-232943" eaLnBrk="0" fontAlgn="base" hangingPunct="0">
              <a:spcBef>
                <a:spcPct val="0"/>
              </a:spcBef>
              <a:spcAft>
                <a:spcPct val="0"/>
              </a:spcAft>
              <a:defRPr sz="2900">
                <a:solidFill>
                  <a:schemeClr val="tx1"/>
                </a:solidFill>
                <a:latin typeface="Times New Roman" panose="02020603050405020304" pitchFamily="18" charset="0"/>
                <a:ea typeface="ＭＳ Ｐゴシック" panose="020B0600070205080204" pitchFamily="34" charset="-128"/>
              </a:defRPr>
            </a:lvl7pPr>
            <a:lvl8pPr marL="3494151" indent="-232943" eaLnBrk="0" fontAlgn="base" hangingPunct="0">
              <a:spcBef>
                <a:spcPct val="0"/>
              </a:spcBef>
              <a:spcAft>
                <a:spcPct val="0"/>
              </a:spcAft>
              <a:defRPr sz="2900">
                <a:solidFill>
                  <a:schemeClr val="tx1"/>
                </a:solidFill>
                <a:latin typeface="Times New Roman" panose="02020603050405020304" pitchFamily="18" charset="0"/>
                <a:ea typeface="ＭＳ Ｐゴシック" panose="020B0600070205080204" pitchFamily="34" charset="-128"/>
              </a:defRPr>
            </a:lvl8pPr>
            <a:lvl9pPr marL="3960038" indent="-232943" eaLnBrk="0" fontAlgn="base" hangingPunct="0">
              <a:spcBef>
                <a:spcPct val="0"/>
              </a:spcBef>
              <a:spcAft>
                <a:spcPct val="0"/>
              </a:spcAft>
              <a:defRPr sz="2900">
                <a:solidFill>
                  <a:schemeClr val="tx1"/>
                </a:solidFill>
                <a:latin typeface="Times New Roman" panose="02020603050405020304" pitchFamily="18" charset="0"/>
                <a:ea typeface="ＭＳ Ｐゴシック" panose="020B0600070205080204" pitchFamily="34" charset="-128"/>
              </a:defRPr>
            </a:lvl9pPr>
          </a:lstStyle>
          <a:p>
            <a:fld id="{7D6C2B74-9886-4D2D-9318-7D23F12FAF62}" type="slidenum">
              <a:rPr lang="en-US" altLang="en-US" sz="1200">
                <a:solidFill>
                  <a:prstClr val="black"/>
                </a:solidFill>
              </a:rPr>
              <a:pPr/>
              <a:t>15</a:t>
            </a:fld>
            <a:endParaRPr lang="en-US" altLang="en-US" sz="1200" dirty="0">
              <a:solidFill>
                <a:prstClr val="black"/>
              </a:solidFill>
            </a:endParaRPr>
          </a:p>
        </p:txBody>
      </p:sp>
      <p:sp>
        <p:nvSpPr>
          <p:cNvPr id="3" name="Notes Placeholder 2">
            <a:extLst>
              <a:ext uri="{FF2B5EF4-FFF2-40B4-BE49-F238E27FC236}">
                <a16:creationId xmlns="" xmlns:a16="http://schemas.microsoft.com/office/drawing/2014/main" id="{7CBD3349-2DD5-4D13-BEC5-8E84E51A0644}"/>
              </a:ext>
            </a:extLst>
          </p:cNvPr>
          <p:cNvSpPr>
            <a:spLocks noGrp="1"/>
          </p:cNvSpPr>
          <p:nvPr>
            <p:ph type="body" sz="quarter" idx="3"/>
          </p:nvPr>
        </p:nvSpPr>
        <p:spPr/>
        <p:txBody>
          <a:bodyPr/>
          <a:lstStyle/>
          <a:p>
            <a:endParaRPr lang="en-CA"/>
          </a:p>
        </p:txBody>
      </p:sp>
    </p:spTree>
    <p:extLst>
      <p:ext uri="{BB962C8B-B14F-4D97-AF65-F5344CB8AC3E}">
        <p14:creationId xmlns:p14="http://schemas.microsoft.com/office/powerpoint/2010/main" val="12248283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A61D894A-6221-4E3A-B0A3-C34F5E49B15B}" type="slidenum">
              <a:rPr lang="en-CA" smtClean="0">
                <a:solidFill>
                  <a:prstClr val="black"/>
                </a:solidFill>
              </a:rPr>
              <a:pPr/>
              <a:t>16</a:t>
            </a:fld>
            <a:endParaRPr lang="en-CA" dirty="0">
              <a:solidFill>
                <a:prstClr val="black"/>
              </a:solidFill>
            </a:endParaRPr>
          </a:p>
        </p:txBody>
      </p:sp>
      <p:sp>
        <p:nvSpPr>
          <p:cNvPr id="6" name="Notes Placeholder 5">
            <a:extLst>
              <a:ext uri="{FF2B5EF4-FFF2-40B4-BE49-F238E27FC236}">
                <a16:creationId xmlns="" xmlns:a16="http://schemas.microsoft.com/office/drawing/2014/main" id="{76729D2D-DB82-4F4B-A7C5-FA0BA06A24B1}"/>
              </a:ext>
            </a:extLst>
          </p:cNvPr>
          <p:cNvSpPr>
            <a:spLocks noGrp="1"/>
          </p:cNvSpPr>
          <p:nvPr>
            <p:ph type="body" sz="quarter" idx="3"/>
          </p:nvPr>
        </p:nvSpPr>
        <p:spPr/>
        <p:txBody>
          <a:bodyPr/>
          <a:lstStyle/>
          <a:p>
            <a:endParaRPr lang="en-CA"/>
          </a:p>
        </p:txBody>
      </p:sp>
    </p:spTree>
    <p:extLst>
      <p:ext uri="{BB962C8B-B14F-4D97-AF65-F5344CB8AC3E}">
        <p14:creationId xmlns:p14="http://schemas.microsoft.com/office/powerpoint/2010/main" val="40303724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A61D894A-6221-4E3A-B0A3-C34F5E49B15B}" type="slidenum">
              <a:rPr lang="en-CA" smtClean="0">
                <a:solidFill>
                  <a:prstClr val="black"/>
                </a:solidFill>
              </a:rPr>
              <a:pPr/>
              <a:t>17</a:t>
            </a:fld>
            <a:endParaRPr lang="en-CA" dirty="0">
              <a:solidFill>
                <a:prstClr val="black"/>
              </a:solidFill>
            </a:endParaRPr>
          </a:p>
        </p:txBody>
      </p:sp>
      <p:sp>
        <p:nvSpPr>
          <p:cNvPr id="6" name="Notes Placeholder 5">
            <a:extLst>
              <a:ext uri="{FF2B5EF4-FFF2-40B4-BE49-F238E27FC236}">
                <a16:creationId xmlns="" xmlns:a16="http://schemas.microsoft.com/office/drawing/2014/main" id="{70B98AC9-8370-459A-862B-FB30B0C925DD}"/>
              </a:ext>
            </a:extLst>
          </p:cNvPr>
          <p:cNvSpPr>
            <a:spLocks noGrp="1"/>
          </p:cNvSpPr>
          <p:nvPr>
            <p:ph type="body" sz="quarter" idx="3"/>
          </p:nvPr>
        </p:nvSpPr>
        <p:spPr/>
        <p:txBody>
          <a:bodyPr/>
          <a:lstStyle/>
          <a:p>
            <a:endParaRPr lang="en-CA"/>
          </a:p>
        </p:txBody>
      </p:sp>
    </p:spTree>
    <p:extLst>
      <p:ext uri="{BB962C8B-B14F-4D97-AF65-F5344CB8AC3E}">
        <p14:creationId xmlns:p14="http://schemas.microsoft.com/office/powerpoint/2010/main" val="13589137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A61D894A-6221-4E3A-B0A3-C34F5E49B15B}" type="slidenum">
              <a:rPr lang="en-CA" smtClean="0">
                <a:solidFill>
                  <a:prstClr val="black"/>
                </a:solidFill>
              </a:rPr>
              <a:pPr/>
              <a:t>18</a:t>
            </a:fld>
            <a:endParaRPr lang="en-CA" dirty="0">
              <a:solidFill>
                <a:prstClr val="black"/>
              </a:solidFill>
            </a:endParaRPr>
          </a:p>
        </p:txBody>
      </p:sp>
      <p:sp>
        <p:nvSpPr>
          <p:cNvPr id="6" name="Notes Placeholder 5">
            <a:extLst>
              <a:ext uri="{FF2B5EF4-FFF2-40B4-BE49-F238E27FC236}">
                <a16:creationId xmlns="" xmlns:a16="http://schemas.microsoft.com/office/drawing/2014/main" id="{EFC07B1A-9F21-4650-B782-43C6FD032E8A}"/>
              </a:ext>
            </a:extLst>
          </p:cNvPr>
          <p:cNvSpPr>
            <a:spLocks noGrp="1"/>
          </p:cNvSpPr>
          <p:nvPr>
            <p:ph type="body" sz="quarter" idx="3"/>
          </p:nvPr>
        </p:nvSpPr>
        <p:spPr/>
        <p:txBody>
          <a:bodyPr/>
          <a:lstStyle/>
          <a:p>
            <a:endParaRPr lang="en-CA"/>
          </a:p>
        </p:txBody>
      </p:sp>
    </p:spTree>
    <p:extLst>
      <p:ext uri="{BB962C8B-B14F-4D97-AF65-F5344CB8AC3E}">
        <p14:creationId xmlns:p14="http://schemas.microsoft.com/office/powerpoint/2010/main" val="10057582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A61D894A-6221-4E3A-B0A3-C34F5E49B15B}" type="slidenum">
              <a:rPr lang="en-CA" smtClean="0">
                <a:solidFill>
                  <a:prstClr val="black"/>
                </a:solidFill>
              </a:rPr>
              <a:pPr/>
              <a:t>19</a:t>
            </a:fld>
            <a:endParaRPr lang="en-CA" dirty="0">
              <a:solidFill>
                <a:prstClr val="black"/>
              </a:solidFill>
            </a:endParaRPr>
          </a:p>
        </p:txBody>
      </p:sp>
    </p:spTree>
    <p:extLst>
      <p:ext uri="{BB962C8B-B14F-4D97-AF65-F5344CB8AC3E}">
        <p14:creationId xmlns:p14="http://schemas.microsoft.com/office/powerpoint/2010/main" val="37978234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AEC3952A-BA3E-DA41-AA4A-E25F5B7485F6}" type="slidenum">
              <a:rPr lang="en-US" smtClean="0"/>
              <a:t>2</a:t>
            </a:fld>
            <a:endParaRPr lang="en-US"/>
          </a:p>
        </p:txBody>
      </p:sp>
    </p:spTree>
    <p:extLst>
      <p:ext uri="{BB962C8B-B14F-4D97-AF65-F5344CB8AC3E}">
        <p14:creationId xmlns:p14="http://schemas.microsoft.com/office/powerpoint/2010/main" val="42480890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A61D894A-6221-4E3A-B0A3-C34F5E49B15B}" type="slidenum">
              <a:rPr lang="en-CA" smtClean="0">
                <a:solidFill>
                  <a:prstClr val="black"/>
                </a:solidFill>
              </a:rPr>
              <a:pPr/>
              <a:t>20</a:t>
            </a:fld>
            <a:endParaRPr lang="en-CA" dirty="0">
              <a:solidFill>
                <a:prstClr val="black"/>
              </a:solidFill>
            </a:endParaRPr>
          </a:p>
        </p:txBody>
      </p:sp>
      <p:sp>
        <p:nvSpPr>
          <p:cNvPr id="6" name="Notes Placeholder 5">
            <a:extLst>
              <a:ext uri="{FF2B5EF4-FFF2-40B4-BE49-F238E27FC236}">
                <a16:creationId xmlns="" xmlns:a16="http://schemas.microsoft.com/office/drawing/2014/main" id="{8064269C-4738-4453-9D0D-BBBCA3550713}"/>
              </a:ext>
            </a:extLst>
          </p:cNvPr>
          <p:cNvSpPr>
            <a:spLocks noGrp="1"/>
          </p:cNvSpPr>
          <p:nvPr>
            <p:ph type="body" sz="quarter" idx="3"/>
          </p:nvPr>
        </p:nvSpPr>
        <p:spPr/>
        <p:txBody>
          <a:bodyPr/>
          <a:lstStyle/>
          <a:p>
            <a:endParaRPr lang="en-CA"/>
          </a:p>
        </p:txBody>
      </p:sp>
    </p:spTree>
    <p:extLst>
      <p:ext uri="{BB962C8B-B14F-4D97-AF65-F5344CB8AC3E}">
        <p14:creationId xmlns:p14="http://schemas.microsoft.com/office/powerpoint/2010/main" val="42749266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61D894A-6221-4E3A-B0A3-C34F5E49B15B}" type="slidenum">
              <a:rPr lang="en-CA" smtClean="0">
                <a:solidFill>
                  <a:prstClr val="black"/>
                </a:solidFill>
              </a:rPr>
              <a:pPr/>
              <a:t>21</a:t>
            </a:fld>
            <a:endParaRPr lang="en-CA" dirty="0">
              <a:solidFill>
                <a:prstClr val="black"/>
              </a:solidFill>
            </a:endParaRPr>
          </a:p>
        </p:txBody>
      </p:sp>
    </p:spTree>
    <p:extLst>
      <p:ext uri="{BB962C8B-B14F-4D97-AF65-F5344CB8AC3E}">
        <p14:creationId xmlns:p14="http://schemas.microsoft.com/office/powerpoint/2010/main" val="6571789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61D894A-6221-4E3A-B0A3-C34F5E49B15B}" type="slidenum">
              <a:rPr lang="en-CA" smtClean="0">
                <a:solidFill>
                  <a:prstClr val="black"/>
                </a:solidFill>
              </a:rPr>
              <a:pPr/>
              <a:t>22</a:t>
            </a:fld>
            <a:endParaRPr lang="en-CA" dirty="0">
              <a:solidFill>
                <a:prstClr val="black"/>
              </a:solidFill>
            </a:endParaRPr>
          </a:p>
        </p:txBody>
      </p:sp>
    </p:spTree>
    <p:extLst>
      <p:ext uri="{BB962C8B-B14F-4D97-AF65-F5344CB8AC3E}">
        <p14:creationId xmlns:p14="http://schemas.microsoft.com/office/powerpoint/2010/main" val="7725650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A61D894A-6221-4E3A-B0A3-C34F5E49B15B}" type="slidenum">
              <a:rPr lang="en-CA" smtClean="0">
                <a:solidFill>
                  <a:prstClr val="black"/>
                </a:solidFill>
              </a:rPr>
              <a:pPr/>
              <a:t>23</a:t>
            </a:fld>
            <a:endParaRPr lang="en-CA" dirty="0">
              <a:solidFill>
                <a:prstClr val="black"/>
              </a:solidFill>
            </a:endParaRPr>
          </a:p>
        </p:txBody>
      </p:sp>
      <p:sp>
        <p:nvSpPr>
          <p:cNvPr id="6" name="Notes Placeholder 5">
            <a:extLst>
              <a:ext uri="{FF2B5EF4-FFF2-40B4-BE49-F238E27FC236}">
                <a16:creationId xmlns="" xmlns:a16="http://schemas.microsoft.com/office/drawing/2014/main" id="{E7A48BE3-E61F-4B31-9D3D-8697BD3552E0}"/>
              </a:ext>
            </a:extLst>
          </p:cNvPr>
          <p:cNvSpPr>
            <a:spLocks noGrp="1"/>
          </p:cNvSpPr>
          <p:nvPr>
            <p:ph type="body" sz="quarter" idx="3"/>
          </p:nvPr>
        </p:nvSpPr>
        <p:spPr/>
        <p:txBody>
          <a:bodyPr/>
          <a:lstStyle/>
          <a:p>
            <a:endParaRPr lang="en-CA"/>
          </a:p>
        </p:txBody>
      </p:sp>
    </p:spTree>
    <p:extLst>
      <p:ext uri="{BB962C8B-B14F-4D97-AF65-F5344CB8AC3E}">
        <p14:creationId xmlns:p14="http://schemas.microsoft.com/office/powerpoint/2010/main" val="35503251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A61D894A-6221-4E3A-B0A3-C34F5E49B15B}" type="slidenum">
              <a:rPr lang="en-CA" smtClean="0">
                <a:solidFill>
                  <a:prstClr val="black"/>
                </a:solidFill>
              </a:rPr>
              <a:pPr/>
              <a:t>24</a:t>
            </a:fld>
            <a:endParaRPr lang="en-CA" dirty="0">
              <a:solidFill>
                <a:prstClr val="black"/>
              </a:solidFill>
            </a:endParaRPr>
          </a:p>
        </p:txBody>
      </p:sp>
    </p:spTree>
    <p:extLst>
      <p:ext uri="{BB962C8B-B14F-4D97-AF65-F5344CB8AC3E}">
        <p14:creationId xmlns:p14="http://schemas.microsoft.com/office/powerpoint/2010/main" val="8626183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45028CA-DFDC-4774-A04F-8CB59DAF9734}"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35490195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1ECC8459-7C86-9043-A358-B2B6D0CB9D82}" type="slidenum">
              <a:rPr lang="en-US" smtClean="0"/>
              <a:pPr/>
              <a:t>34</a:t>
            </a:fld>
            <a:endParaRPr lang="en-US"/>
          </a:p>
        </p:txBody>
      </p:sp>
    </p:spTree>
    <p:extLst>
      <p:ext uri="{BB962C8B-B14F-4D97-AF65-F5344CB8AC3E}">
        <p14:creationId xmlns:p14="http://schemas.microsoft.com/office/powerpoint/2010/main" val="37593011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a:p>
            <a:r>
              <a:rPr lang="en-CA" dirty="0">
                <a:cs typeface="Calibri"/>
              </a:rPr>
              <a:t>Please subscribe to our newsletter!</a:t>
            </a:r>
          </a:p>
          <a:p>
            <a:endParaRPr lang="en-CA" dirty="0">
              <a:cs typeface="Calibri"/>
            </a:endParaRPr>
          </a:p>
          <a:p>
            <a:endParaRPr lang="en-CA" dirty="0">
              <a:cs typeface="Calibri"/>
            </a:endParaRPr>
          </a:p>
        </p:txBody>
      </p:sp>
      <p:sp>
        <p:nvSpPr>
          <p:cNvPr id="4" name="Slide Number Placeholder 3"/>
          <p:cNvSpPr>
            <a:spLocks noGrp="1"/>
          </p:cNvSpPr>
          <p:nvPr>
            <p:ph type="sldNum" sz="quarter" idx="10"/>
          </p:nvPr>
        </p:nvSpPr>
        <p:spPr/>
        <p:txBody>
          <a:bodyPr/>
          <a:lstStyle/>
          <a:p>
            <a:fld id="{1ECC8459-7C86-9043-A358-B2B6D0CB9D82}" type="slidenum">
              <a:rPr lang="en-US" smtClean="0"/>
              <a:pPr/>
              <a:t>35</a:t>
            </a:fld>
            <a:endParaRPr lang="en-US"/>
          </a:p>
        </p:txBody>
      </p:sp>
    </p:spTree>
    <p:extLst>
      <p:ext uri="{BB962C8B-B14F-4D97-AF65-F5344CB8AC3E}">
        <p14:creationId xmlns:p14="http://schemas.microsoft.com/office/powerpoint/2010/main" val="26872103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10E60F68-6252-7C48-A8E0-164F82A439B1}" type="slidenum">
              <a:rPr lang="en-US" smtClean="0"/>
              <a:t>3</a:t>
            </a:fld>
            <a:endParaRPr lang="en-US"/>
          </a:p>
        </p:txBody>
      </p:sp>
    </p:spTree>
    <p:extLst>
      <p:ext uri="{BB962C8B-B14F-4D97-AF65-F5344CB8AC3E}">
        <p14:creationId xmlns:p14="http://schemas.microsoft.com/office/powerpoint/2010/main" val="41678443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My name is Glenna Harris, and I am Manger of Learning &amp; Training here at Prosper Canada.</a:t>
            </a:r>
          </a:p>
          <a:p>
            <a:r>
              <a:rPr lang="en-CA" dirty="0"/>
              <a:t> </a:t>
            </a:r>
          </a:p>
          <a:p>
            <a:r>
              <a:rPr lang="en-CA" dirty="0"/>
              <a:t>Prosper Canada works with partners in all sectors to ensure that all Canadians, regardless of their income, have access to the financial programs, products, services and advice they need to build their financial well-being. </a:t>
            </a:r>
          </a:p>
          <a:p>
            <a:r>
              <a:rPr lang="en-CA" dirty="0"/>
              <a:t> </a:t>
            </a:r>
          </a:p>
          <a:p>
            <a:r>
              <a:rPr lang="en-CA" dirty="0"/>
              <a:t>We envision a future in which all vulnerable Canadians have access to free, high-quality, and unbiased financial information, education, coaching or counselling when they need it, so we see financial coaching programs as an important part of this vision. </a:t>
            </a:r>
            <a:endParaRPr lang="en-CA" dirty="0" smtClean="0"/>
          </a:p>
          <a:p>
            <a:endParaRPr lang="en-CA" dirty="0" smtClean="0"/>
          </a:p>
          <a:p>
            <a:r>
              <a:rPr lang="en-CA" dirty="0"/>
              <a:t>Prosper Canada’s programming in financial literacy and financial coaching is part of the work of the </a:t>
            </a:r>
            <a:r>
              <a:rPr lang="en-CA" dirty="0" smtClean="0"/>
              <a:t>Prosper Canada Centre </a:t>
            </a:r>
            <a:r>
              <a:rPr lang="en-CA" dirty="0"/>
              <a:t>for Financial Literacy, co-founded and supported by TD Bank Group.</a:t>
            </a:r>
          </a:p>
          <a:p>
            <a:endParaRPr lang="en-US" dirty="0"/>
          </a:p>
        </p:txBody>
      </p:sp>
      <p:sp>
        <p:nvSpPr>
          <p:cNvPr id="4" name="Slide Number Placeholder 3"/>
          <p:cNvSpPr>
            <a:spLocks noGrp="1"/>
          </p:cNvSpPr>
          <p:nvPr>
            <p:ph type="sldNum" sz="quarter" idx="10"/>
          </p:nvPr>
        </p:nvSpPr>
        <p:spPr/>
        <p:txBody>
          <a:bodyPr/>
          <a:lstStyle/>
          <a:p>
            <a:fld id="{AEC3952A-BA3E-DA41-AA4A-E25F5B7485F6}"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24439979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We have an exciting presentation planned for you today.</a:t>
            </a:r>
          </a:p>
          <a:p>
            <a:endParaRPr lang="en-CA" dirty="0" smtClean="0"/>
          </a:p>
          <a:p>
            <a:r>
              <a:rPr lang="en-CA" dirty="0" smtClean="0"/>
              <a:t>Both of our speakers</a:t>
            </a:r>
            <a:r>
              <a:rPr lang="en-CA" baseline="0" dirty="0" smtClean="0"/>
              <a:t> work in the financial empowerment field in Canada, and will tell us about how they approach savings within their programs.</a:t>
            </a:r>
          </a:p>
          <a:p>
            <a:endParaRPr lang="en-CA" baseline="0" dirty="0" smtClean="0"/>
          </a:p>
          <a:p>
            <a:r>
              <a:rPr lang="en-CA" baseline="0" dirty="0" smtClean="0"/>
              <a:t>Dean will tell us about different matched savings programs at Momentum, in Calgary Alberta, and the positive results they have had in helping people living on low incomes to save.</a:t>
            </a:r>
          </a:p>
          <a:p>
            <a:endParaRPr lang="en-CA" baseline="0" dirty="0" smtClean="0"/>
          </a:p>
          <a:p>
            <a:r>
              <a:rPr lang="en-CA" baseline="0" dirty="0" smtClean="0"/>
              <a:t>And then John will tell us more about the one-on-one approaches he uses with clients in his work at Credit Counselling Sudbury – he uses a variety of different tips in his client centred approach, that also work to help build the savings habit. </a:t>
            </a:r>
            <a:endParaRPr lang="en-CA" dirty="0"/>
          </a:p>
        </p:txBody>
      </p:sp>
      <p:sp>
        <p:nvSpPr>
          <p:cNvPr id="4" name="Slide Number Placeholder 3"/>
          <p:cNvSpPr>
            <a:spLocks noGrp="1"/>
          </p:cNvSpPr>
          <p:nvPr>
            <p:ph type="sldNum" sz="quarter" idx="10"/>
          </p:nvPr>
        </p:nvSpPr>
        <p:spPr/>
        <p:txBody>
          <a:bodyPr/>
          <a:lstStyle/>
          <a:p>
            <a:fld id="{AEC3952A-BA3E-DA41-AA4A-E25F5B7485F6}"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10383739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We are very excited to introduce our panel of speakers to you today!</a:t>
            </a:r>
          </a:p>
          <a:p>
            <a:endParaRPr lang="en-CA"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smtClean="0">
                <a:solidFill>
                  <a:schemeClr val="tx1"/>
                </a:solidFill>
                <a:effectLst/>
                <a:latin typeface="+mn-lt"/>
                <a:ea typeface="+mn-ea"/>
                <a:cs typeface="+mn-cs"/>
              </a:rPr>
              <a:t>Dean Estrella is the Financial Empowerment Manager of Asset Building at Momentum, a change-making organization based in Calgary, AB that combines social and economic strategies to reduce poverty. He is a dedicated social worker with a strong focus on partnering with low-income individuals and community agencies to reach sustainable goals. </a:t>
            </a:r>
          </a:p>
          <a:p>
            <a:endParaRPr lang="en-CA" dirty="0" smtClean="0"/>
          </a:p>
        </p:txBody>
      </p:sp>
      <p:sp>
        <p:nvSpPr>
          <p:cNvPr id="4" name="Slide Number Placeholder 3"/>
          <p:cNvSpPr>
            <a:spLocks noGrp="1"/>
          </p:cNvSpPr>
          <p:nvPr>
            <p:ph type="sldNum" sz="quarter" idx="10"/>
          </p:nvPr>
        </p:nvSpPr>
        <p:spPr/>
        <p:txBody>
          <a:bodyPr/>
          <a:lstStyle/>
          <a:p>
            <a:fld id="{1ECC8459-7C86-9043-A358-B2B6D0CB9D82}"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14822658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200" dirty="0" smtClean="0"/>
              <a:t>Momentum and Credit Counselling Sudbury are </a:t>
            </a:r>
            <a:r>
              <a:rPr lang="en-US" sz="2200" dirty="0"/>
              <a:t>both part of our Financial Empowerment Champions projects.</a:t>
            </a:r>
          </a:p>
          <a:p>
            <a:endParaRPr lang="en-US" sz="2200" dirty="0"/>
          </a:p>
          <a:p>
            <a:pPr defTabSz="847100">
              <a:defRPr/>
            </a:pPr>
            <a:r>
              <a:rPr lang="en-CA" sz="2200" dirty="0"/>
              <a:t>The NFEC project supports leading community and non-profit organization and their partners in 5 communities across Canada to deliver a suite of financial empowerment supports to improve the financial literacy and health of 175,000+ Canadians on low/modest income</a:t>
            </a:r>
          </a:p>
          <a:p>
            <a:pPr defTabSz="847100">
              <a:defRPr/>
            </a:pPr>
            <a:endParaRPr lang="en-CA" sz="2200" dirty="0"/>
          </a:p>
          <a:p>
            <a:pPr defTabSz="847100">
              <a:defRPr/>
            </a:pPr>
            <a:r>
              <a:rPr lang="en-CA" sz="2200" dirty="0"/>
              <a:t>The OFEC project Supports leading community and non-profit organizations and their partners in 5 Ontario communities to deliver a suite of financial empowerment to improve the financial literacy and health of 50,000+ Ontarians on low/modest incomes.</a:t>
            </a:r>
          </a:p>
          <a:p>
            <a:pPr defTabSz="847100">
              <a:defRPr/>
            </a:pPr>
            <a:endParaRPr lang="en-CA" sz="2200" dirty="0"/>
          </a:p>
          <a:p>
            <a:pPr defTabSz="847100">
              <a:defRPr/>
            </a:pPr>
            <a:r>
              <a:rPr lang="en-CA" sz="2200" dirty="0"/>
              <a:t>The joint efforts of all FECs and their partners have resulted in just over 3,000 RESPs opened Since 2016.</a:t>
            </a:r>
          </a:p>
          <a:p>
            <a:pPr defTabSz="847100">
              <a:defRPr/>
            </a:pPr>
            <a:endParaRPr lang="en-CA" sz="2200" dirty="0"/>
          </a:p>
          <a:p>
            <a:pPr defTabSz="847100">
              <a:defRPr/>
            </a:pPr>
            <a:endParaRPr lang="en-CA" sz="2200" dirty="0"/>
          </a:p>
          <a:p>
            <a:endParaRPr lang="en-US" sz="2200" dirty="0"/>
          </a:p>
        </p:txBody>
      </p:sp>
      <p:sp>
        <p:nvSpPr>
          <p:cNvPr id="4" name="Slide Number Placeholder 3"/>
          <p:cNvSpPr>
            <a:spLocks noGrp="1"/>
          </p:cNvSpPr>
          <p:nvPr>
            <p:ph type="sldNum" sz="quarter" idx="10"/>
          </p:nvPr>
        </p:nvSpPr>
        <p:spPr/>
        <p:txBody>
          <a:bodyPr/>
          <a:lstStyle/>
          <a:p>
            <a:fld id="{1ECC8459-7C86-9043-A358-B2B6D0CB9D82}" type="slidenum">
              <a:rPr lang="en-US" smtClean="0"/>
              <a:pPr/>
              <a:t>7</a:t>
            </a:fld>
            <a:endParaRPr lang="en-US"/>
          </a:p>
        </p:txBody>
      </p:sp>
    </p:spTree>
    <p:extLst>
      <p:ext uri="{BB962C8B-B14F-4D97-AF65-F5344CB8AC3E}">
        <p14:creationId xmlns:p14="http://schemas.microsoft.com/office/powerpoint/2010/main" val="19304572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smtClean="0"/>
          </a:p>
          <a:p>
            <a:r>
              <a:rPr lang="en-CA" dirty="0" smtClean="0"/>
              <a:t>This</a:t>
            </a:r>
            <a:r>
              <a:rPr lang="en-CA" baseline="0" dirty="0" smtClean="0"/>
              <a:t> year, the Financial Consumer Agency of Canada conducted its first survey of financial well-being in Canada. In this research they define financial well-being as the extent to which individuals are able to comfortably meet all of their current financial commitments and needs, while also having the financial resilience to maintain these in the future.</a:t>
            </a:r>
          </a:p>
          <a:p>
            <a:endParaRPr lang="en-CA" baseline="0" dirty="0" smtClean="0"/>
          </a:p>
          <a:p>
            <a:r>
              <a:rPr lang="en-CA" baseline="0" dirty="0" smtClean="0"/>
              <a:t>Their key findings showed that one of the most important behaviours that supports financial well-being is saving. Canadians who practice active savings behaviour have higher levels of financial resilience as well as higher levels of overall financial well-being</a:t>
            </a:r>
            <a:endParaRPr lang="en-CA" dirty="0"/>
          </a:p>
        </p:txBody>
      </p:sp>
      <p:sp>
        <p:nvSpPr>
          <p:cNvPr id="4" name="Slide Number Placeholder 3"/>
          <p:cNvSpPr>
            <a:spLocks noGrp="1"/>
          </p:cNvSpPr>
          <p:nvPr>
            <p:ph type="sldNum" sz="quarter" idx="10"/>
          </p:nvPr>
        </p:nvSpPr>
        <p:spPr/>
        <p:txBody>
          <a:bodyPr/>
          <a:lstStyle/>
          <a:p>
            <a:fld id="{AEC3952A-BA3E-DA41-AA4A-E25F5B7485F6}"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2434587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smtClean="0"/>
          </a:p>
          <a:p>
            <a:r>
              <a:rPr lang="en-CA" dirty="0" smtClean="0"/>
              <a:t>This</a:t>
            </a:r>
            <a:r>
              <a:rPr lang="en-CA" baseline="0" dirty="0" smtClean="0"/>
              <a:t> year, the Financial Consumer Agency of Canada conducted its first survey of financial well-being in Canada. In this research they define financial well-being as the extent to which individuals are able to comfortably meet all of their current financial commitments and needs, while also having the financial resilience to maintain these in the future.</a:t>
            </a:r>
          </a:p>
          <a:p>
            <a:endParaRPr lang="en-CA" baseline="0" dirty="0" smtClean="0"/>
          </a:p>
          <a:p>
            <a:r>
              <a:rPr lang="en-CA" baseline="0" dirty="0" smtClean="0"/>
              <a:t>Their key findings showed that one of the most important behaviours that supports financial well-being is saving. Canadians who practice active savings behaviour have higher levels of financial resilience as well as higher levels of overall financial well-being</a:t>
            </a:r>
            <a:endParaRPr lang="en-CA" dirty="0"/>
          </a:p>
        </p:txBody>
      </p:sp>
      <p:sp>
        <p:nvSpPr>
          <p:cNvPr id="4" name="Slide Number Placeholder 3"/>
          <p:cNvSpPr>
            <a:spLocks noGrp="1"/>
          </p:cNvSpPr>
          <p:nvPr>
            <p:ph type="sldNum" sz="quarter" idx="10"/>
          </p:nvPr>
        </p:nvSpPr>
        <p:spPr/>
        <p:txBody>
          <a:bodyPr/>
          <a:lstStyle/>
          <a:p>
            <a:fld id="{AEC3952A-BA3E-DA41-AA4A-E25F5B7485F6}"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6784658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CA"/>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60A6D69F-5DE6-4E9F-A1E7-345A777C624B}" type="datetime1">
              <a:rPr lang="en-CA" smtClean="0">
                <a:solidFill>
                  <a:prstClr val="black">
                    <a:tint val="75000"/>
                  </a:prstClr>
                </a:solidFill>
              </a:rPr>
              <a:t>2018-12-06</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85E789F-4E85-4AF6-8254-E5FA53099CA3}" type="slidenum">
              <a:rPr lang="en-CA" smtClean="0">
                <a:solidFill>
                  <a:prstClr val="black">
                    <a:tint val="75000"/>
                  </a:prstClr>
                </a:solidFill>
              </a:rPr>
              <a:pPr/>
              <a:t>‹#›</a:t>
            </a:fld>
            <a:endParaRPr lang="en-CA" dirty="0">
              <a:solidFill>
                <a:prstClr val="black">
                  <a:tint val="75000"/>
                </a:prstClr>
              </a:solidFill>
            </a:endParaRPr>
          </a:p>
        </p:txBody>
      </p:sp>
      <p:pic>
        <p:nvPicPr>
          <p:cNvPr id="7" name="Picture 6" descr="Prosper_Powerpoint_cover.png"/>
          <p:cNvPicPr>
            <a:picLocks noChangeAspect="1"/>
          </p:cNvPicPr>
          <p:nvPr userDrawn="1"/>
        </p:nvPicPr>
        <p:blipFill>
          <a:blip r:embed="rId2"/>
          <a:stretch>
            <a:fillRect/>
          </a:stretch>
        </p:blipFill>
        <p:spPr>
          <a:xfrm>
            <a:off x="0" y="0"/>
            <a:ext cx="9144000" cy="68580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6363" y="871962"/>
            <a:ext cx="3344546" cy="880637"/>
          </a:xfrm>
          <a:prstGeom prst="rect">
            <a:avLst/>
          </a:prstGeom>
        </p:spPr>
      </p:pic>
    </p:spTree>
    <p:extLst>
      <p:ext uri="{BB962C8B-B14F-4D97-AF65-F5344CB8AC3E}">
        <p14:creationId xmlns:p14="http://schemas.microsoft.com/office/powerpoint/2010/main" val="18333927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F89AF778-5660-49ED-A22A-C9EB382E818F}" type="datetime1">
              <a:rPr lang="en-CA" smtClean="0">
                <a:solidFill>
                  <a:prstClr val="black">
                    <a:tint val="75000"/>
                  </a:prstClr>
                </a:solidFill>
              </a:rPr>
              <a:t>2018-12-06</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12064B0-C331-6F48-BA8A-12E9B5EB726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91507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2A168DF1-5551-482F-987B-CA5364182CEC}" type="datetime1">
              <a:rPr lang="en-CA" smtClean="0">
                <a:solidFill>
                  <a:prstClr val="black">
                    <a:tint val="75000"/>
                  </a:prstClr>
                </a:solidFill>
              </a:rPr>
              <a:t>2018-12-06</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12064B0-C331-6F48-BA8A-12E9B5EB726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40798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 slide_twocolumn">
    <p:spTree>
      <p:nvGrpSpPr>
        <p:cNvPr id="1" name=""/>
        <p:cNvGrpSpPr/>
        <p:nvPr/>
      </p:nvGrpSpPr>
      <p:grpSpPr>
        <a:xfrm>
          <a:off x="0" y="0"/>
          <a:ext cx="0" cy="0"/>
          <a:chOff x="0" y="0"/>
          <a:chExt cx="0" cy="0"/>
        </a:xfrm>
      </p:grpSpPr>
      <p:sp>
        <p:nvSpPr>
          <p:cNvPr id="4" name="object 5">
            <a:extLst>
              <a:ext uri="{FF2B5EF4-FFF2-40B4-BE49-F238E27FC236}">
                <a16:creationId xmlns="" xmlns:a16="http://schemas.microsoft.com/office/drawing/2014/main" id="{5319AD74-F5D7-2D42-9838-FB0F93347708}"/>
              </a:ext>
            </a:extLst>
          </p:cNvPr>
          <p:cNvSpPr/>
          <p:nvPr userDrawn="1"/>
        </p:nvSpPr>
        <p:spPr>
          <a:xfrm>
            <a:off x="425450" y="846074"/>
            <a:ext cx="241300" cy="0"/>
          </a:xfrm>
          <a:custGeom>
            <a:avLst/>
            <a:gdLst/>
            <a:ahLst/>
            <a:cxnLst/>
            <a:rect l="l" t="t" r="r" b="b"/>
            <a:pathLst>
              <a:path w="241300">
                <a:moveTo>
                  <a:pt x="0" y="0"/>
                </a:moveTo>
                <a:lnTo>
                  <a:pt x="241300" y="0"/>
                </a:lnTo>
              </a:path>
            </a:pathLst>
          </a:custGeom>
          <a:ln w="50800" cap="rnd">
            <a:solidFill>
              <a:srgbClr val="D25F2A"/>
            </a:solidFill>
          </a:ln>
        </p:spPr>
        <p:txBody>
          <a:bodyPr wrap="square" lIns="0" tIns="0" rIns="0" bIns="0" rtlCol="0"/>
          <a:lstStyle/>
          <a:p>
            <a:endParaRPr/>
          </a:p>
        </p:txBody>
      </p:sp>
      <p:sp>
        <p:nvSpPr>
          <p:cNvPr id="8" name="Title 5">
            <a:extLst>
              <a:ext uri="{FF2B5EF4-FFF2-40B4-BE49-F238E27FC236}">
                <a16:creationId xmlns="" xmlns:a16="http://schemas.microsoft.com/office/drawing/2014/main" id="{1B6043F7-158D-3C4F-8918-66A2F54A1489}"/>
              </a:ext>
            </a:extLst>
          </p:cNvPr>
          <p:cNvSpPr>
            <a:spLocks noGrp="1"/>
          </p:cNvSpPr>
          <p:nvPr>
            <p:ph type="title"/>
          </p:nvPr>
        </p:nvSpPr>
        <p:spPr>
          <a:xfrm>
            <a:off x="309530" y="341527"/>
            <a:ext cx="6853270" cy="430887"/>
          </a:xfrm>
          <a:prstGeom prst="rect">
            <a:avLst/>
          </a:prstGeom>
        </p:spPr>
        <p:txBody>
          <a:bodyPr/>
          <a:lstStyle>
            <a:lvl1pPr>
              <a:defRPr sz="2800" b="1" i="0">
                <a:solidFill>
                  <a:srgbClr val="D25F2A"/>
                </a:solidFill>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a:extLst>
              <a:ext uri="{FF2B5EF4-FFF2-40B4-BE49-F238E27FC236}">
                <a16:creationId xmlns="" xmlns:a16="http://schemas.microsoft.com/office/drawing/2014/main" id="{008B8901-98BB-EC40-8E3B-9C98864919B4}"/>
              </a:ext>
            </a:extLst>
          </p:cNvPr>
          <p:cNvSpPr>
            <a:spLocks noGrp="1"/>
          </p:cNvSpPr>
          <p:nvPr>
            <p:ph sz="quarter" idx="13"/>
          </p:nvPr>
        </p:nvSpPr>
        <p:spPr>
          <a:xfrm>
            <a:off x="425450" y="1561157"/>
            <a:ext cx="8331573" cy="1410643"/>
          </a:xfrm>
        </p:spPr>
        <p:txBody>
          <a:bodyPr numCol="1" spcCol="306000"/>
          <a:lstStyle>
            <a:lvl1pPr>
              <a:lnSpc>
                <a:spcPts val="2200"/>
              </a:lnSpc>
              <a:defRPr sz="2000" b="0" i="0">
                <a:latin typeface="Calibri" panose="020F0502020204030204" pitchFamily="34" charset="0"/>
                <a:cs typeface="Calibri" panose="020F0502020204030204" pitchFamily="34" charset="0"/>
              </a:defRPr>
            </a:lvl1pPr>
            <a:lvl2pPr>
              <a:lnSpc>
                <a:spcPts val="2200"/>
              </a:lnSpc>
              <a:defRPr sz="2000" b="0" i="0">
                <a:latin typeface="Calibri" panose="020F0502020204030204" pitchFamily="34" charset="0"/>
                <a:cs typeface="Calibri" panose="020F0502020204030204" pitchFamily="34" charset="0"/>
              </a:defRPr>
            </a:lvl2pPr>
            <a:lvl3pPr>
              <a:lnSpc>
                <a:spcPts val="2200"/>
              </a:lnSpc>
              <a:defRPr sz="2000" b="0" i="0">
                <a:latin typeface="Calibri" panose="020F0502020204030204" pitchFamily="34" charset="0"/>
                <a:cs typeface="Calibri" panose="020F0502020204030204" pitchFamily="34" charset="0"/>
              </a:defRPr>
            </a:lvl3pPr>
            <a:lvl4pPr>
              <a:lnSpc>
                <a:spcPts val="2200"/>
              </a:lnSpc>
              <a:defRPr sz="2000" b="0" i="0">
                <a:latin typeface="Calibri" panose="020F0502020204030204" pitchFamily="34" charset="0"/>
                <a:cs typeface="Calibri" panose="020F0502020204030204" pitchFamily="34" charset="0"/>
              </a:defRPr>
            </a:lvl4pPr>
            <a:lvl5pPr>
              <a:lnSpc>
                <a:spcPts val="2200"/>
              </a:lnSpc>
              <a:defRPr sz="2000" b="0" i="0">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20">
            <a:extLst>
              <a:ext uri="{FF2B5EF4-FFF2-40B4-BE49-F238E27FC236}">
                <a16:creationId xmlns="" xmlns:a16="http://schemas.microsoft.com/office/drawing/2014/main" id="{3CD8147F-9FC6-0549-A1C6-862656BD6F33}"/>
              </a:ext>
            </a:extLst>
          </p:cNvPr>
          <p:cNvSpPr>
            <a:spLocks noGrp="1"/>
          </p:cNvSpPr>
          <p:nvPr>
            <p:ph type="sldNum" sz="quarter" idx="12"/>
          </p:nvPr>
        </p:nvSpPr>
        <p:spPr>
          <a:xfrm>
            <a:off x="8458200" y="6261556"/>
            <a:ext cx="304800" cy="246221"/>
          </a:xfrm>
        </p:spPr>
        <p:txBody>
          <a:bodyPr/>
          <a:lstStyle>
            <a:lvl1pPr>
              <a:defRPr sz="1600">
                <a:solidFill>
                  <a:srgbClr val="A59D95"/>
                </a:solidFill>
              </a:defRPr>
            </a:lvl1pPr>
          </a:lstStyle>
          <a:p>
            <a:fld id="{B6F15528-21DE-4FAA-801E-634DDDAF4B2B}" type="slidenum">
              <a:rPr lang="en-CA" smtClean="0"/>
              <a:pPr/>
              <a:t>‹#›</a:t>
            </a:fld>
            <a:endParaRPr lang="en-CA" dirty="0"/>
          </a:p>
        </p:txBody>
      </p:sp>
      <p:sp>
        <p:nvSpPr>
          <p:cNvPr id="6" name="TextBox 5"/>
          <p:cNvSpPr txBox="1"/>
          <p:nvPr userDrawn="1"/>
        </p:nvSpPr>
        <p:spPr>
          <a:xfrm>
            <a:off x="6355143" y="6338500"/>
            <a:ext cx="1615314" cy="338554"/>
          </a:xfrm>
          <a:prstGeom prst="rect">
            <a:avLst/>
          </a:prstGeom>
          <a:noFill/>
        </p:spPr>
        <p:txBody>
          <a:bodyPr wrap="none" rtlCol="0">
            <a:spAutoFit/>
          </a:bodyPr>
          <a:lstStyle/>
          <a:p>
            <a:r>
              <a:rPr lang="en-CA" sz="1600" dirty="0">
                <a:solidFill>
                  <a:schemeClr val="tx1"/>
                </a:solidFill>
              </a:rPr>
              <a:t>#</a:t>
            </a:r>
            <a:r>
              <a:rPr lang="en-CA" sz="1600" dirty="0" err="1">
                <a:solidFill>
                  <a:schemeClr val="tx1"/>
                </a:solidFill>
              </a:rPr>
              <a:t>prosperwebinar</a:t>
            </a:r>
            <a:endParaRPr lang="en-CA" sz="1600" dirty="0">
              <a:solidFill>
                <a:schemeClr val="tx1"/>
              </a:solidFill>
            </a:endParaRPr>
          </a:p>
        </p:txBody>
      </p:sp>
    </p:spTree>
    <p:custDataLst>
      <p:tags r:id="rId1"/>
    </p:custDataLst>
    <p:extLst>
      <p:ext uri="{BB962C8B-B14F-4D97-AF65-F5344CB8AC3E}">
        <p14:creationId xmlns:p14="http://schemas.microsoft.com/office/powerpoint/2010/main" val="14096664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CA"/>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DC40580D-3399-4480-9D89-0D9F6DE45BBE}" type="datetime1">
              <a:rPr lang="en-CA" smtClean="0">
                <a:solidFill>
                  <a:prstClr val="black">
                    <a:tint val="75000"/>
                  </a:prstClr>
                </a:solidFill>
              </a:rPr>
              <a:t>2018-12-06</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85E789F-4E85-4AF6-8254-E5FA53099CA3}" type="slidenum">
              <a:rPr lang="en-CA" smtClean="0">
                <a:solidFill>
                  <a:prstClr val="black">
                    <a:tint val="75000"/>
                  </a:prstClr>
                </a:solidFill>
              </a:rPr>
              <a:pPr/>
              <a:t>‹#›</a:t>
            </a:fld>
            <a:endParaRPr lang="en-CA" dirty="0">
              <a:solidFill>
                <a:prstClr val="black">
                  <a:tint val="75000"/>
                </a:prstClr>
              </a:solidFill>
            </a:endParaRPr>
          </a:p>
        </p:txBody>
      </p:sp>
      <p:pic>
        <p:nvPicPr>
          <p:cNvPr id="7" name="Picture 6" descr="Prosper_Powerpoint_cover.png"/>
          <p:cNvPicPr>
            <a:picLocks noChangeAspect="1"/>
          </p:cNvPicPr>
          <p:nvPr userDrawn="1"/>
        </p:nvPicPr>
        <p:blipFill>
          <a:blip r:embed="rId2"/>
          <a:stretch>
            <a:fillRect/>
          </a:stretch>
        </p:blipFill>
        <p:spPr>
          <a:xfrm>
            <a:off x="0" y="0"/>
            <a:ext cx="9144000" cy="6858000"/>
          </a:xfrm>
          <a:prstGeom prst="rect">
            <a:avLst/>
          </a:prstGeom>
        </p:spPr>
      </p:pic>
      <p:pic>
        <p:nvPicPr>
          <p:cNvPr id="8" name="Picture 7" descr="Prosper_Canada_RGB.jpg"/>
          <p:cNvPicPr>
            <a:picLocks noChangeAspect="1"/>
          </p:cNvPicPr>
          <p:nvPr userDrawn="1"/>
        </p:nvPicPr>
        <p:blipFill>
          <a:blip r:embed="rId3"/>
          <a:stretch>
            <a:fillRect/>
          </a:stretch>
        </p:blipFill>
        <p:spPr>
          <a:xfrm>
            <a:off x="685800" y="587614"/>
            <a:ext cx="3017520" cy="555386"/>
          </a:xfrm>
          <a:prstGeom prst="rect">
            <a:avLst/>
          </a:prstGeom>
        </p:spPr>
      </p:pic>
    </p:spTree>
    <p:extLst>
      <p:ext uri="{BB962C8B-B14F-4D97-AF65-F5344CB8AC3E}">
        <p14:creationId xmlns:p14="http://schemas.microsoft.com/office/powerpoint/2010/main" val="29526415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BEFE0B83-2690-4E69-9052-D127C9DC8ED8}" type="datetime1">
              <a:rPr lang="en-CA" smtClean="0">
                <a:solidFill>
                  <a:prstClr val="black">
                    <a:tint val="75000"/>
                  </a:prstClr>
                </a:solidFill>
              </a:rPr>
              <a:t>2018-12-06</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12064B0-C331-6F48-BA8A-12E9B5EB7265}" type="slidenum">
              <a:rPr lang="en-US" smtClean="0">
                <a:solidFill>
                  <a:prstClr val="black">
                    <a:tint val="75000"/>
                  </a:prstClr>
                </a:solidFill>
              </a:rPr>
              <a:pPr/>
              <a:t>‹#›</a:t>
            </a:fld>
            <a:endParaRPr lang="en-US" dirty="0">
              <a:solidFill>
                <a:prstClr val="black">
                  <a:tint val="75000"/>
                </a:prstClr>
              </a:solidFill>
            </a:endParaRPr>
          </a:p>
        </p:txBody>
      </p:sp>
      <p:sp>
        <p:nvSpPr>
          <p:cNvPr id="7" name="TextBox 6"/>
          <p:cNvSpPr txBox="1"/>
          <p:nvPr userDrawn="1"/>
        </p:nvSpPr>
        <p:spPr>
          <a:xfrm>
            <a:off x="6444208" y="6356351"/>
            <a:ext cx="1841326" cy="369332"/>
          </a:xfrm>
          <a:prstGeom prst="rect">
            <a:avLst/>
          </a:prstGeom>
          <a:noFill/>
        </p:spPr>
        <p:txBody>
          <a:bodyPr wrap="square" rtlCol="0">
            <a:spAutoFit/>
          </a:bodyPr>
          <a:lstStyle/>
          <a:p>
            <a:pPr defTabSz="457200"/>
            <a:r>
              <a:rPr lang="en-CA" dirty="0">
                <a:solidFill>
                  <a:prstClr val="black"/>
                </a:solidFill>
              </a:rPr>
              <a:t>#</a:t>
            </a:r>
            <a:r>
              <a:rPr lang="en-CA" dirty="0" err="1">
                <a:solidFill>
                  <a:prstClr val="black"/>
                </a:solidFill>
              </a:rPr>
              <a:t>prosperwebinar</a:t>
            </a:r>
            <a:endParaRPr lang="en-CA" dirty="0">
              <a:solidFill>
                <a:prstClr val="black"/>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3802" y="6261171"/>
            <a:ext cx="1901974" cy="500800"/>
          </a:xfrm>
          <a:prstGeom prst="rect">
            <a:avLst/>
          </a:prstGeom>
        </p:spPr>
      </p:pic>
    </p:spTree>
    <p:extLst>
      <p:ext uri="{BB962C8B-B14F-4D97-AF65-F5344CB8AC3E}">
        <p14:creationId xmlns:p14="http://schemas.microsoft.com/office/powerpoint/2010/main" val="34570926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CA"/>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9E00842-8D09-4ECE-9712-98C1D1DBAA73}" type="datetime1">
              <a:rPr lang="en-CA" smtClean="0">
                <a:solidFill>
                  <a:prstClr val="black">
                    <a:tint val="75000"/>
                  </a:prstClr>
                </a:solidFill>
              </a:rPr>
              <a:t>2018-12-06</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12064B0-C331-6F48-BA8A-12E9B5EB726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840609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38BF9161-AC0B-44A8-A708-F5F6F1945355}" type="datetime1">
              <a:rPr lang="en-CA" smtClean="0">
                <a:solidFill>
                  <a:prstClr val="black">
                    <a:tint val="75000"/>
                  </a:prstClr>
                </a:solidFill>
              </a:rPr>
              <a:t>2018-12-06</a:t>
            </a:fld>
            <a:endParaRPr lang="en-C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C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12064B0-C331-6F48-BA8A-12E9B5EB726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638048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CA"/>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81EC41A5-72C6-4986-A9C2-171EEFB0A3EB}" type="datetime1">
              <a:rPr lang="en-CA" smtClean="0">
                <a:solidFill>
                  <a:prstClr val="black">
                    <a:tint val="75000"/>
                  </a:prstClr>
                </a:solidFill>
              </a:rPr>
              <a:t>2018-12-06</a:t>
            </a:fld>
            <a:endParaRPr lang="en-CA"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CA"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512064B0-C331-6F48-BA8A-12E9B5EB726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642958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046E876E-CB6D-4C46-A5BC-53E434DDE3A4}" type="datetime1">
              <a:rPr lang="en-CA" smtClean="0">
                <a:solidFill>
                  <a:prstClr val="black">
                    <a:tint val="75000"/>
                  </a:prstClr>
                </a:solidFill>
              </a:rPr>
              <a:t>2018-12-06</a:t>
            </a:fld>
            <a:endParaRPr lang="en-CA"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CA"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512064B0-C331-6F48-BA8A-12E9B5EB726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751461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7DA187-B05E-453F-9F7C-6C671A5CBBBF}" type="datetime1">
              <a:rPr lang="en-CA" smtClean="0">
                <a:solidFill>
                  <a:prstClr val="black">
                    <a:tint val="75000"/>
                  </a:prstClr>
                </a:solidFill>
              </a:rPr>
              <a:t>2018-12-06</a:t>
            </a:fld>
            <a:endParaRPr lang="en-CA"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CA"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512064B0-C331-6F48-BA8A-12E9B5EB726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557541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DA2AD7E8-AC5B-48F0-AD1B-856A2970CA50}" type="datetime1">
              <a:rPr lang="en-CA" smtClean="0">
                <a:solidFill>
                  <a:prstClr val="black">
                    <a:tint val="75000"/>
                  </a:prstClr>
                </a:solidFill>
              </a:rPr>
              <a:t>2018-12-06</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12064B0-C331-6F48-BA8A-12E9B5EB7265}" type="slidenum">
              <a:rPr lang="en-US" smtClean="0">
                <a:solidFill>
                  <a:prstClr val="black">
                    <a:tint val="75000"/>
                  </a:prstClr>
                </a:solidFill>
              </a:rPr>
              <a:pPr/>
              <a:t>‹#›</a:t>
            </a:fld>
            <a:endParaRPr lang="en-US" dirty="0">
              <a:solidFill>
                <a:prstClr val="black">
                  <a:tint val="75000"/>
                </a:prstClr>
              </a:solidFill>
            </a:endParaRPr>
          </a:p>
        </p:txBody>
      </p:sp>
      <p:sp>
        <p:nvSpPr>
          <p:cNvPr id="7" name="TextBox 6"/>
          <p:cNvSpPr txBox="1"/>
          <p:nvPr userDrawn="1"/>
        </p:nvSpPr>
        <p:spPr>
          <a:xfrm>
            <a:off x="6444208" y="6356351"/>
            <a:ext cx="1841326" cy="369332"/>
          </a:xfrm>
          <a:prstGeom prst="rect">
            <a:avLst/>
          </a:prstGeom>
          <a:noFill/>
        </p:spPr>
        <p:txBody>
          <a:bodyPr wrap="square" rtlCol="0">
            <a:spAutoFit/>
          </a:bodyPr>
          <a:lstStyle/>
          <a:p>
            <a:pPr defTabSz="457200"/>
            <a:r>
              <a:rPr lang="en-CA" dirty="0">
                <a:solidFill>
                  <a:prstClr val="black"/>
                </a:solidFill>
              </a:rPr>
              <a:t>#</a:t>
            </a:r>
            <a:r>
              <a:rPr lang="en-CA" dirty="0" err="1">
                <a:solidFill>
                  <a:prstClr val="black"/>
                </a:solidFill>
              </a:rPr>
              <a:t>prosperwebinar</a:t>
            </a:r>
            <a:endParaRPr lang="en-CA" dirty="0">
              <a:solidFill>
                <a:prstClr val="black"/>
              </a:solidFill>
            </a:endParaRP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53802" y="6261171"/>
            <a:ext cx="1901974" cy="500800"/>
          </a:xfrm>
          <a:prstGeom prst="rect">
            <a:avLst/>
          </a:prstGeom>
        </p:spPr>
      </p:pic>
    </p:spTree>
    <p:custDataLst>
      <p:tags r:id="rId1"/>
    </p:custDataLst>
    <p:extLst>
      <p:ext uri="{BB962C8B-B14F-4D97-AF65-F5344CB8AC3E}">
        <p14:creationId xmlns:p14="http://schemas.microsoft.com/office/powerpoint/2010/main" val="1208348243"/>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CA"/>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F26D73-A4E3-4082-B104-9F08EB8C709E}" type="datetime1">
              <a:rPr lang="en-CA" smtClean="0">
                <a:solidFill>
                  <a:prstClr val="black">
                    <a:tint val="75000"/>
                  </a:prstClr>
                </a:solidFill>
              </a:rPr>
              <a:t>2018-12-06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6FACB6B-7FC2-420B-A79A-418031182C4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043208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CA"/>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CA"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CEE207-C734-4C5D-98FB-D6D4FA7F78F7}" type="datetime1">
              <a:rPr lang="en-CA" smtClean="0">
                <a:solidFill>
                  <a:prstClr val="black">
                    <a:tint val="75000"/>
                  </a:prstClr>
                </a:solidFill>
              </a:rPr>
              <a:t>2018-12-06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6FACB6B-7FC2-420B-A79A-418031182C4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423037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F49F7541-0032-4D3D-80B4-665750DEFCB8}" type="datetime1">
              <a:rPr lang="en-CA" smtClean="0">
                <a:solidFill>
                  <a:prstClr val="black">
                    <a:tint val="75000"/>
                  </a:prstClr>
                </a:solidFill>
              </a:rPr>
              <a:t>2018-12-06</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12064B0-C331-6F48-BA8A-12E9B5EB726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851726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E53AA945-AFF9-4C03-ADF3-5CF7D941F396}" type="datetime1">
              <a:rPr lang="en-CA" smtClean="0">
                <a:solidFill>
                  <a:prstClr val="black">
                    <a:tint val="75000"/>
                  </a:prstClr>
                </a:solidFill>
              </a:rPr>
              <a:t>2018-12-06</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12064B0-C331-6F48-BA8A-12E9B5EB726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59510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CA"/>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5DFAEB2F-B212-4D77-B750-4E56B7BC421D}" type="datetime1">
              <a:rPr lang="en-CA" smtClean="0">
                <a:solidFill>
                  <a:prstClr val="black">
                    <a:tint val="75000"/>
                  </a:prstClr>
                </a:solidFill>
              </a:rPr>
              <a:t>2018-12-06</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85E789F-4E85-4AF6-8254-E5FA53099CA3}" type="slidenum">
              <a:rPr lang="en-CA" smtClean="0">
                <a:solidFill>
                  <a:prstClr val="black">
                    <a:tint val="75000"/>
                  </a:prstClr>
                </a:solidFill>
              </a:rPr>
              <a:pPr/>
              <a:t>‹#›</a:t>
            </a:fld>
            <a:endParaRPr lang="en-CA" dirty="0">
              <a:solidFill>
                <a:prstClr val="black">
                  <a:tint val="75000"/>
                </a:prstClr>
              </a:solidFill>
            </a:endParaRPr>
          </a:p>
        </p:txBody>
      </p:sp>
      <p:pic>
        <p:nvPicPr>
          <p:cNvPr id="7" name="Picture 6" descr="Prosper_Powerpoint_cover.png"/>
          <p:cNvPicPr>
            <a:picLocks noChangeAspect="1"/>
          </p:cNvPicPr>
          <p:nvPr userDrawn="1"/>
        </p:nvPicPr>
        <p:blipFill>
          <a:blip r:embed="rId2"/>
          <a:stretch>
            <a:fillRect/>
          </a:stretch>
        </p:blipFill>
        <p:spPr>
          <a:xfrm>
            <a:off x="0" y="0"/>
            <a:ext cx="9144000" cy="6858000"/>
          </a:xfrm>
          <a:prstGeom prst="rect">
            <a:avLst/>
          </a:prstGeom>
        </p:spPr>
      </p:pic>
      <p:pic>
        <p:nvPicPr>
          <p:cNvPr id="8" name="Picture 7" descr="Prosper_Canada_RGB.jpg"/>
          <p:cNvPicPr>
            <a:picLocks noChangeAspect="1"/>
          </p:cNvPicPr>
          <p:nvPr userDrawn="1"/>
        </p:nvPicPr>
        <p:blipFill>
          <a:blip r:embed="rId3"/>
          <a:stretch>
            <a:fillRect/>
          </a:stretch>
        </p:blipFill>
        <p:spPr>
          <a:xfrm>
            <a:off x="685800" y="587614"/>
            <a:ext cx="3017520" cy="555386"/>
          </a:xfrm>
          <a:prstGeom prst="rect">
            <a:avLst/>
          </a:prstGeom>
        </p:spPr>
      </p:pic>
    </p:spTree>
    <p:extLst>
      <p:ext uri="{BB962C8B-B14F-4D97-AF65-F5344CB8AC3E}">
        <p14:creationId xmlns:p14="http://schemas.microsoft.com/office/powerpoint/2010/main" val="3864813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C813C643-BB33-4AD2-B8CC-286FD30926BA}" type="datetime1">
              <a:rPr lang="en-CA" smtClean="0">
                <a:solidFill>
                  <a:prstClr val="black">
                    <a:tint val="75000"/>
                  </a:prstClr>
                </a:solidFill>
              </a:rPr>
              <a:t>2018-12-06</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12064B0-C331-6F48-BA8A-12E9B5EB7265}" type="slidenum">
              <a:rPr lang="en-US" smtClean="0">
                <a:solidFill>
                  <a:prstClr val="black">
                    <a:tint val="75000"/>
                  </a:prstClr>
                </a:solidFill>
              </a:rPr>
              <a:pPr/>
              <a:t>‹#›</a:t>
            </a:fld>
            <a:endParaRPr lang="en-US" dirty="0">
              <a:solidFill>
                <a:prstClr val="black">
                  <a:tint val="75000"/>
                </a:prstClr>
              </a:solidFill>
            </a:endParaRPr>
          </a:p>
        </p:txBody>
      </p:sp>
      <p:sp>
        <p:nvSpPr>
          <p:cNvPr id="7" name="TextBox 6"/>
          <p:cNvSpPr txBox="1"/>
          <p:nvPr userDrawn="1"/>
        </p:nvSpPr>
        <p:spPr>
          <a:xfrm>
            <a:off x="6444208" y="6356351"/>
            <a:ext cx="1841326" cy="369332"/>
          </a:xfrm>
          <a:prstGeom prst="rect">
            <a:avLst/>
          </a:prstGeom>
          <a:noFill/>
        </p:spPr>
        <p:txBody>
          <a:bodyPr wrap="square" rtlCol="0">
            <a:spAutoFit/>
          </a:bodyPr>
          <a:lstStyle/>
          <a:p>
            <a:pPr defTabSz="457200"/>
            <a:r>
              <a:rPr lang="en-CA" dirty="0">
                <a:solidFill>
                  <a:prstClr val="black"/>
                </a:solidFill>
              </a:rPr>
              <a:t>#</a:t>
            </a:r>
            <a:r>
              <a:rPr lang="en-CA" dirty="0" err="1">
                <a:solidFill>
                  <a:prstClr val="black"/>
                </a:solidFill>
              </a:rPr>
              <a:t>prosperwebinar</a:t>
            </a:r>
            <a:endParaRPr lang="en-CA" dirty="0">
              <a:solidFill>
                <a:prstClr val="black"/>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3802" y="6261171"/>
            <a:ext cx="1901974" cy="500800"/>
          </a:xfrm>
          <a:prstGeom prst="rect">
            <a:avLst/>
          </a:prstGeom>
        </p:spPr>
      </p:pic>
    </p:spTree>
    <p:extLst>
      <p:ext uri="{BB962C8B-B14F-4D97-AF65-F5344CB8AC3E}">
        <p14:creationId xmlns:p14="http://schemas.microsoft.com/office/powerpoint/2010/main" val="22702095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CA"/>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E5AC694-5E76-4F5C-AC61-A4C2BB53369D}" type="datetime1">
              <a:rPr lang="en-CA" smtClean="0">
                <a:solidFill>
                  <a:prstClr val="black">
                    <a:tint val="75000"/>
                  </a:prstClr>
                </a:solidFill>
              </a:rPr>
              <a:t>2018-12-06</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12064B0-C331-6F48-BA8A-12E9B5EB726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077729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25D701E8-D562-4F72-8283-987C1E62EE34}" type="datetime1">
              <a:rPr lang="en-CA" smtClean="0">
                <a:solidFill>
                  <a:prstClr val="black">
                    <a:tint val="75000"/>
                  </a:prstClr>
                </a:solidFill>
              </a:rPr>
              <a:t>2018-12-06</a:t>
            </a:fld>
            <a:endParaRPr lang="en-C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C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12064B0-C331-6F48-BA8A-12E9B5EB726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143386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CA"/>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A3A61311-5016-41D9-8FB4-7E809F8862F7}" type="datetime1">
              <a:rPr lang="en-CA" smtClean="0">
                <a:solidFill>
                  <a:prstClr val="black">
                    <a:tint val="75000"/>
                  </a:prstClr>
                </a:solidFill>
              </a:rPr>
              <a:t>2018-12-06</a:t>
            </a:fld>
            <a:endParaRPr lang="en-CA"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CA"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512064B0-C331-6F48-BA8A-12E9B5EB726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926779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38E1AF9B-5D80-4F69-82C3-F0098FE65691}" type="datetime1">
              <a:rPr lang="en-CA" smtClean="0">
                <a:solidFill>
                  <a:prstClr val="black">
                    <a:tint val="75000"/>
                  </a:prstClr>
                </a:solidFill>
              </a:rPr>
              <a:t>2018-12-06</a:t>
            </a:fld>
            <a:endParaRPr lang="en-CA"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CA"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512064B0-C331-6F48-BA8A-12E9B5EB726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271594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CA"/>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F47D138-9A5B-4CA3-99F8-6EA3FDE6744C}" type="datetime1">
              <a:rPr lang="en-CA" smtClean="0">
                <a:solidFill>
                  <a:prstClr val="black">
                    <a:tint val="75000"/>
                  </a:prstClr>
                </a:solidFill>
              </a:rPr>
              <a:t>2018-12-06</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12064B0-C331-6F48-BA8A-12E9B5EB726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7201178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6478EA-8D15-4592-B7CF-BD70E505DD80}" type="datetime1">
              <a:rPr lang="en-CA" smtClean="0">
                <a:solidFill>
                  <a:prstClr val="black">
                    <a:tint val="75000"/>
                  </a:prstClr>
                </a:solidFill>
              </a:rPr>
              <a:t>2018-12-06</a:t>
            </a:fld>
            <a:endParaRPr lang="en-CA"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CA"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512064B0-C331-6F48-BA8A-12E9B5EB726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0786799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CA"/>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012C0D-3A6C-4BAB-B118-76D727877E76}" type="datetime1">
              <a:rPr lang="en-CA" smtClean="0">
                <a:solidFill>
                  <a:prstClr val="black">
                    <a:tint val="75000"/>
                  </a:prstClr>
                </a:solidFill>
              </a:rPr>
              <a:t>2018-12-06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6FACB6B-7FC2-420B-A79A-418031182C4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231594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CA"/>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CA"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1D6B9F-3CF1-4307-8B4B-4072F4DA9415}" type="datetime1">
              <a:rPr lang="en-CA" smtClean="0">
                <a:solidFill>
                  <a:prstClr val="black">
                    <a:tint val="75000"/>
                  </a:prstClr>
                </a:solidFill>
              </a:rPr>
              <a:t>2018-12-06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6FACB6B-7FC2-420B-A79A-418031182C4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643106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AF940D23-2507-4EFA-BB68-FB70BDAE79BA}" type="datetime1">
              <a:rPr lang="en-CA" smtClean="0">
                <a:solidFill>
                  <a:prstClr val="black">
                    <a:tint val="75000"/>
                  </a:prstClr>
                </a:solidFill>
              </a:rPr>
              <a:t>2018-12-06</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12064B0-C331-6F48-BA8A-12E9B5EB726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7377252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70F47F4C-E2C7-4AA5-A32A-4490899FAD93}" type="datetime1">
              <a:rPr lang="en-CA" smtClean="0">
                <a:solidFill>
                  <a:prstClr val="black">
                    <a:tint val="75000"/>
                  </a:prstClr>
                </a:solidFill>
              </a:rPr>
              <a:t>2018-12-06</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12064B0-C331-6F48-BA8A-12E9B5EB726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1856102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1C4AF5C-74EB-49E4-975A-208C33902FFC}"/>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 xmlns:a16="http://schemas.microsoft.com/office/drawing/2014/main" id="{9E200887-F4CE-41F0-B11B-551B2FDFD3DB}"/>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 xmlns:a16="http://schemas.microsoft.com/office/drawing/2014/main" id="{742B7DBE-EC7A-4463-89A1-786363548D53}"/>
              </a:ext>
            </a:extLst>
          </p:cNvPr>
          <p:cNvSpPr>
            <a:spLocks noGrp="1"/>
          </p:cNvSpPr>
          <p:nvPr>
            <p:ph type="dt" sz="half" idx="10"/>
          </p:nvPr>
        </p:nvSpPr>
        <p:spPr/>
        <p:txBody>
          <a:bodyPr/>
          <a:lstStyle/>
          <a:p>
            <a:fld id="{70EEEAC5-8B1F-4D17-B81A-DC50394C973A}" type="datetime1">
              <a:rPr lang="en-CA" smtClean="0">
                <a:solidFill>
                  <a:prstClr val="black">
                    <a:tint val="75000"/>
                  </a:prstClr>
                </a:solidFill>
              </a:rPr>
              <a:t>2018-12-06</a:t>
            </a:fld>
            <a:endParaRPr lang="en-US" dirty="0">
              <a:solidFill>
                <a:prstClr val="black">
                  <a:tint val="75000"/>
                </a:prstClr>
              </a:solidFill>
            </a:endParaRPr>
          </a:p>
        </p:txBody>
      </p:sp>
      <p:sp>
        <p:nvSpPr>
          <p:cNvPr id="5" name="Footer Placeholder 4">
            <a:extLst>
              <a:ext uri="{FF2B5EF4-FFF2-40B4-BE49-F238E27FC236}">
                <a16:creationId xmlns="" xmlns:a16="http://schemas.microsoft.com/office/drawing/2014/main" id="{FC14C885-94BE-490D-9AD7-54CB660FA605}"/>
              </a:ext>
            </a:extLst>
          </p:cNvPr>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a:extLst>
              <a:ext uri="{FF2B5EF4-FFF2-40B4-BE49-F238E27FC236}">
                <a16:creationId xmlns="" xmlns:a16="http://schemas.microsoft.com/office/drawing/2014/main" id="{E704CDE9-AD00-46D7-A80C-5CBEBAB26EFE}"/>
              </a:ext>
            </a:extLst>
          </p:cNvPr>
          <p:cNvSpPr>
            <a:spLocks noGrp="1"/>
          </p:cNvSpPr>
          <p:nvPr>
            <p:ph type="sldNum" sz="quarter" idx="12"/>
          </p:nvPr>
        </p:nvSpPr>
        <p:spPr/>
        <p:txBody>
          <a:bodyPr/>
          <a:lstStyle/>
          <a:p>
            <a:fld id="{44C73ED4-BBA3-4D25-94D5-A99BB2192EF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8004174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023CEE8-B0FE-4DEF-9D16-66E9B03EFCF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175CF4EF-B74A-4E07-9FF8-136976E62AB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DFBB003A-3322-4063-B3B5-76E09B62B5E8}"/>
              </a:ext>
            </a:extLst>
          </p:cNvPr>
          <p:cNvSpPr>
            <a:spLocks noGrp="1"/>
          </p:cNvSpPr>
          <p:nvPr>
            <p:ph type="dt" sz="half" idx="10"/>
          </p:nvPr>
        </p:nvSpPr>
        <p:spPr/>
        <p:txBody>
          <a:bodyPr/>
          <a:lstStyle/>
          <a:p>
            <a:fld id="{61D67BD6-A87D-45D3-91D5-3DDA09268D73}" type="datetime1">
              <a:rPr lang="en-CA" smtClean="0">
                <a:solidFill>
                  <a:prstClr val="black">
                    <a:tint val="75000"/>
                  </a:prstClr>
                </a:solidFill>
              </a:rPr>
              <a:t>2018-12-06</a:t>
            </a:fld>
            <a:endParaRPr lang="en-US" dirty="0">
              <a:solidFill>
                <a:prstClr val="black">
                  <a:tint val="75000"/>
                </a:prstClr>
              </a:solidFill>
            </a:endParaRPr>
          </a:p>
        </p:txBody>
      </p:sp>
      <p:sp>
        <p:nvSpPr>
          <p:cNvPr id="5" name="Footer Placeholder 4">
            <a:extLst>
              <a:ext uri="{FF2B5EF4-FFF2-40B4-BE49-F238E27FC236}">
                <a16:creationId xmlns="" xmlns:a16="http://schemas.microsoft.com/office/drawing/2014/main" id="{8DE9EEC9-DA69-4C5B-97F7-05BEE243C93D}"/>
              </a:ext>
            </a:extLst>
          </p:cNvPr>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a:extLst>
              <a:ext uri="{FF2B5EF4-FFF2-40B4-BE49-F238E27FC236}">
                <a16:creationId xmlns="" xmlns:a16="http://schemas.microsoft.com/office/drawing/2014/main" id="{A9B3AA43-C459-4B5D-ADF0-780CAC474851}"/>
              </a:ext>
            </a:extLst>
          </p:cNvPr>
          <p:cNvSpPr>
            <a:spLocks noGrp="1"/>
          </p:cNvSpPr>
          <p:nvPr>
            <p:ph type="sldNum" sz="quarter" idx="12"/>
          </p:nvPr>
        </p:nvSpPr>
        <p:spPr/>
        <p:txBody>
          <a:bodyPr/>
          <a:lstStyle/>
          <a:p>
            <a:fld id="{44C73ED4-BBA3-4D25-94D5-A99BB2192EF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9943506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74BD5E7-BAB2-4C09-94A7-44FACFCD5166}"/>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 xmlns:a16="http://schemas.microsoft.com/office/drawing/2014/main" id="{F1159DE7-3279-4020-BC41-45BB70FB6471}"/>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 xmlns:a16="http://schemas.microsoft.com/office/drawing/2014/main" id="{FD871160-AD46-48FB-84C0-DD007DF6F36D}"/>
              </a:ext>
            </a:extLst>
          </p:cNvPr>
          <p:cNvSpPr>
            <a:spLocks noGrp="1"/>
          </p:cNvSpPr>
          <p:nvPr>
            <p:ph type="dt" sz="half" idx="10"/>
          </p:nvPr>
        </p:nvSpPr>
        <p:spPr/>
        <p:txBody>
          <a:bodyPr/>
          <a:lstStyle/>
          <a:p>
            <a:fld id="{1135AA2F-DA31-4E8C-8412-C59C07C60A86}" type="datetime1">
              <a:rPr lang="en-CA" smtClean="0">
                <a:solidFill>
                  <a:prstClr val="black">
                    <a:tint val="75000"/>
                  </a:prstClr>
                </a:solidFill>
              </a:rPr>
              <a:t>2018-12-06</a:t>
            </a:fld>
            <a:endParaRPr lang="en-US" dirty="0">
              <a:solidFill>
                <a:prstClr val="black">
                  <a:tint val="75000"/>
                </a:prstClr>
              </a:solidFill>
            </a:endParaRPr>
          </a:p>
        </p:txBody>
      </p:sp>
      <p:sp>
        <p:nvSpPr>
          <p:cNvPr id="5" name="Footer Placeholder 4">
            <a:extLst>
              <a:ext uri="{FF2B5EF4-FFF2-40B4-BE49-F238E27FC236}">
                <a16:creationId xmlns="" xmlns:a16="http://schemas.microsoft.com/office/drawing/2014/main" id="{A0CD21E7-4807-41CB-90C3-EB14AF8CD124}"/>
              </a:ext>
            </a:extLst>
          </p:cNvPr>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a:extLst>
              <a:ext uri="{FF2B5EF4-FFF2-40B4-BE49-F238E27FC236}">
                <a16:creationId xmlns="" xmlns:a16="http://schemas.microsoft.com/office/drawing/2014/main" id="{20A38A5D-3658-4EEE-8CB2-01F67CA7DE13}"/>
              </a:ext>
            </a:extLst>
          </p:cNvPr>
          <p:cNvSpPr>
            <a:spLocks noGrp="1"/>
          </p:cNvSpPr>
          <p:nvPr>
            <p:ph type="sldNum" sz="quarter" idx="12"/>
          </p:nvPr>
        </p:nvSpPr>
        <p:spPr/>
        <p:txBody>
          <a:bodyPr/>
          <a:lstStyle/>
          <a:p>
            <a:fld id="{44C73ED4-BBA3-4D25-94D5-A99BB2192EF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4738978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A1A179-F1D8-4957-81D5-204E530809F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F582D168-EAFF-46F4-8501-9D1E6F7B8BB5}"/>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09B0B42C-65A6-41B3-9029-E8D65CFA2340}"/>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834BDDD5-683B-4FE0-9C54-8BEE0955E187}"/>
              </a:ext>
            </a:extLst>
          </p:cNvPr>
          <p:cNvSpPr>
            <a:spLocks noGrp="1"/>
          </p:cNvSpPr>
          <p:nvPr>
            <p:ph type="dt" sz="half" idx="10"/>
          </p:nvPr>
        </p:nvSpPr>
        <p:spPr/>
        <p:txBody>
          <a:bodyPr/>
          <a:lstStyle/>
          <a:p>
            <a:fld id="{A01F99AE-18A1-40CE-A77C-F24CCB57789E}" type="datetime1">
              <a:rPr lang="en-CA" smtClean="0">
                <a:solidFill>
                  <a:prstClr val="black">
                    <a:tint val="75000"/>
                  </a:prstClr>
                </a:solidFill>
              </a:rPr>
              <a:t>2018-12-06</a:t>
            </a:fld>
            <a:endParaRPr lang="en-US" dirty="0">
              <a:solidFill>
                <a:prstClr val="black">
                  <a:tint val="75000"/>
                </a:prstClr>
              </a:solidFill>
            </a:endParaRPr>
          </a:p>
        </p:txBody>
      </p:sp>
      <p:sp>
        <p:nvSpPr>
          <p:cNvPr id="6" name="Footer Placeholder 5">
            <a:extLst>
              <a:ext uri="{FF2B5EF4-FFF2-40B4-BE49-F238E27FC236}">
                <a16:creationId xmlns="" xmlns:a16="http://schemas.microsoft.com/office/drawing/2014/main" id="{AF5B293E-1EB1-4F82-9299-D463A02D0A78}"/>
              </a:ext>
            </a:extLst>
          </p:cNvPr>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a:extLst>
              <a:ext uri="{FF2B5EF4-FFF2-40B4-BE49-F238E27FC236}">
                <a16:creationId xmlns="" xmlns:a16="http://schemas.microsoft.com/office/drawing/2014/main" id="{3D91B7E1-C064-405F-8D30-47296696CF77}"/>
              </a:ext>
            </a:extLst>
          </p:cNvPr>
          <p:cNvSpPr>
            <a:spLocks noGrp="1"/>
          </p:cNvSpPr>
          <p:nvPr>
            <p:ph type="sldNum" sz="quarter" idx="12"/>
          </p:nvPr>
        </p:nvSpPr>
        <p:spPr/>
        <p:txBody>
          <a:bodyPr/>
          <a:lstStyle/>
          <a:p>
            <a:fld id="{44C73ED4-BBA3-4D25-94D5-A99BB2192EF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7863917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2928953-03BE-4191-ACBD-D6ABF586806C}"/>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8FA52A84-14C1-4876-B1CB-1722662BF976}"/>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 xmlns:a16="http://schemas.microsoft.com/office/drawing/2014/main" id="{017238B7-7321-4011-9A45-125998900074}"/>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DE0C81ED-78FC-49D5-9A7B-E28D5FF16DAB}"/>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 xmlns:a16="http://schemas.microsoft.com/office/drawing/2014/main" id="{388028B9-7A12-45F7-9F69-EC17799CF6B0}"/>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A93D3128-6310-4436-B61B-766020FEB211}"/>
              </a:ext>
            </a:extLst>
          </p:cNvPr>
          <p:cNvSpPr>
            <a:spLocks noGrp="1"/>
          </p:cNvSpPr>
          <p:nvPr>
            <p:ph type="dt" sz="half" idx="10"/>
          </p:nvPr>
        </p:nvSpPr>
        <p:spPr/>
        <p:txBody>
          <a:bodyPr/>
          <a:lstStyle/>
          <a:p>
            <a:fld id="{BF4515C0-2AC6-4FF5-A649-BAB937830D6A}" type="datetime1">
              <a:rPr lang="en-CA" smtClean="0">
                <a:solidFill>
                  <a:prstClr val="black">
                    <a:tint val="75000"/>
                  </a:prstClr>
                </a:solidFill>
              </a:rPr>
              <a:t>2018-12-06</a:t>
            </a:fld>
            <a:endParaRPr lang="en-US" dirty="0">
              <a:solidFill>
                <a:prstClr val="black">
                  <a:tint val="75000"/>
                </a:prstClr>
              </a:solidFill>
            </a:endParaRPr>
          </a:p>
        </p:txBody>
      </p:sp>
      <p:sp>
        <p:nvSpPr>
          <p:cNvPr id="8" name="Footer Placeholder 7">
            <a:extLst>
              <a:ext uri="{FF2B5EF4-FFF2-40B4-BE49-F238E27FC236}">
                <a16:creationId xmlns="" xmlns:a16="http://schemas.microsoft.com/office/drawing/2014/main" id="{AC69FFF9-5F5D-43C0-9D07-DDCCCC1FB19D}"/>
              </a:ext>
            </a:extLst>
          </p:cNvPr>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a:extLst>
              <a:ext uri="{FF2B5EF4-FFF2-40B4-BE49-F238E27FC236}">
                <a16:creationId xmlns="" xmlns:a16="http://schemas.microsoft.com/office/drawing/2014/main" id="{CB077C6D-B9D8-48A8-A367-DE1557401275}"/>
              </a:ext>
            </a:extLst>
          </p:cNvPr>
          <p:cNvSpPr>
            <a:spLocks noGrp="1"/>
          </p:cNvSpPr>
          <p:nvPr>
            <p:ph type="sldNum" sz="quarter" idx="12"/>
          </p:nvPr>
        </p:nvSpPr>
        <p:spPr/>
        <p:txBody>
          <a:bodyPr/>
          <a:lstStyle/>
          <a:p>
            <a:fld id="{44C73ED4-BBA3-4D25-94D5-A99BB2192EF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473013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0D7178F3-0F01-4F1E-83C3-AE374D5C3F8C}" type="datetime1">
              <a:rPr lang="en-CA" smtClean="0">
                <a:solidFill>
                  <a:prstClr val="black">
                    <a:tint val="75000"/>
                  </a:prstClr>
                </a:solidFill>
              </a:rPr>
              <a:t>2018-12-06</a:t>
            </a:fld>
            <a:endParaRPr lang="en-C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C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12064B0-C331-6F48-BA8A-12E9B5EB726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0621182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7BA1998-CAE0-43FD-9AA1-A465EB7A7A9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AF64414D-7293-4271-9229-2BD8D87377D8}"/>
              </a:ext>
            </a:extLst>
          </p:cNvPr>
          <p:cNvSpPr>
            <a:spLocks noGrp="1"/>
          </p:cNvSpPr>
          <p:nvPr>
            <p:ph type="dt" sz="half" idx="10"/>
          </p:nvPr>
        </p:nvSpPr>
        <p:spPr/>
        <p:txBody>
          <a:bodyPr/>
          <a:lstStyle/>
          <a:p>
            <a:fld id="{2F5675E8-70CC-4111-ADB4-F38B99A236AE}" type="datetime1">
              <a:rPr lang="en-CA" smtClean="0">
                <a:solidFill>
                  <a:prstClr val="black">
                    <a:tint val="75000"/>
                  </a:prstClr>
                </a:solidFill>
              </a:rPr>
              <a:t>2018-12-06</a:t>
            </a:fld>
            <a:endParaRPr lang="en-US" dirty="0">
              <a:solidFill>
                <a:prstClr val="black">
                  <a:tint val="75000"/>
                </a:prstClr>
              </a:solidFill>
            </a:endParaRPr>
          </a:p>
        </p:txBody>
      </p:sp>
      <p:sp>
        <p:nvSpPr>
          <p:cNvPr id="4" name="Footer Placeholder 3">
            <a:extLst>
              <a:ext uri="{FF2B5EF4-FFF2-40B4-BE49-F238E27FC236}">
                <a16:creationId xmlns="" xmlns:a16="http://schemas.microsoft.com/office/drawing/2014/main" id="{F5B9AD35-30CC-4CF7-B739-4EEEEAC9E7B7}"/>
              </a:ext>
            </a:extLst>
          </p:cNvPr>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a:extLst>
              <a:ext uri="{FF2B5EF4-FFF2-40B4-BE49-F238E27FC236}">
                <a16:creationId xmlns="" xmlns:a16="http://schemas.microsoft.com/office/drawing/2014/main" id="{46D071B4-CA12-4D65-8B89-58887B487649}"/>
              </a:ext>
            </a:extLst>
          </p:cNvPr>
          <p:cNvSpPr>
            <a:spLocks noGrp="1"/>
          </p:cNvSpPr>
          <p:nvPr>
            <p:ph type="sldNum" sz="quarter" idx="12"/>
          </p:nvPr>
        </p:nvSpPr>
        <p:spPr/>
        <p:txBody>
          <a:bodyPr/>
          <a:lstStyle/>
          <a:p>
            <a:fld id="{44C73ED4-BBA3-4D25-94D5-A99BB2192EF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7538655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9DC2EADB-14BA-44C8-9C25-5386267D0CD8}"/>
              </a:ext>
            </a:extLst>
          </p:cNvPr>
          <p:cNvSpPr>
            <a:spLocks noGrp="1"/>
          </p:cNvSpPr>
          <p:nvPr>
            <p:ph type="dt" sz="half" idx="10"/>
          </p:nvPr>
        </p:nvSpPr>
        <p:spPr/>
        <p:txBody>
          <a:bodyPr/>
          <a:lstStyle/>
          <a:p>
            <a:fld id="{83EAA68A-2A74-4B07-A1CC-A3BE7DBC21F1}" type="datetime1">
              <a:rPr lang="en-CA" smtClean="0">
                <a:solidFill>
                  <a:prstClr val="black">
                    <a:tint val="75000"/>
                  </a:prstClr>
                </a:solidFill>
              </a:rPr>
              <a:t>2018-12-06</a:t>
            </a:fld>
            <a:endParaRPr lang="en-US" dirty="0">
              <a:solidFill>
                <a:prstClr val="black">
                  <a:tint val="75000"/>
                </a:prstClr>
              </a:solidFill>
            </a:endParaRPr>
          </a:p>
        </p:txBody>
      </p:sp>
      <p:sp>
        <p:nvSpPr>
          <p:cNvPr id="3" name="Footer Placeholder 2">
            <a:extLst>
              <a:ext uri="{FF2B5EF4-FFF2-40B4-BE49-F238E27FC236}">
                <a16:creationId xmlns="" xmlns:a16="http://schemas.microsoft.com/office/drawing/2014/main" id="{A5123A77-407B-4F81-A462-80ED220C73BE}"/>
              </a:ext>
            </a:extLst>
          </p:cNvPr>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a:extLst>
              <a:ext uri="{FF2B5EF4-FFF2-40B4-BE49-F238E27FC236}">
                <a16:creationId xmlns="" xmlns:a16="http://schemas.microsoft.com/office/drawing/2014/main" id="{B362575B-9232-4EDD-B2A0-E4071CBD7E60}"/>
              </a:ext>
            </a:extLst>
          </p:cNvPr>
          <p:cNvSpPr>
            <a:spLocks noGrp="1"/>
          </p:cNvSpPr>
          <p:nvPr>
            <p:ph type="sldNum" sz="quarter" idx="12"/>
          </p:nvPr>
        </p:nvSpPr>
        <p:spPr/>
        <p:txBody>
          <a:bodyPr/>
          <a:lstStyle/>
          <a:p>
            <a:fld id="{44C73ED4-BBA3-4D25-94D5-A99BB2192EF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1972974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C5FEAED-B38A-4FFF-AEEA-1B8D21681686}"/>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 xmlns:a16="http://schemas.microsoft.com/office/drawing/2014/main" id="{B975F9FB-AE69-4482-9F8F-9E2405BAAE30}"/>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AE01285C-4578-42BE-AEFA-CB5E9AF6E7FB}"/>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 xmlns:a16="http://schemas.microsoft.com/office/drawing/2014/main" id="{FAE5F263-B44F-4549-BA5F-076F5F9812EF}"/>
              </a:ext>
            </a:extLst>
          </p:cNvPr>
          <p:cNvSpPr>
            <a:spLocks noGrp="1"/>
          </p:cNvSpPr>
          <p:nvPr>
            <p:ph type="dt" sz="half" idx="10"/>
          </p:nvPr>
        </p:nvSpPr>
        <p:spPr/>
        <p:txBody>
          <a:bodyPr/>
          <a:lstStyle/>
          <a:p>
            <a:fld id="{9B9EA56C-9F21-4898-A1B1-B90299D19176}" type="datetime1">
              <a:rPr lang="en-CA" smtClean="0">
                <a:solidFill>
                  <a:prstClr val="black">
                    <a:tint val="75000"/>
                  </a:prstClr>
                </a:solidFill>
              </a:rPr>
              <a:t>2018-12-06</a:t>
            </a:fld>
            <a:endParaRPr lang="en-US" dirty="0">
              <a:solidFill>
                <a:prstClr val="black">
                  <a:tint val="75000"/>
                </a:prstClr>
              </a:solidFill>
            </a:endParaRPr>
          </a:p>
        </p:txBody>
      </p:sp>
      <p:sp>
        <p:nvSpPr>
          <p:cNvPr id="6" name="Footer Placeholder 5">
            <a:extLst>
              <a:ext uri="{FF2B5EF4-FFF2-40B4-BE49-F238E27FC236}">
                <a16:creationId xmlns="" xmlns:a16="http://schemas.microsoft.com/office/drawing/2014/main" id="{D051C738-F344-4BA2-91CC-74FBF9424C00}"/>
              </a:ext>
            </a:extLst>
          </p:cNvPr>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a:extLst>
              <a:ext uri="{FF2B5EF4-FFF2-40B4-BE49-F238E27FC236}">
                <a16:creationId xmlns="" xmlns:a16="http://schemas.microsoft.com/office/drawing/2014/main" id="{53E76E64-22F4-4BEA-8EDD-E89EEAC6907D}"/>
              </a:ext>
            </a:extLst>
          </p:cNvPr>
          <p:cNvSpPr>
            <a:spLocks noGrp="1"/>
          </p:cNvSpPr>
          <p:nvPr>
            <p:ph type="sldNum" sz="quarter" idx="12"/>
          </p:nvPr>
        </p:nvSpPr>
        <p:spPr/>
        <p:txBody>
          <a:bodyPr/>
          <a:lstStyle/>
          <a:p>
            <a:fld id="{44C73ED4-BBA3-4D25-94D5-A99BB2192EF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6883819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CC3C197-DE7D-4A63-9E90-115BE2213FE6}"/>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 xmlns:a16="http://schemas.microsoft.com/office/drawing/2014/main" id="{76DEEBE1-F1E2-42D7-88FC-E74F91857689}"/>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a:extLst>
              <a:ext uri="{FF2B5EF4-FFF2-40B4-BE49-F238E27FC236}">
                <a16:creationId xmlns="" xmlns:a16="http://schemas.microsoft.com/office/drawing/2014/main" id="{E1B66BF2-219A-451A-AD0D-4FA3B42039CC}"/>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 xmlns:a16="http://schemas.microsoft.com/office/drawing/2014/main" id="{8B08CFB7-6DFB-48D2-BA3C-ABB0C5572CFC}"/>
              </a:ext>
            </a:extLst>
          </p:cNvPr>
          <p:cNvSpPr>
            <a:spLocks noGrp="1"/>
          </p:cNvSpPr>
          <p:nvPr>
            <p:ph type="dt" sz="half" idx="10"/>
          </p:nvPr>
        </p:nvSpPr>
        <p:spPr/>
        <p:txBody>
          <a:bodyPr/>
          <a:lstStyle/>
          <a:p>
            <a:fld id="{24C11CA4-977B-4E46-B97B-2F11CD6CB994}" type="datetime1">
              <a:rPr lang="en-CA" smtClean="0">
                <a:solidFill>
                  <a:prstClr val="black">
                    <a:tint val="75000"/>
                  </a:prstClr>
                </a:solidFill>
              </a:rPr>
              <a:t>2018-12-06</a:t>
            </a:fld>
            <a:endParaRPr lang="en-US" dirty="0">
              <a:solidFill>
                <a:prstClr val="black">
                  <a:tint val="75000"/>
                </a:prstClr>
              </a:solidFill>
            </a:endParaRPr>
          </a:p>
        </p:txBody>
      </p:sp>
      <p:sp>
        <p:nvSpPr>
          <p:cNvPr id="6" name="Footer Placeholder 5">
            <a:extLst>
              <a:ext uri="{FF2B5EF4-FFF2-40B4-BE49-F238E27FC236}">
                <a16:creationId xmlns="" xmlns:a16="http://schemas.microsoft.com/office/drawing/2014/main" id="{095420C1-24BE-4D0A-96B0-887ECF8D8C5F}"/>
              </a:ext>
            </a:extLst>
          </p:cNvPr>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a:extLst>
              <a:ext uri="{FF2B5EF4-FFF2-40B4-BE49-F238E27FC236}">
                <a16:creationId xmlns="" xmlns:a16="http://schemas.microsoft.com/office/drawing/2014/main" id="{A95896CD-36F5-4646-8C87-5DE97C815324}"/>
              </a:ext>
            </a:extLst>
          </p:cNvPr>
          <p:cNvSpPr>
            <a:spLocks noGrp="1"/>
          </p:cNvSpPr>
          <p:nvPr>
            <p:ph type="sldNum" sz="quarter" idx="12"/>
          </p:nvPr>
        </p:nvSpPr>
        <p:spPr/>
        <p:txBody>
          <a:bodyPr/>
          <a:lstStyle/>
          <a:p>
            <a:fld id="{44C73ED4-BBA3-4D25-94D5-A99BB2192EF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5170846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2EE879D-D3FA-4E57-B181-036178F62DF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87E07ED9-D6B0-4B1C-BC68-B9A76169602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5762CEB1-83C0-462F-91AF-75CC95FC5A06}"/>
              </a:ext>
            </a:extLst>
          </p:cNvPr>
          <p:cNvSpPr>
            <a:spLocks noGrp="1"/>
          </p:cNvSpPr>
          <p:nvPr>
            <p:ph type="dt" sz="half" idx="10"/>
          </p:nvPr>
        </p:nvSpPr>
        <p:spPr/>
        <p:txBody>
          <a:bodyPr/>
          <a:lstStyle/>
          <a:p>
            <a:fld id="{515F68F5-D46F-41D2-BB27-58F1CBD6554D}" type="datetime1">
              <a:rPr lang="en-CA" smtClean="0">
                <a:solidFill>
                  <a:prstClr val="black">
                    <a:tint val="75000"/>
                  </a:prstClr>
                </a:solidFill>
              </a:rPr>
              <a:t>2018-12-06</a:t>
            </a:fld>
            <a:endParaRPr lang="en-US" dirty="0">
              <a:solidFill>
                <a:prstClr val="black">
                  <a:tint val="75000"/>
                </a:prstClr>
              </a:solidFill>
            </a:endParaRPr>
          </a:p>
        </p:txBody>
      </p:sp>
      <p:sp>
        <p:nvSpPr>
          <p:cNvPr id="5" name="Footer Placeholder 4">
            <a:extLst>
              <a:ext uri="{FF2B5EF4-FFF2-40B4-BE49-F238E27FC236}">
                <a16:creationId xmlns="" xmlns:a16="http://schemas.microsoft.com/office/drawing/2014/main" id="{FFA315C0-05B6-4774-9D56-4194FE4F3099}"/>
              </a:ext>
            </a:extLst>
          </p:cNvPr>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a:extLst>
              <a:ext uri="{FF2B5EF4-FFF2-40B4-BE49-F238E27FC236}">
                <a16:creationId xmlns="" xmlns:a16="http://schemas.microsoft.com/office/drawing/2014/main" id="{A4547C76-EE4C-48C7-9702-C2EC92A32A5A}"/>
              </a:ext>
            </a:extLst>
          </p:cNvPr>
          <p:cNvSpPr>
            <a:spLocks noGrp="1"/>
          </p:cNvSpPr>
          <p:nvPr>
            <p:ph type="sldNum" sz="quarter" idx="12"/>
          </p:nvPr>
        </p:nvSpPr>
        <p:spPr/>
        <p:txBody>
          <a:bodyPr/>
          <a:lstStyle/>
          <a:p>
            <a:fld id="{44C73ED4-BBA3-4D25-94D5-A99BB2192EF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7757119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90D3F76F-8428-4070-8896-140E06F2EAC3}"/>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F7540DEC-DC85-4FF3-8886-120B185D8A66}"/>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D8A05086-9076-4648-AF7B-84368D888364}"/>
              </a:ext>
            </a:extLst>
          </p:cNvPr>
          <p:cNvSpPr>
            <a:spLocks noGrp="1"/>
          </p:cNvSpPr>
          <p:nvPr>
            <p:ph type="dt" sz="half" idx="10"/>
          </p:nvPr>
        </p:nvSpPr>
        <p:spPr/>
        <p:txBody>
          <a:bodyPr/>
          <a:lstStyle/>
          <a:p>
            <a:fld id="{F0F10A98-3BE1-46F0-B330-352191484E4A}" type="datetime1">
              <a:rPr lang="en-CA" smtClean="0">
                <a:solidFill>
                  <a:prstClr val="black">
                    <a:tint val="75000"/>
                  </a:prstClr>
                </a:solidFill>
              </a:rPr>
              <a:t>2018-12-06</a:t>
            </a:fld>
            <a:endParaRPr lang="en-US" dirty="0">
              <a:solidFill>
                <a:prstClr val="black">
                  <a:tint val="75000"/>
                </a:prstClr>
              </a:solidFill>
            </a:endParaRPr>
          </a:p>
        </p:txBody>
      </p:sp>
      <p:sp>
        <p:nvSpPr>
          <p:cNvPr id="5" name="Footer Placeholder 4">
            <a:extLst>
              <a:ext uri="{FF2B5EF4-FFF2-40B4-BE49-F238E27FC236}">
                <a16:creationId xmlns="" xmlns:a16="http://schemas.microsoft.com/office/drawing/2014/main" id="{0B9B55D2-A109-46EF-9654-C485A4429E43}"/>
              </a:ext>
            </a:extLst>
          </p:cNvPr>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a:extLst>
              <a:ext uri="{FF2B5EF4-FFF2-40B4-BE49-F238E27FC236}">
                <a16:creationId xmlns="" xmlns:a16="http://schemas.microsoft.com/office/drawing/2014/main" id="{CE2FE667-2A80-4F61-AC3F-76F6C258BFA1}"/>
              </a:ext>
            </a:extLst>
          </p:cNvPr>
          <p:cNvSpPr>
            <a:spLocks noGrp="1"/>
          </p:cNvSpPr>
          <p:nvPr>
            <p:ph type="sldNum" sz="quarter" idx="12"/>
          </p:nvPr>
        </p:nvSpPr>
        <p:spPr/>
        <p:txBody>
          <a:bodyPr/>
          <a:lstStyle/>
          <a:p>
            <a:fld id="{44C73ED4-BBA3-4D25-94D5-A99BB2192EF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4065525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D8077E6-18D0-458A-9603-7B29B948CC94}" type="datetime1">
              <a:rPr lang="en-CA" smtClean="0">
                <a:solidFill>
                  <a:prstClr val="black">
                    <a:tint val="75000"/>
                  </a:prstClr>
                </a:solidFill>
              </a:rPr>
              <a:t>2018-12-06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0F19B71-9BCD-4629-A72A-0A16E19CFFD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0498337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BA526D-28AA-4364-90CC-EED23E9BF5DE}" type="datetime1">
              <a:rPr lang="en-CA" smtClean="0">
                <a:solidFill>
                  <a:prstClr val="black">
                    <a:tint val="75000"/>
                  </a:prstClr>
                </a:solidFill>
              </a:rPr>
              <a:t>2018-12-06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0F19B71-9BCD-4629-A72A-0A16E19CFFD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8727943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245D4B9-D9E8-459D-A7C4-55AB4BF913C2}" type="datetime1">
              <a:rPr lang="en-CA" smtClean="0">
                <a:solidFill>
                  <a:prstClr val="black">
                    <a:tint val="75000"/>
                  </a:prstClr>
                </a:solidFill>
              </a:rPr>
              <a:t>2018-12-06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0F19B71-9BCD-4629-A72A-0A16E19CFFD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7449058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893BBF2-737C-4D95-BB1F-9FF48A67A150}" type="datetime1">
              <a:rPr lang="en-CA" smtClean="0">
                <a:solidFill>
                  <a:prstClr val="black">
                    <a:tint val="75000"/>
                  </a:prstClr>
                </a:solidFill>
              </a:rPr>
              <a:t>2018-12-06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10F19B71-9BCD-4629-A72A-0A16E19CFFD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556235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CA"/>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48E8384C-6B55-4366-8D10-D79297F93D29}" type="datetime1">
              <a:rPr lang="en-CA" smtClean="0">
                <a:solidFill>
                  <a:prstClr val="black">
                    <a:tint val="75000"/>
                  </a:prstClr>
                </a:solidFill>
              </a:rPr>
              <a:t>2018-12-06</a:t>
            </a:fld>
            <a:endParaRPr lang="en-CA"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CA"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512064B0-C331-6F48-BA8A-12E9B5EB726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9385505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7E55388-DFE8-4B31-8E04-1B5FF02637D6}" type="datetime1">
              <a:rPr lang="en-CA" smtClean="0">
                <a:solidFill>
                  <a:prstClr val="black">
                    <a:tint val="75000"/>
                  </a:prstClr>
                </a:solidFill>
              </a:rPr>
              <a:t>2018-12-06</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10F19B71-9BCD-4629-A72A-0A16E19CFFD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8685280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F43A4C2-E7C4-4214-BA50-527D37506A71}" type="datetime1">
              <a:rPr lang="en-CA" smtClean="0">
                <a:solidFill>
                  <a:prstClr val="black">
                    <a:tint val="75000"/>
                  </a:prstClr>
                </a:solidFill>
              </a:rPr>
              <a:t>2018-12-06</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10F19B71-9BCD-4629-A72A-0A16E19CFFD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4816043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E81BC3-CC47-469B-842F-87756E5DAB8C}" type="datetime1">
              <a:rPr lang="en-CA" smtClean="0">
                <a:solidFill>
                  <a:prstClr val="black">
                    <a:tint val="75000"/>
                  </a:prstClr>
                </a:solidFill>
              </a:rPr>
              <a:t>2018-12-06</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10F19B71-9BCD-4629-A72A-0A16E19CFFD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065624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BC4011-7186-4E59-8C4E-AC6CA87855E1}" type="datetime1">
              <a:rPr lang="en-CA" smtClean="0">
                <a:solidFill>
                  <a:prstClr val="black">
                    <a:tint val="75000"/>
                  </a:prstClr>
                </a:solidFill>
              </a:rPr>
              <a:t>2018-12-06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10F19B71-9BCD-4629-A72A-0A16E19CFFD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0534648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CF1EC2-B5CE-4F29-A1DA-63EDCE849997}" type="datetime1">
              <a:rPr lang="en-CA" smtClean="0">
                <a:solidFill>
                  <a:prstClr val="black">
                    <a:tint val="75000"/>
                  </a:prstClr>
                </a:solidFill>
              </a:rPr>
              <a:t>2018-12-06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10F19B71-9BCD-4629-A72A-0A16E19CFFD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3624646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8DD964-591C-48D4-8D3C-02EA99EB8100}" type="datetime1">
              <a:rPr lang="en-CA" smtClean="0">
                <a:solidFill>
                  <a:prstClr val="black">
                    <a:tint val="75000"/>
                  </a:prstClr>
                </a:solidFill>
              </a:rPr>
              <a:t>2018-12-06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0F19B71-9BCD-4629-A72A-0A16E19CFFD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5540402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86C77A-3FB0-4031-BFA2-A745F14C43CB}" type="datetime1">
              <a:rPr lang="en-CA" smtClean="0">
                <a:solidFill>
                  <a:prstClr val="black">
                    <a:tint val="75000"/>
                  </a:prstClr>
                </a:solidFill>
              </a:rPr>
              <a:t>2018-12-06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0F19B71-9BCD-4629-A72A-0A16E19CFFD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360127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009A4ADA-7799-4625-9E08-4444E241635A}" type="datetime1">
              <a:rPr lang="en-CA" smtClean="0">
                <a:solidFill>
                  <a:prstClr val="black">
                    <a:tint val="75000"/>
                  </a:prstClr>
                </a:solidFill>
              </a:rPr>
              <a:t>2018-12-06</a:t>
            </a:fld>
            <a:endParaRPr lang="en-CA"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CA"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512064B0-C331-6F48-BA8A-12E9B5EB726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46404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C636CC-5F2B-4469-B0D1-9ED5387585C3}" type="datetime1">
              <a:rPr lang="en-CA" smtClean="0">
                <a:solidFill>
                  <a:prstClr val="black">
                    <a:tint val="75000"/>
                  </a:prstClr>
                </a:solidFill>
              </a:rPr>
              <a:t>2018-12-06</a:t>
            </a:fld>
            <a:endParaRPr lang="en-CA"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CA"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512064B0-C331-6F48-BA8A-12E9B5EB726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730558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CA"/>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A607FC0-D3D1-4581-B6C8-C48D4311C1F2}" type="datetime1">
              <a:rPr lang="en-CA" smtClean="0">
                <a:solidFill>
                  <a:prstClr val="black">
                    <a:tint val="75000"/>
                  </a:prstClr>
                </a:solidFill>
              </a:rPr>
              <a:t>2018-12-06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6FACB6B-7FC2-420B-A79A-418031182C4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494775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CA"/>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CA"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424FE0-B156-4375-A6D3-D328A4F4FE71}" type="datetime1">
              <a:rPr lang="en-CA" smtClean="0">
                <a:solidFill>
                  <a:prstClr val="black">
                    <a:tint val="75000"/>
                  </a:prstClr>
                </a:solidFill>
              </a:rPr>
              <a:t>2018-12-06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6FACB6B-7FC2-420B-A79A-418031182C4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957948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2.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457200"/>
            <a:fld id="{3F4BAC1C-7FA0-469F-BF13-8BC0C1984FFC}" type="datetime1">
              <a:rPr lang="en-CA" smtClean="0">
                <a:solidFill>
                  <a:prstClr val="black">
                    <a:tint val="75000"/>
                  </a:prstClr>
                </a:solidFill>
              </a:rPr>
              <a:t>2018-12-06</a:t>
            </a:fld>
            <a:endParaRPr lang="en-CA" dirty="0">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457200"/>
            <a:endParaRPr lang="en-CA" dirty="0">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457200"/>
            <a:fld id="{512064B0-C331-6F48-BA8A-12E9B5EB7265}" type="slidenum">
              <a:rPr lang="en-US" smtClean="0">
                <a:solidFill>
                  <a:prstClr val="black">
                    <a:tint val="75000"/>
                  </a:prstClr>
                </a:solidFill>
              </a:rPr>
              <a:pPr defTabSz="457200"/>
              <a:t>‹#›</a:t>
            </a:fld>
            <a:endParaRPr lang="en-US" dirty="0">
              <a:solidFill>
                <a:prstClr val="black">
                  <a:tint val="75000"/>
                </a:prstClr>
              </a:solidFill>
            </a:endParaRPr>
          </a:p>
        </p:txBody>
      </p:sp>
      <p:pic>
        <p:nvPicPr>
          <p:cNvPr id="7" name="Picture 6" descr="Prosper_Powerpoint_bar_orange.png"/>
          <p:cNvPicPr>
            <a:picLocks noChangeAspect="1"/>
          </p:cNvPicPr>
          <p:nvPr userDrawn="1"/>
        </p:nvPicPr>
        <p:blipFill>
          <a:blip r:embed="rId14"/>
          <a:stretch>
            <a:fillRect/>
          </a:stretch>
        </p:blipFill>
        <p:spPr>
          <a:xfrm>
            <a:off x="-1" y="0"/>
            <a:ext cx="9144001" cy="1079500"/>
          </a:xfrm>
          <a:prstGeom prst="rect">
            <a:avLst/>
          </a:prstGeom>
        </p:spPr>
      </p:pic>
      <p:sp>
        <p:nvSpPr>
          <p:cNvPr id="8" name="Rectangle 7"/>
          <p:cNvSpPr/>
          <p:nvPr userDrawn="1"/>
        </p:nvSpPr>
        <p:spPr>
          <a:xfrm>
            <a:off x="-1" y="0"/>
            <a:ext cx="137160" cy="6858000"/>
          </a:xfrm>
          <a:prstGeom prst="rect">
            <a:avLst/>
          </a:prstGeom>
          <a:solidFill>
            <a:srgbClr val="00224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pic>
        <p:nvPicPr>
          <p:cNvPr id="9" name="Picture 8" descr="Prosper_Canada_RGB.jpg"/>
          <p:cNvPicPr>
            <a:picLocks noChangeAspect="1"/>
          </p:cNvPicPr>
          <p:nvPr userDrawn="1"/>
        </p:nvPicPr>
        <p:blipFill>
          <a:blip r:embed="rId15"/>
          <a:stretch>
            <a:fillRect/>
          </a:stretch>
        </p:blipFill>
        <p:spPr>
          <a:xfrm>
            <a:off x="883920" y="6356350"/>
            <a:ext cx="1554480" cy="286106"/>
          </a:xfrm>
          <a:prstGeom prst="rect">
            <a:avLst/>
          </a:prstGeom>
        </p:spPr>
      </p:pic>
    </p:spTree>
    <p:extLst>
      <p:ext uri="{BB962C8B-B14F-4D97-AF65-F5344CB8AC3E}">
        <p14:creationId xmlns:p14="http://schemas.microsoft.com/office/powerpoint/2010/main" val="19298796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720" r:id="rId12"/>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457200"/>
            <a:fld id="{36EAF480-256B-4272-B324-04772397C40B}" type="datetime1">
              <a:rPr lang="en-CA" smtClean="0">
                <a:solidFill>
                  <a:prstClr val="black">
                    <a:tint val="75000"/>
                  </a:prstClr>
                </a:solidFill>
              </a:rPr>
              <a:t>2018-12-06</a:t>
            </a:fld>
            <a:endParaRPr lang="en-CA" dirty="0">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457200"/>
            <a:endParaRPr lang="en-CA" dirty="0">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457200"/>
            <a:fld id="{512064B0-C331-6F48-BA8A-12E9B5EB7265}" type="slidenum">
              <a:rPr lang="en-US" smtClean="0">
                <a:solidFill>
                  <a:prstClr val="black">
                    <a:tint val="75000"/>
                  </a:prstClr>
                </a:solidFill>
              </a:rPr>
              <a:pPr defTabSz="457200"/>
              <a:t>‹#›</a:t>
            </a:fld>
            <a:endParaRPr lang="en-US" dirty="0">
              <a:solidFill>
                <a:prstClr val="black">
                  <a:tint val="75000"/>
                </a:prstClr>
              </a:solidFill>
            </a:endParaRPr>
          </a:p>
        </p:txBody>
      </p:sp>
      <p:pic>
        <p:nvPicPr>
          <p:cNvPr id="7" name="Picture 6" descr="Prosper_Powerpoint_bar_orange.png"/>
          <p:cNvPicPr>
            <a:picLocks noChangeAspect="1"/>
          </p:cNvPicPr>
          <p:nvPr userDrawn="1"/>
        </p:nvPicPr>
        <p:blipFill>
          <a:blip r:embed="rId13"/>
          <a:stretch>
            <a:fillRect/>
          </a:stretch>
        </p:blipFill>
        <p:spPr>
          <a:xfrm>
            <a:off x="-1" y="0"/>
            <a:ext cx="9144001" cy="1079500"/>
          </a:xfrm>
          <a:prstGeom prst="rect">
            <a:avLst/>
          </a:prstGeom>
        </p:spPr>
      </p:pic>
      <p:sp>
        <p:nvSpPr>
          <p:cNvPr id="8" name="Rectangle 7"/>
          <p:cNvSpPr/>
          <p:nvPr userDrawn="1"/>
        </p:nvSpPr>
        <p:spPr>
          <a:xfrm>
            <a:off x="-1" y="0"/>
            <a:ext cx="137160" cy="6858000"/>
          </a:xfrm>
          <a:prstGeom prst="rect">
            <a:avLst/>
          </a:prstGeom>
          <a:solidFill>
            <a:srgbClr val="00224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pic>
        <p:nvPicPr>
          <p:cNvPr id="9" name="Picture 8" descr="Prosper_Canada_RGB.jpg"/>
          <p:cNvPicPr>
            <a:picLocks noChangeAspect="1"/>
          </p:cNvPicPr>
          <p:nvPr userDrawn="1"/>
        </p:nvPicPr>
        <p:blipFill>
          <a:blip r:embed="rId14"/>
          <a:stretch>
            <a:fillRect/>
          </a:stretch>
        </p:blipFill>
        <p:spPr>
          <a:xfrm>
            <a:off x="883920" y="6356350"/>
            <a:ext cx="1554480" cy="286106"/>
          </a:xfrm>
          <a:prstGeom prst="rect">
            <a:avLst/>
          </a:prstGeom>
        </p:spPr>
      </p:pic>
    </p:spTree>
    <p:extLst>
      <p:ext uri="{BB962C8B-B14F-4D97-AF65-F5344CB8AC3E}">
        <p14:creationId xmlns:p14="http://schemas.microsoft.com/office/powerpoint/2010/main" val="124956632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457200"/>
            <a:fld id="{446476BB-48A8-466D-A8AA-57D12B16B70E}" type="datetime1">
              <a:rPr lang="en-CA" smtClean="0">
                <a:solidFill>
                  <a:prstClr val="black">
                    <a:tint val="75000"/>
                  </a:prstClr>
                </a:solidFill>
              </a:rPr>
              <a:t>2018-12-06</a:t>
            </a:fld>
            <a:endParaRPr lang="en-CA" dirty="0">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457200"/>
            <a:endParaRPr lang="en-CA" dirty="0">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457200"/>
            <a:fld id="{512064B0-C331-6F48-BA8A-12E9B5EB7265}" type="slidenum">
              <a:rPr lang="en-US" smtClean="0">
                <a:solidFill>
                  <a:prstClr val="black">
                    <a:tint val="75000"/>
                  </a:prstClr>
                </a:solidFill>
              </a:rPr>
              <a:pPr defTabSz="457200"/>
              <a:t>‹#›</a:t>
            </a:fld>
            <a:endParaRPr lang="en-US" dirty="0">
              <a:solidFill>
                <a:prstClr val="black">
                  <a:tint val="75000"/>
                </a:prstClr>
              </a:solidFill>
            </a:endParaRPr>
          </a:p>
        </p:txBody>
      </p:sp>
      <p:pic>
        <p:nvPicPr>
          <p:cNvPr id="7" name="Picture 6" descr="Prosper_Powerpoint_bar_orange.png"/>
          <p:cNvPicPr>
            <a:picLocks noChangeAspect="1"/>
          </p:cNvPicPr>
          <p:nvPr userDrawn="1"/>
        </p:nvPicPr>
        <p:blipFill>
          <a:blip r:embed="rId13"/>
          <a:stretch>
            <a:fillRect/>
          </a:stretch>
        </p:blipFill>
        <p:spPr>
          <a:xfrm>
            <a:off x="-1" y="0"/>
            <a:ext cx="9144001" cy="1079500"/>
          </a:xfrm>
          <a:prstGeom prst="rect">
            <a:avLst/>
          </a:prstGeom>
        </p:spPr>
      </p:pic>
      <p:sp>
        <p:nvSpPr>
          <p:cNvPr id="8" name="Rectangle 7"/>
          <p:cNvSpPr/>
          <p:nvPr userDrawn="1"/>
        </p:nvSpPr>
        <p:spPr>
          <a:xfrm>
            <a:off x="-1" y="0"/>
            <a:ext cx="137160" cy="6858000"/>
          </a:xfrm>
          <a:prstGeom prst="rect">
            <a:avLst/>
          </a:prstGeom>
          <a:solidFill>
            <a:srgbClr val="00224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pic>
        <p:nvPicPr>
          <p:cNvPr id="9" name="Picture 8" descr="Prosper_Canada_RGB.jpg"/>
          <p:cNvPicPr>
            <a:picLocks noChangeAspect="1"/>
          </p:cNvPicPr>
          <p:nvPr userDrawn="1"/>
        </p:nvPicPr>
        <p:blipFill>
          <a:blip r:embed="rId14"/>
          <a:stretch>
            <a:fillRect/>
          </a:stretch>
        </p:blipFill>
        <p:spPr>
          <a:xfrm>
            <a:off x="883920" y="6356350"/>
            <a:ext cx="1554480" cy="286106"/>
          </a:xfrm>
          <a:prstGeom prst="rect">
            <a:avLst/>
          </a:prstGeom>
        </p:spPr>
      </p:pic>
    </p:spTree>
    <p:extLst>
      <p:ext uri="{BB962C8B-B14F-4D97-AF65-F5344CB8AC3E}">
        <p14:creationId xmlns:p14="http://schemas.microsoft.com/office/powerpoint/2010/main" val="84294353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57E348B1-0911-4AC2-82A7-32199F3D4098}"/>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1C0870AE-4921-4B15-AEEF-170DE0096A89}"/>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95EB1C85-F71C-42F9-BCE2-B12B3D4DAD23}"/>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79397581-F8A5-4108-99F0-64AE5141FEF5}" type="datetime1">
              <a:rPr lang="en-CA" smtClean="0">
                <a:solidFill>
                  <a:prstClr val="black">
                    <a:tint val="75000"/>
                  </a:prstClr>
                </a:solidFill>
              </a:rPr>
              <a:t>2018-12-06</a:t>
            </a:fld>
            <a:endParaRPr lang="en-US" dirty="0">
              <a:solidFill>
                <a:prstClr val="black">
                  <a:tint val="75000"/>
                </a:prstClr>
              </a:solidFill>
            </a:endParaRPr>
          </a:p>
        </p:txBody>
      </p:sp>
      <p:sp>
        <p:nvSpPr>
          <p:cNvPr id="5" name="Footer Placeholder 4">
            <a:extLst>
              <a:ext uri="{FF2B5EF4-FFF2-40B4-BE49-F238E27FC236}">
                <a16:creationId xmlns="" xmlns:a16="http://schemas.microsoft.com/office/drawing/2014/main" id="{53A2531B-3028-499B-8B01-1B21EE069BF9}"/>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solidFill>
                <a:prstClr val="black">
                  <a:tint val="75000"/>
                </a:prstClr>
              </a:solidFill>
            </a:endParaRPr>
          </a:p>
        </p:txBody>
      </p:sp>
      <p:sp>
        <p:nvSpPr>
          <p:cNvPr id="6" name="Slide Number Placeholder 5">
            <a:extLst>
              <a:ext uri="{FF2B5EF4-FFF2-40B4-BE49-F238E27FC236}">
                <a16:creationId xmlns="" xmlns:a16="http://schemas.microsoft.com/office/drawing/2014/main" id="{A36D96C2-240C-4080-8859-036A07CEB48B}"/>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4C73ED4-BBA3-4D25-94D5-A99BB2192EF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9150271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6FFEE9-CB06-466A-94E3-EBDC0BF23A28}" type="datetime1">
              <a:rPr lang="en-CA" smtClean="0">
                <a:solidFill>
                  <a:prstClr val="black">
                    <a:tint val="75000"/>
                  </a:prstClr>
                </a:solidFill>
              </a:rPr>
              <a:t>2018-12-06</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F19B71-9BCD-4629-A72A-0A16E19CFFD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16895429"/>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1.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notesSlide" Target="../notesSlides/notesSlide11.xml"/><Relationship Id="rId7" Type="http://schemas.openxmlformats.org/officeDocument/2006/relationships/hyperlink" Target="https://twitter.com/MomentumCalgary" TargetMode="External"/><Relationship Id="rId2" Type="http://schemas.openxmlformats.org/officeDocument/2006/relationships/slideLayout" Target="../slideLayouts/slideLayout36.xml"/><Relationship Id="rId1" Type="http://schemas.openxmlformats.org/officeDocument/2006/relationships/tags" Target="../tags/tag14.xml"/><Relationship Id="rId6" Type="http://schemas.openxmlformats.org/officeDocument/2006/relationships/hyperlink" Target="mailto:DeanE@momentum.org" TargetMode="External"/><Relationship Id="rId5" Type="http://schemas.openxmlformats.org/officeDocument/2006/relationships/hyperlink" Target="http://www.momentum.org/" TargetMode="Externa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12.xml"/><Relationship Id="rId7" Type="http://schemas.openxmlformats.org/officeDocument/2006/relationships/diagramColors" Target="../diagrams/colors1.xml"/><Relationship Id="rId2" Type="http://schemas.openxmlformats.org/officeDocument/2006/relationships/slideLayout" Target="../slideLayouts/slideLayout38.xml"/><Relationship Id="rId1" Type="http://schemas.openxmlformats.org/officeDocument/2006/relationships/tags" Target="../tags/tag15.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23.png"/></Relationships>
</file>

<file path=ppt/slides/_rels/slide1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13.xml"/><Relationship Id="rId7" Type="http://schemas.openxmlformats.org/officeDocument/2006/relationships/diagramColors" Target="../diagrams/colors2.xml"/><Relationship Id="rId2" Type="http://schemas.openxmlformats.org/officeDocument/2006/relationships/slideLayout" Target="../slideLayouts/slideLayout41.xml"/><Relationship Id="rId1" Type="http://schemas.openxmlformats.org/officeDocument/2006/relationships/tags" Target="../tags/tag16.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6.xml"/><Relationship Id="rId1" Type="http://schemas.openxmlformats.org/officeDocument/2006/relationships/tags" Target="../tags/tag17.xml"/><Relationship Id="rId5" Type="http://schemas.microsoft.com/office/2007/relationships/hdphoto" Target="../media/hdphoto1.wdp"/><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36.xml"/><Relationship Id="rId1" Type="http://schemas.openxmlformats.org/officeDocument/2006/relationships/tags" Target="../tags/tag18.xml"/><Relationship Id="rId4" Type="http://schemas.openxmlformats.org/officeDocument/2006/relationships/image" Target="../media/image25.jpeg"/></Relationships>
</file>

<file path=ppt/slides/_rels/slide16.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notesSlide" Target="../notesSlides/notesSlide16.xml"/><Relationship Id="rId7" Type="http://schemas.openxmlformats.org/officeDocument/2006/relationships/diagramColors" Target="../diagrams/colors3.xml"/><Relationship Id="rId2" Type="http://schemas.openxmlformats.org/officeDocument/2006/relationships/slideLayout" Target="../slideLayouts/slideLayout36.xml"/><Relationship Id="rId1" Type="http://schemas.openxmlformats.org/officeDocument/2006/relationships/tags" Target="../tags/tag19.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38.xml"/><Relationship Id="rId1" Type="http://schemas.openxmlformats.org/officeDocument/2006/relationships/tags" Target="../tags/tag20.xml"/><Relationship Id="rId4" Type="http://schemas.openxmlformats.org/officeDocument/2006/relationships/image" Target="../media/image26.JPG"/></Relationships>
</file>

<file path=ppt/slides/_rels/slide18.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notesSlide" Target="../notesSlides/notesSlide18.xml"/><Relationship Id="rId7" Type="http://schemas.openxmlformats.org/officeDocument/2006/relationships/diagramColors" Target="../diagrams/colors4.xml"/><Relationship Id="rId2" Type="http://schemas.openxmlformats.org/officeDocument/2006/relationships/slideLayout" Target="../slideLayouts/slideLayout41.xml"/><Relationship Id="rId1" Type="http://schemas.openxmlformats.org/officeDocument/2006/relationships/tags" Target="../tags/tag21.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36.xml"/><Relationship Id="rId1" Type="http://schemas.openxmlformats.org/officeDocument/2006/relationships/tags" Target="../tags/tag2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20.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notesSlide" Target="../notesSlides/notesSlide20.xml"/><Relationship Id="rId7" Type="http://schemas.openxmlformats.org/officeDocument/2006/relationships/image" Target="../media/image30.png"/><Relationship Id="rId2" Type="http://schemas.openxmlformats.org/officeDocument/2006/relationships/slideLayout" Target="../slideLayouts/slideLayout35.xml"/><Relationship Id="rId1" Type="http://schemas.openxmlformats.org/officeDocument/2006/relationships/tags" Target="../tags/tag23.xml"/><Relationship Id="rId6" Type="http://schemas.openxmlformats.org/officeDocument/2006/relationships/image" Target="../media/image29.jpeg"/><Relationship Id="rId11" Type="http://schemas.openxmlformats.org/officeDocument/2006/relationships/image" Target="../media/image34.jpeg"/><Relationship Id="rId5" Type="http://schemas.openxmlformats.org/officeDocument/2006/relationships/image" Target="../media/image28.png"/><Relationship Id="rId10" Type="http://schemas.openxmlformats.org/officeDocument/2006/relationships/image" Target="../media/image33.png"/><Relationship Id="rId4" Type="http://schemas.openxmlformats.org/officeDocument/2006/relationships/image" Target="../media/image27.jpeg"/><Relationship Id="rId9" Type="http://schemas.openxmlformats.org/officeDocument/2006/relationships/image" Target="../media/image32.png"/></Relationships>
</file>

<file path=ppt/slides/_rels/slide21.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notesSlide" Target="../notesSlides/notesSlide21.xml"/><Relationship Id="rId7" Type="http://schemas.openxmlformats.org/officeDocument/2006/relationships/diagramColors" Target="../diagrams/colors5.xml"/><Relationship Id="rId2" Type="http://schemas.openxmlformats.org/officeDocument/2006/relationships/slideLayout" Target="../slideLayouts/slideLayout36.xml"/><Relationship Id="rId1" Type="http://schemas.openxmlformats.org/officeDocument/2006/relationships/tags" Target="../tags/tag24.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22.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notesSlide" Target="../notesSlides/notesSlide22.xml"/><Relationship Id="rId7" Type="http://schemas.openxmlformats.org/officeDocument/2006/relationships/diagramColors" Target="../diagrams/colors6.xml"/><Relationship Id="rId2" Type="http://schemas.openxmlformats.org/officeDocument/2006/relationships/slideLayout" Target="../slideLayouts/slideLayout36.xml"/><Relationship Id="rId1" Type="http://schemas.openxmlformats.org/officeDocument/2006/relationships/tags" Target="../tags/tag25.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36.xml"/><Relationship Id="rId1" Type="http://schemas.openxmlformats.org/officeDocument/2006/relationships/tags" Target="../tags/tag26.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7" Type="http://schemas.openxmlformats.org/officeDocument/2006/relationships/image" Target="../media/image21.png"/><Relationship Id="rId2" Type="http://schemas.openxmlformats.org/officeDocument/2006/relationships/slideLayout" Target="../slideLayouts/slideLayout36.xml"/><Relationship Id="rId1" Type="http://schemas.openxmlformats.org/officeDocument/2006/relationships/tags" Target="../tags/tag27.xml"/><Relationship Id="rId6" Type="http://schemas.openxmlformats.org/officeDocument/2006/relationships/hyperlink" Target="mailto:DeanE@momentum.org" TargetMode="External"/><Relationship Id="rId5" Type="http://schemas.openxmlformats.org/officeDocument/2006/relationships/hyperlink" Target="http://www.momentum.org/" TargetMode="External"/><Relationship Id="rId4" Type="http://schemas.openxmlformats.org/officeDocument/2006/relationships/image" Target="../media/image35.jpe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7" Type="http://schemas.openxmlformats.org/officeDocument/2006/relationships/image" Target="../media/image37.png"/><Relationship Id="rId2" Type="http://schemas.openxmlformats.org/officeDocument/2006/relationships/slideLayout" Target="../slideLayouts/slideLayout47.xml"/><Relationship Id="rId1" Type="http://schemas.openxmlformats.org/officeDocument/2006/relationships/tags" Target="../tags/tag28.xml"/><Relationship Id="rId6" Type="http://schemas.openxmlformats.org/officeDocument/2006/relationships/hyperlink" Target="mailto:jcockburn@vianet.ca" TargetMode="External"/><Relationship Id="rId5" Type="http://schemas.openxmlformats.org/officeDocument/2006/relationships/image" Target="../media/image36.jpeg"/><Relationship Id="rId4" Type="http://schemas.openxmlformats.org/officeDocument/2006/relationships/image" Target="../media/image7.jpeg"/></Relationships>
</file>

<file path=ppt/slides/_rels/slide2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slideLayout" Target="../slideLayouts/slideLayout47.xml"/><Relationship Id="rId1" Type="http://schemas.openxmlformats.org/officeDocument/2006/relationships/tags" Target="../tags/tag29.xml"/></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slideLayout" Target="../slideLayouts/slideLayout47.xml"/><Relationship Id="rId1" Type="http://schemas.openxmlformats.org/officeDocument/2006/relationships/tags" Target="../tags/tag30.xml"/></Relationships>
</file>

<file path=ppt/slides/_rels/slide2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slideLayout" Target="../slideLayouts/slideLayout46.xml"/><Relationship Id="rId1" Type="http://schemas.openxmlformats.org/officeDocument/2006/relationships/tags" Target="../tags/tag31.xml"/></Relationships>
</file>

<file path=ppt/slides/_rels/slide2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slideLayout" Target="../slideLayouts/slideLayout47.xml"/><Relationship Id="rId1" Type="http://schemas.openxmlformats.org/officeDocument/2006/relationships/tags" Target="../tags/tag3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tags" Target="../tags/tag6.xml"/></Relationships>
</file>

<file path=ppt/slides/_rels/slide3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slideLayout" Target="../slideLayouts/slideLayout47.xml"/><Relationship Id="rId1" Type="http://schemas.openxmlformats.org/officeDocument/2006/relationships/tags" Target="../tags/tag33.xml"/></Relationships>
</file>

<file path=ppt/slides/_rels/slide31.xml.rels><?xml version="1.0" encoding="UTF-8" standalone="yes"?>
<Relationships xmlns="http://schemas.openxmlformats.org/package/2006/relationships"><Relationship Id="rId3" Type="http://schemas.openxmlformats.org/officeDocument/2006/relationships/image" Target="../media/image42.jpeg"/><Relationship Id="rId7" Type="http://schemas.openxmlformats.org/officeDocument/2006/relationships/image" Target="../media/image46.jpeg"/><Relationship Id="rId2" Type="http://schemas.openxmlformats.org/officeDocument/2006/relationships/slideLayout" Target="../slideLayouts/slideLayout47.xml"/><Relationship Id="rId1" Type="http://schemas.openxmlformats.org/officeDocument/2006/relationships/tags" Target="../tags/tag34.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3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slideLayout" Target="../slideLayouts/slideLayout47.xml"/><Relationship Id="rId1" Type="http://schemas.openxmlformats.org/officeDocument/2006/relationships/tags" Target="../tags/tag35.xml"/></Relationships>
</file>

<file path=ppt/slides/_rels/slide33.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slideLayout" Target="../slideLayouts/slideLayout47.xml"/><Relationship Id="rId1" Type="http://schemas.openxmlformats.org/officeDocument/2006/relationships/tags" Target="../tags/tag36.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4.xml"/><Relationship Id="rId1" Type="http://schemas.openxmlformats.org/officeDocument/2006/relationships/tags" Target="../tags/tag37.xml"/><Relationship Id="rId4" Type="http://schemas.openxmlformats.org/officeDocument/2006/relationships/image" Target="../media/image49.png"/></Relationships>
</file>

<file path=ppt/slides/_rels/slide35.xml.rels><?xml version="1.0" encoding="UTF-8" standalone="yes"?>
<Relationships xmlns="http://schemas.openxmlformats.org/package/2006/relationships"><Relationship Id="rId8" Type="http://schemas.openxmlformats.org/officeDocument/2006/relationships/image" Target="../media/image51.png"/><Relationship Id="rId13" Type="http://schemas.openxmlformats.org/officeDocument/2006/relationships/image" Target="../media/image53.jpeg"/><Relationship Id="rId3" Type="http://schemas.openxmlformats.org/officeDocument/2006/relationships/notesSlide" Target="../notesSlides/notesSlide27.xml"/><Relationship Id="rId7" Type="http://schemas.openxmlformats.org/officeDocument/2006/relationships/image" Target="../media/image50.png"/><Relationship Id="rId12" Type="http://schemas.openxmlformats.org/officeDocument/2006/relationships/hyperlink" Target="mailto:gharris@prospercanada.org" TargetMode="External"/><Relationship Id="rId2" Type="http://schemas.openxmlformats.org/officeDocument/2006/relationships/slideLayout" Target="../slideLayouts/slideLayout14.xml"/><Relationship Id="rId1" Type="http://schemas.openxmlformats.org/officeDocument/2006/relationships/tags" Target="../tags/tag38.xml"/><Relationship Id="rId6" Type="http://schemas.openxmlformats.org/officeDocument/2006/relationships/hyperlink" Target="http://prospercanada.org/newsletter" TargetMode="External"/><Relationship Id="rId11" Type="http://schemas.openxmlformats.org/officeDocument/2006/relationships/hyperlink" Target="mailto:deane@momentum.org" TargetMode="External"/><Relationship Id="rId5" Type="http://schemas.openxmlformats.org/officeDocument/2006/relationships/hyperlink" Target="mailto:info@prospercanada.org" TargetMode="External"/><Relationship Id="rId10" Type="http://schemas.openxmlformats.org/officeDocument/2006/relationships/hyperlink" Target="mailto:jcockburn@vianet.ca" TargetMode="External"/><Relationship Id="rId4" Type="http://schemas.openxmlformats.org/officeDocument/2006/relationships/hyperlink" Target="http://www.prospercanada.org/" TargetMode="External"/><Relationship Id="rId9" Type="http://schemas.openxmlformats.org/officeDocument/2006/relationships/image" Target="../media/image52.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6.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notesSlide" Target="../notesSlides/notesSlide6.xml"/><Relationship Id="rId7" Type="http://schemas.openxmlformats.org/officeDocument/2006/relationships/image" Target="../media/image6.jpeg"/><Relationship Id="rId2" Type="http://schemas.openxmlformats.org/officeDocument/2006/relationships/slideLayout" Target="../slideLayouts/slideLayout25.xml"/><Relationship Id="rId1" Type="http://schemas.openxmlformats.org/officeDocument/2006/relationships/tags" Target="../tags/tag9.xml"/><Relationship Id="rId6" Type="http://schemas.openxmlformats.org/officeDocument/2006/relationships/hyperlink" Target="mailto:gharris@prospercanada.org" TargetMode="External"/><Relationship Id="rId5" Type="http://schemas.openxmlformats.org/officeDocument/2006/relationships/hyperlink" Target="mailto:jcockburn@vianet.ca" TargetMode="External"/><Relationship Id="rId4" Type="http://schemas.openxmlformats.org/officeDocument/2006/relationships/hyperlink" Target="mailto:deane@momentum.org" TargetMode="External"/><Relationship Id="rId9" Type="http://schemas.openxmlformats.org/officeDocument/2006/relationships/image" Target="../media/image8.jpeg"/></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notesSlide" Target="../notesSlides/notesSlide7.xml"/><Relationship Id="rId7" Type="http://schemas.openxmlformats.org/officeDocument/2006/relationships/image" Target="../media/image12.jpeg"/><Relationship Id="rId12" Type="http://schemas.openxmlformats.org/officeDocument/2006/relationships/image" Target="../media/image17.jpg"/><Relationship Id="rId2" Type="http://schemas.openxmlformats.org/officeDocument/2006/relationships/slideLayout" Target="../slideLayouts/slideLayout25.xml"/><Relationship Id="rId1" Type="http://schemas.openxmlformats.org/officeDocument/2006/relationships/tags" Target="../tags/tag10.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jpe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2.xml"/><Relationship Id="rId5" Type="http://schemas.openxmlformats.org/officeDocument/2006/relationships/image" Target="../media/image20.png"/><Relationship Id="rId4" Type="http://schemas.openxmlformats.org/officeDocument/2006/relationships/hyperlink" Target="https://www.canada.ca/en/financial-consumer-agency/programs/research/backgrounder-preliminary-findings-canada-financial-wellbeing-survey.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4918670" y="1495553"/>
            <a:ext cx="3691136" cy="432048"/>
          </a:xfrm>
          <a:prstGeom prst="rect">
            <a:avLst/>
          </a:prstGeom>
        </p:spPr>
        <p:txBody>
          <a:bodyPr vert="horz" lIns="91440" tIns="45720" rIns="91440" bIns="45720" rtlCol="0">
            <a:normAutofit/>
          </a:bodyPr>
          <a:lstStyle>
            <a:lvl1pPr marL="0" indent="0" algn="l" defTabSz="457200" rtl="0" eaLnBrk="1" latinLnBrk="0" hangingPunct="1">
              <a:spcBef>
                <a:spcPct val="20000"/>
              </a:spcBef>
              <a:buFont typeface="Arial"/>
              <a:buNone/>
              <a:defRPr sz="1400" kern="1200">
                <a:solidFill>
                  <a:srgbClr val="002244"/>
                </a:solidFill>
                <a:latin typeface="+mn-lt"/>
                <a:ea typeface="+mn-ea"/>
                <a:cs typeface="+mn-cs"/>
              </a:defRPr>
            </a:lvl1pPr>
            <a:lvl2pPr marL="457200" indent="0" algn="ctr" defTabSz="457200" rtl="0" eaLnBrk="1" latinLnBrk="0" hangingPunct="1">
              <a:spcBef>
                <a:spcPct val="20000"/>
              </a:spcBef>
              <a:buFont typeface="Arial"/>
              <a:buNone/>
              <a:defRPr sz="14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1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14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14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endParaRPr lang="en-US" sz="1200" b="1" dirty="0" smtClean="0">
              <a:solidFill>
                <a:srgbClr val="D25F2A"/>
              </a:solidFill>
              <a:latin typeface="+mj-lt"/>
            </a:endParaRPr>
          </a:p>
        </p:txBody>
      </p:sp>
      <p:sp>
        <p:nvSpPr>
          <p:cNvPr id="5" name="Slide Number Placeholder 4"/>
          <p:cNvSpPr>
            <a:spLocks noGrp="1"/>
          </p:cNvSpPr>
          <p:nvPr>
            <p:ph type="sldNum" sz="quarter" idx="12"/>
          </p:nvPr>
        </p:nvSpPr>
        <p:spPr/>
        <p:txBody>
          <a:bodyPr/>
          <a:lstStyle/>
          <a:p>
            <a:fld id="{B85E789F-4E85-4AF6-8254-E5FA53099CA3}" type="slidenum">
              <a:rPr lang="en-CA" smtClean="0"/>
              <a:t>1</a:t>
            </a:fld>
            <a:endParaRPr lang="en-CA" dirty="0"/>
          </a:p>
        </p:txBody>
      </p:sp>
      <p:sp>
        <p:nvSpPr>
          <p:cNvPr id="8" name="TextBox 7"/>
          <p:cNvSpPr txBox="1"/>
          <p:nvPr/>
        </p:nvSpPr>
        <p:spPr>
          <a:xfrm>
            <a:off x="4371975" y="839232"/>
            <a:ext cx="4784526" cy="830997"/>
          </a:xfrm>
          <a:prstGeom prst="rect">
            <a:avLst/>
          </a:prstGeom>
          <a:noFill/>
        </p:spPr>
        <p:txBody>
          <a:bodyPr wrap="square" rtlCol="0">
            <a:spAutoFit/>
          </a:bodyPr>
          <a:lstStyle/>
          <a:p>
            <a:r>
              <a:rPr lang="en-CA" sz="2400" b="1" dirty="0" smtClean="0">
                <a:solidFill>
                  <a:schemeClr val="tx2"/>
                </a:solidFill>
              </a:rPr>
              <a:t>Saving on a low income: Programs and strategies that work</a:t>
            </a:r>
          </a:p>
        </p:txBody>
      </p:sp>
      <p:sp>
        <p:nvSpPr>
          <p:cNvPr id="9" name="TextBox 8"/>
          <p:cNvSpPr txBox="1"/>
          <p:nvPr/>
        </p:nvSpPr>
        <p:spPr>
          <a:xfrm>
            <a:off x="4397375" y="1797430"/>
            <a:ext cx="3744416" cy="646331"/>
          </a:xfrm>
          <a:prstGeom prst="rect">
            <a:avLst/>
          </a:prstGeom>
          <a:noFill/>
        </p:spPr>
        <p:txBody>
          <a:bodyPr wrap="square" rtlCol="0">
            <a:spAutoFit/>
          </a:bodyPr>
          <a:lstStyle/>
          <a:p>
            <a:r>
              <a:rPr lang="en-CA" b="1" dirty="0" smtClean="0"/>
              <a:t>December 6, 2018</a:t>
            </a:r>
          </a:p>
          <a:p>
            <a:endParaRPr lang="en-CA" dirty="0"/>
          </a:p>
        </p:txBody>
      </p:sp>
    </p:spTree>
    <p:custDataLst>
      <p:tags r:id="rId1"/>
    </p:custDataLst>
    <p:extLst>
      <p:ext uri="{BB962C8B-B14F-4D97-AF65-F5344CB8AC3E}">
        <p14:creationId xmlns:p14="http://schemas.microsoft.com/office/powerpoint/2010/main" val="12659066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2137" y="2055"/>
            <a:ext cx="7886700" cy="1325563"/>
          </a:xfrm>
        </p:spPr>
        <p:txBody>
          <a:bodyPr>
            <a:normAutofit/>
          </a:bodyPr>
          <a:lstStyle/>
          <a:p>
            <a:r>
              <a:rPr lang="en-CA" sz="3200" dirty="0" smtClean="0">
                <a:solidFill>
                  <a:schemeClr val="bg1"/>
                </a:solidFill>
                <a:latin typeface="+mn-lt"/>
              </a:rPr>
              <a:t>Reasons to save</a:t>
            </a:r>
            <a:endParaRPr lang="en-CA" sz="3200" dirty="0">
              <a:solidFill>
                <a:schemeClr val="bg1"/>
              </a:solidFill>
              <a:latin typeface="+mn-lt"/>
            </a:endParaRPr>
          </a:p>
        </p:txBody>
      </p:sp>
      <p:sp>
        <p:nvSpPr>
          <p:cNvPr id="3" name="Content Placeholder 2"/>
          <p:cNvSpPr>
            <a:spLocks noGrp="1"/>
          </p:cNvSpPr>
          <p:nvPr>
            <p:ph idx="1"/>
          </p:nvPr>
        </p:nvSpPr>
        <p:spPr>
          <a:xfrm>
            <a:off x="628650" y="1327619"/>
            <a:ext cx="7886700" cy="4095282"/>
          </a:xfrm>
        </p:spPr>
        <p:txBody>
          <a:bodyPr>
            <a:normAutofit/>
          </a:bodyPr>
          <a:lstStyle/>
          <a:p>
            <a:pPr>
              <a:lnSpc>
                <a:spcPct val="100000"/>
              </a:lnSpc>
              <a:spcBef>
                <a:spcPts val="0"/>
              </a:spcBef>
            </a:pPr>
            <a:r>
              <a:rPr lang="en-CA" dirty="0" smtClean="0">
                <a:solidFill>
                  <a:schemeClr val="bg2"/>
                </a:solidFill>
              </a:rPr>
              <a:t>Emergency savings</a:t>
            </a:r>
          </a:p>
          <a:p>
            <a:pPr lvl="1">
              <a:lnSpc>
                <a:spcPct val="100000"/>
              </a:lnSpc>
              <a:spcBef>
                <a:spcPts val="0"/>
              </a:spcBef>
            </a:pPr>
            <a:r>
              <a:rPr lang="en-CA" dirty="0" smtClean="0">
                <a:solidFill>
                  <a:schemeClr val="bg2"/>
                </a:solidFill>
              </a:rPr>
              <a:t>Being able to cover a sudden expense </a:t>
            </a:r>
          </a:p>
          <a:p>
            <a:pPr lvl="1">
              <a:lnSpc>
                <a:spcPct val="100000"/>
              </a:lnSpc>
              <a:spcBef>
                <a:spcPts val="0"/>
              </a:spcBef>
            </a:pPr>
            <a:r>
              <a:rPr lang="en-CA" dirty="0" smtClean="0">
                <a:solidFill>
                  <a:schemeClr val="bg2"/>
                </a:solidFill>
              </a:rPr>
              <a:t>Only 47% of Canadians report practising this kind of saving </a:t>
            </a:r>
          </a:p>
          <a:p>
            <a:pPr lvl="1">
              <a:lnSpc>
                <a:spcPct val="100000"/>
              </a:lnSpc>
              <a:spcBef>
                <a:spcPts val="0"/>
              </a:spcBef>
            </a:pPr>
            <a:endParaRPr lang="en-US" dirty="0" smtClean="0">
              <a:solidFill>
                <a:schemeClr val="bg2"/>
              </a:solidFill>
            </a:endParaRPr>
          </a:p>
          <a:p>
            <a:pPr>
              <a:lnSpc>
                <a:spcPct val="100000"/>
              </a:lnSpc>
              <a:spcBef>
                <a:spcPts val="0"/>
              </a:spcBef>
            </a:pPr>
            <a:r>
              <a:rPr lang="en-US" dirty="0" smtClean="0">
                <a:solidFill>
                  <a:schemeClr val="bg2"/>
                </a:solidFill>
              </a:rPr>
              <a:t>Prepare for seasonal expenses / Manage everyday expenses</a:t>
            </a:r>
          </a:p>
          <a:p>
            <a:pPr lvl="1">
              <a:lnSpc>
                <a:spcPct val="100000"/>
              </a:lnSpc>
              <a:spcBef>
                <a:spcPts val="0"/>
              </a:spcBef>
            </a:pPr>
            <a:r>
              <a:rPr lang="en-US" dirty="0" smtClean="0">
                <a:solidFill>
                  <a:schemeClr val="bg2"/>
                </a:solidFill>
              </a:rPr>
              <a:t>Reducing the need to borrow or rely on credit cards</a:t>
            </a:r>
          </a:p>
          <a:p>
            <a:pPr lvl="1">
              <a:lnSpc>
                <a:spcPct val="100000"/>
              </a:lnSpc>
              <a:spcBef>
                <a:spcPts val="0"/>
              </a:spcBef>
            </a:pPr>
            <a:r>
              <a:rPr lang="en-US" dirty="0" smtClean="0">
                <a:solidFill>
                  <a:schemeClr val="bg2"/>
                </a:solidFill>
              </a:rPr>
              <a:t>Spend now while also avoiding debt later on</a:t>
            </a:r>
          </a:p>
          <a:p>
            <a:pPr lvl="1">
              <a:lnSpc>
                <a:spcPct val="100000"/>
              </a:lnSpc>
              <a:spcBef>
                <a:spcPts val="0"/>
              </a:spcBef>
            </a:pPr>
            <a:endParaRPr lang="en-US" dirty="0">
              <a:solidFill>
                <a:schemeClr val="bg2"/>
              </a:solidFill>
            </a:endParaRPr>
          </a:p>
          <a:p>
            <a:pPr>
              <a:lnSpc>
                <a:spcPct val="100000"/>
              </a:lnSpc>
              <a:spcBef>
                <a:spcPts val="0"/>
              </a:spcBef>
            </a:pPr>
            <a:r>
              <a:rPr lang="en-US" dirty="0" smtClean="0">
                <a:solidFill>
                  <a:schemeClr val="bg2"/>
                </a:solidFill>
              </a:rPr>
              <a:t>Long term savings goals</a:t>
            </a:r>
          </a:p>
          <a:p>
            <a:pPr lvl="1">
              <a:lnSpc>
                <a:spcPct val="100000"/>
              </a:lnSpc>
              <a:spcBef>
                <a:spcPts val="0"/>
              </a:spcBef>
            </a:pPr>
            <a:r>
              <a:rPr lang="en-US" dirty="0" smtClean="0">
                <a:solidFill>
                  <a:schemeClr val="bg2"/>
                </a:solidFill>
              </a:rPr>
              <a:t>Retirement planning</a:t>
            </a:r>
          </a:p>
          <a:p>
            <a:pPr lvl="1">
              <a:lnSpc>
                <a:spcPct val="100000"/>
              </a:lnSpc>
              <a:spcBef>
                <a:spcPts val="0"/>
              </a:spcBef>
            </a:pPr>
            <a:r>
              <a:rPr lang="en-US" dirty="0" smtClean="0">
                <a:solidFill>
                  <a:schemeClr val="bg2"/>
                </a:solidFill>
              </a:rPr>
              <a:t>Home purchase or improvement / new furniture / new car</a:t>
            </a:r>
          </a:p>
          <a:p>
            <a:pPr lvl="1">
              <a:lnSpc>
                <a:spcPct val="100000"/>
              </a:lnSpc>
              <a:spcBef>
                <a:spcPts val="0"/>
              </a:spcBef>
            </a:pPr>
            <a:r>
              <a:rPr lang="en-US" dirty="0" smtClean="0">
                <a:solidFill>
                  <a:schemeClr val="bg2"/>
                </a:solidFill>
              </a:rPr>
              <a:t>Saving for post-secondary education</a:t>
            </a:r>
          </a:p>
          <a:p>
            <a:pPr lvl="1">
              <a:lnSpc>
                <a:spcPct val="100000"/>
              </a:lnSpc>
              <a:spcBef>
                <a:spcPts val="0"/>
              </a:spcBef>
            </a:pPr>
            <a:endParaRPr lang="en-US" dirty="0">
              <a:solidFill>
                <a:schemeClr val="bg2"/>
              </a:solidFill>
            </a:endParaRPr>
          </a:p>
        </p:txBody>
      </p:sp>
      <p:sp>
        <p:nvSpPr>
          <p:cNvPr id="4" name="Slide Number Placeholder 3"/>
          <p:cNvSpPr>
            <a:spLocks noGrp="1"/>
          </p:cNvSpPr>
          <p:nvPr>
            <p:ph type="sldNum" sz="quarter" idx="12"/>
          </p:nvPr>
        </p:nvSpPr>
        <p:spPr/>
        <p:txBody>
          <a:bodyPr/>
          <a:lstStyle/>
          <a:p>
            <a:fld id="{512064B0-C331-6F48-BA8A-12E9B5EB7265}" type="slidenum">
              <a:rPr lang="en-US" smtClean="0">
                <a:solidFill>
                  <a:prstClr val="white"/>
                </a:solidFill>
              </a:rPr>
              <a:pPr/>
              <a:t>10</a:t>
            </a:fld>
            <a:endParaRPr lang="en-US" dirty="0">
              <a:solidFill>
                <a:prstClr val="white"/>
              </a:solidFill>
            </a:endParaRPr>
          </a:p>
        </p:txBody>
      </p:sp>
    </p:spTree>
    <p:custDataLst>
      <p:tags r:id="rId1"/>
    </p:custDataLst>
    <p:extLst>
      <p:ext uri="{BB962C8B-B14F-4D97-AF65-F5344CB8AC3E}">
        <p14:creationId xmlns:p14="http://schemas.microsoft.com/office/powerpoint/2010/main" val="29761649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EC0D8DD3-E0FF-4A4F-8EC5-C4EE552FCE88}"/>
              </a:ext>
            </a:extLst>
          </p:cNvPr>
          <p:cNvSpPr/>
          <p:nvPr/>
        </p:nvSpPr>
        <p:spPr>
          <a:xfrm>
            <a:off x="-51435" y="5802597"/>
            <a:ext cx="9241155" cy="207169"/>
          </a:xfrm>
          <a:prstGeom prst="rect">
            <a:avLst/>
          </a:prstGeom>
          <a:solidFill>
            <a:srgbClr val="0020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8" name="Title 1">
            <a:extLst>
              <a:ext uri="{FF2B5EF4-FFF2-40B4-BE49-F238E27FC236}">
                <a16:creationId xmlns="" xmlns:a16="http://schemas.microsoft.com/office/drawing/2014/main" id="{C41222DD-2603-46A2-9412-74C88DC0A22E}"/>
              </a:ext>
            </a:extLst>
          </p:cNvPr>
          <p:cNvSpPr>
            <a:spLocks noGrp="1"/>
          </p:cNvSpPr>
          <p:nvPr>
            <p:ph type="title"/>
          </p:nvPr>
        </p:nvSpPr>
        <p:spPr>
          <a:xfrm>
            <a:off x="622935" y="2050256"/>
            <a:ext cx="7886700" cy="2085975"/>
          </a:xfrm>
        </p:spPr>
        <p:txBody>
          <a:bodyPr>
            <a:noAutofit/>
          </a:bodyPr>
          <a:lstStyle/>
          <a:p>
            <a:pPr algn="ctr"/>
            <a:r>
              <a:rPr lang="en-US" sz="4050" b="1" dirty="0">
                <a:solidFill>
                  <a:srgbClr val="00205C"/>
                </a:solidFill>
                <a:latin typeface="Arial" panose="020B0604020202020204" pitchFamily="34" charset="0"/>
                <a:cs typeface="Arial" panose="020B0604020202020204" pitchFamily="34" charset="0"/>
              </a:rPr>
              <a:t>When Given the </a:t>
            </a:r>
            <a:br>
              <a:rPr lang="en-US" sz="4050" b="1" dirty="0">
                <a:solidFill>
                  <a:srgbClr val="00205C"/>
                </a:solidFill>
                <a:latin typeface="Arial" panose="020B0604020202020204" pitchFamily="34" charset="0"/>
                <a:cs typeface="Arial" panose="020B0604020202020204" pitchFamily="34" charset="0"/>
              </a:rPr>
            </a:br>
            <a:r>
              <a:rPr lang="en-US" sz="4050" b="1" dirty="0">
                <a:solidFill>
                  <a:srgbClr val="00205C"/>
                </a:solidFill>
                <a:latin typeface="Arial" panose="020B0604020202020204" pitchFamily="34" charset="0"/>
                <a:cs typeface="Arial" panose="020B0604020202020204" pitchFamily="34" charset="0"/>
              </a:rPr>
              <a:t>Opportunity to Save: </a:t>
            </a:r>
            <a:br>
              <a:rPr lang="en-US" sz="4050" b="1" dirty="0">
                <a:solidFill>
                  <a:srgbClr val="00205C"/>
                </a:solidFill>
                <a:latin typeface="Arial" panose="020B0604020202020204" pitchFamily="34" charset="0"/>
                <a:cs typeface="Arial" panose="020B0604020202020204" pitchFamily="34" charset="0"/>
              </a:rPr>
            </a:br>
            <a:r>
              <a:rPr lang="en-US" sz="2400" b="1" dirty="0">
                <a:solidFill>
                  <a:srgbClr val="00205C"/>
                </a:solidFill>
                <a:latin typeface="Arial" panose="020B0604020202020204" pitchFamily="34" charset="0"/>
                <a:cs typeface="Arial" panose="020B0604020202020204" pitchFamily="34" charset="0"/>
              </a:rPr>
              <a:t>The Effectiveness of Matched Savings Programs </a:t>
            </a:r>
            <a:endParaRPr lang="en-US" sz="4050" b="1" dirty="0">
              <a:solidFill>
                <a:srgbClr val="00205C"/>
              </a:solidFill>
              <a:latin typeface="Arial" panose="020B0604020202020204" pitchFamily="34" charset="0"/>
              <a:cs typeface="Arial" panose="020B0604020202020204" pitchFamily="34" charset="0"/>
            </a:endParaRPr>
          </a:p>
        </p:txBody>
      </p:sp>
      <p:pic>
        <p:nvPicPr>
          <p:cNvPr id="3" name="Picture 2" descr="A close up of a sign&#10;&#10;Description generated with very high confidence">
            <a:extLst>
              <a:ext uri="{FF2B5EF4-FFF2-40B4-BE49-F238E27FC236}">
                <a16:creationId xmlns="" xmlns:a16="http://schemas.microsoft.com/office/drawing/2014/main" id="{3EEB0D3F-15FE-4DBE-8080-CE9C8707E37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866584"/>
            <a:ext cx="2714885" cy="904093"/>
          </a:xfrm>
          <a:prstGeom prst="rect">
            <a:avLst/>
          </a:prstGeom>
        </p:spPr>
      </p:pic>
      <p:sp>
        <p:nvSpPr>
          <p:cNvPr id="5" name="Title 1">
            <a:extLst>
              <a:ext uri="{FF2B5EF4-FFF2-40B4-BE49-F238E27FC236}">
                <a16:creationId xmlns="" xmlns:a16="http://schemas.microsoft.com/office/drawing/2014/main" id="{30565391-91D8-42A4-98AD-C9109F84F452}"/>
              </a:ext>
            </a:extLst>
          </p:cNvPr>
          <p:cNvSpPr txBox="1">
            <a:spLocks/>
          </p:cNvSpPr>
          <p:nvPr/>
        </p:nvSpPr>
        <p:spPr>
          <a:xfrm>
            <a:off x="314710" y="4586288"/>
            <a:ext cx="7886700" cy="1060529"/>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450"/>
              </a:spcBef>
            </a:pPr>
            <a:r>
              <a:rPr lang="en-US" sz="1500" b="1" dirty="0">
                <a:solidFill>
                  <a:srgbClr val="5BC2E7"/>
                </a:solidFill>
                <a:latin typeface="Arial" panose="020B0604020202020204" pitchFamily="34" charset="0"/>
                <a:cs typeface="Arial" panose="020B0604020202020204" pitchFamily="34" charset="0"/>
              </a:rPr>
              <a:t>Dean Estrella</a:t>
            </a:r>
          </a:p>
          <a:p>
            <a:pPr>
              <a:lnSpc>
                <a:spcPct val="100000"/>
              </a:lnSpc>
              <a:spcBef>
                <a:spcPts val="450"/>
              </a:spcBef>
            </a:pPr>
            <a:r>
              <a:rPr lang="en-US" sz="1200" dirty="0">
                <a:solidFill>
                  <a:srgbClr val="00205C"/>
                </a:solidFill>
                <a:latin typeface="Arial" panose="020B0604020202020204" pitchFamily="34" charset="0"/>
                <a:cs typeface="Arial" panose="020B0604020202020204" pitchFamily="34" charset="0"/>
              </a:rPr>
              <a:t>Prosper Canada Webinar, December 6, 2018  </a:t>
            </a:r>
            <a:r>
              <a:rPr lang="en-US" sz="1200" dirty="0">
                <a:solidFill>
                  <a:srgbClr val="00205C"/>
                </a:solidFill>
                <a:latin typeface="Arial" panose="020B0604020202020204" pitchFamily="34" charset="0"/>
                <a:cs typeface="Arial" panose="020B0604020202020204" pitchFamily="34" charset="0"/>
                <a:hlinkClick r:id="rId5">
                  <a:extLst>
                    <a:ext uri="{A12FA001-AC4F-418D-AE19-62706E023703}">
                      <ahyp:hlinkClr xmlns="" xmlns:ahyp="http://schemas.microsoft.com/office/drawing/2018/hyperlinkcolor" val="tx"/>
                    </a:ext>
                  </a:extLst>
                </a:hlinkClick>
              </a:rPr>
              <a:t>momentum.org</a:t>
            </a:r>
            <a:r>
              <a:rPr lang="en-US" sz="1200" dirty="0">
                <a:solidFill>
                  <a:srgbClr val="00205C"/>
                </a:solidFill>
                <a:latin typeface="Arial" panose="020B0604020202020204" pitchFamily="34" charset="0"/>
                <a:cs typeface="Arial" panose="020B0604020202020204" pitchFamily="34" charset="0"/>
              </a:rPr>
              <a:t>    </a:t>
            </a:r>
            <a:r>
              <a:rPr lang="en-US" sz="1200" dirty="0">
                <a:solidFill>
                  <a:srgbClr val="00205C"/>
                </a:solidFill>
                <a:latin typeface="Arial" panose="020B0604020202020204" pitchFamily="34" charset="0"/>
                <a:cs typeface="Arial" panose="020B0604020202020204" pitchFamily="34" charset="0"/>
                <a:hlinkClick r:id="rId6">
                  <a:extLst>
                    <a:ext uri="{A12FA001-AC4F-418D-AE19-62706E023703}">
                      <ahyp:hlinkClr xmlns="" xmlns:ahyp="http://schemas.microsoft.com/office/drawing/2018/hyperlinkcolor" val="tx"/>
                    </a:ext>
                  </a:extLst>
                </a:hlinkClick>
              </a:rPr>
              <a:t>DeanE@momentum.org</a:t>
            </a:r>
            <a:r>
              <a:rPr lang="en-US" sz="1200" dirty="0">
                <a:solidFill>
                  <a:srgbClr val="00205C"/>
                </a:solidFill>
                <a:latin typeface="Arial" panose="020B0604020202020204" pitchFamily="34" charset="0"/>
                <a:cs typeface="Arial" panose="020B0604020202020204" pitchFamily="34" charset="0"/>
              </a:rPr>
              <a:t>         </a:t>
            </a:r>
            <a:r>
              <a:rPr lang="en-US" sz="1200" dirty="0">
                <a:solidFill>
                  <a:srgbClr val="002060"/>
                </a:solidFill>
                <a:latin typeface="Arial" panose="020B0604020202020204" pitchFamily="34" charset="0"/>
                <a:cs typeface="Arial" panose="020B0604020202020204" pitchFamily="34" charset="0"/>
              </a:rPr>
              <a:t>@momentumcalgary </a:t>
            </a:r>
          </a:p>
        </p:txBody>
      </p:sp>
      <p:sp>
        <p:nvSpPr>
          <p:cNvPr id="6" name="Slide Number Placeholder 3"/>
          <p:cNvSpPr>
            <a:spLocks noGrp="1"/>
          </p:cNvSpPr>
          <p:nvPr>
            <p:ph type="sldNum" sz="quarter" idx="12"/>
          </p:nvPr>
        </p:nvSpPr>
        <p:spPr>
          <a:xfrm>
            <a:off x="6457950" y="6356351"/>
            <a:ext cx="2057400" cy="365125"/>
          </a:xfrm>
        </p:spPr>
        <p:txBody>
          <a:bodyPr/>
          <a:lstStyle/>
          <a:p>
            <a:fld id="{512064B0-C331-6F48-BA8A-12E9B5EB7265}" type="slidenum">
              <a:rPr lang="en-US" smtClean="0">
                <a:solidFill>
                  <a:prstClr val="white"/>
                </a:solidFill>
              </a:rPr>
              <a:pPr/>
              <a:t>11</a:t>
            </a:fld>
            <a:endParaRPr lang="en-US" dirty="0">
              <a:solidFill>
                <a:prstClr val="white"/>
              </a:solidFill>
            </a:endParaRPr>
          </a:p>
        </p:txBody>
      </p:sp>
      <p:sp>
        <p:nvSpPr>
          <p:cNvPr id="9" name="TextBox 8"/>
          <p:cNvSpPr txBox="1"/>
          <p:nvPr/>
        </p:nvSpPr>
        <p:spPr>
          <a:xfrm>
            <a:off x="6444208" y="6356351"/>
            <a:ext cx="1841326" cy="369332"/>
          </a:xfrm>
          <a:prstGeom prst="rect">
            <a:avLst/>
          </a:prstGeom>
          <a:noFill/>
        </p:spPr>
        <p:txBody>
          <a:bodyPr wrap="square" rtlCol="0">
            <a:spAutoFit/>
          </a:bodyPr>
          <a:lstStyle/>
          <a:p>
            <a:pPr defTabSz="457200"/>
            <a:r>
              <a:rPr lang="en-CA" dirty="0">
                <a:solidFill>
                  <a:prstClr val="black"/>
                </a:solidFill>
              </a:rPr>
              <a:t>#</a:t>
            </a:r>
            <a:r>
              <a:rPr lang="en-CA" dirty="0" err="1">
                <a:solidFill>
                  <a:prstClr val="black"/>
                </a:solidFill>
              </a:rPr>
              <a:t>prosperwebinar</a:t>
            </a:r>
            <a:endParaRPr lang="en-CA" dirty="0">
              <a:solidFill>
                <a:prstClr val="black"/>
              </a:solidFill>
            </a:endParaRPr>
          </a:p>
        </p:txBody>
      </p:sp>
      <p:pic>
        <p:nvPicPr>
          <p:cNvPr id="10" name="Picture 9" descr="cid:image005.jpg@01CFA805.CB6EC1D0">
            <a:hlinkClick r:id="rId7"/>
            <a:extLst>
              <a:ext uri="{FF2B5EF4-FFF2-40B4-BE49-F238E27FC236}">
                <a16:creationId xmlns="" xmlns:a16="http://schemas.microsoft.com/office/drawing/2014/main" id="{37FFB76E-5043-4CB1-828D-95F094DBF09E}"/>
              </a:ext>
            </a:extLst>
          </p:cNvPr>
          <p:cNvPicPr/>
          <p:nvPr/>
        </p:nvPicPr>
        <p:blipFill>
          <a:blip r:embed="rId8">
            <a:extLst>
              <a:ext uri="{28A0092B-C50C-407E-A947-70E740481C1C}">
                <a14:useLocalDpi xmlns:a14="http://schemas.microsoft.com/office/drawing/2010/main" val="0"/>
              </a:ext>
            </a:extLst>
          </a:blip>
          <a:srcRect/>
          <a:stretch>
            <a:fillRect/>
          </a:stretch>
        </p:blipFill>
        <p:spPr bwMode="auto">
          <a:xfrm>
            <a:off x="6513468" y="5191396"/>
            <a:ext cx="177981" cy="164551"/>
          </a:xfrm>
          <a:prstGeom prst="rect">
            <a:avLst/>
          </a:prstGeom>
          <a:noFill/>
          <a:ln>
            <a:noFill/>
          </a:ln>
        </p:spPr>
      </p:pic>
    </p:spTree>
    <p:custDataLst>
      <p:tags r:id="rId1"/>
    </p:custDataLst>
    <p:extLst>
      <p:ext uri="{BB962C8B-B14F-4D97-AF65-F5344CB8AC3E}">
        <p14:creationId xmlns:p14="http://schemas.microsoft.com/office/powerpoint/2010/main" val="23667265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EC0D8DD3-E0FF-4A4F-8EC5-C4EE552FCE88}"/>
              </a:ext>
            </a:extLst>
          </p:cNvPr>
          <p:cNvSpPr/>
          <p:nvPr/>
        </p:nvSpPr>
        <p:spPr>
          <a:xfrm>
            <a:off x="-39560" y="6325110"/>
            <a:ext cx="9241155" cy="207169"/>
          </a:xfrm>
          <a:prstGeom prst="rect">
            <a:avLst/>
          </a:prstGeom>
          <a:solidFill>
            <a:srgbClr val="0020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10" name="Content Placeholder 9">
            <a:extLst>
              <a:ext uri="{FF2B5EF4-FFF2-40B4-BE49-F238E27FC236}">
                <a16:creationId xmlns="" xmlns:a16="http://schemas.microsoft.com/office/drawing/2014/main" id="{EA7BAB03-DD2E-4D09-9D4E-66B5A390D8AD}"/>
              </a:ext>
            </a:extLst>
          </p:cNvPr>
          <p:cNvSpPr>
            <a:spLocks noGrp="1"/>
          </p:cNvSpPr>
          <p:nvPr>
            <p:ph sz="half" idx="1"/>
          </p:nvPr>
        </p:nvSpPr>
        <p:spPr>
          <a:xfrm>
            <a:off x="195514" y="2140820"/>
            <a:ext cx="4129232" cy="1435706"/>
          </a:xfrm>
          <a:ln>
            <a:noFill/>
          </a:ln>
        </p:spPr>
        <p:txBody>
          <a:bodyPr>
            <a:normAutofit/>
          </a:bodyPr>
          <a:lstStyle/>
          <a:p>
            <a:pPr marL="0" indent="0" algn="ctr">
              <a:buNone/>
            </a:pPr>
            <a:r>
              <a:rPr lang="en-CA" sz="1500" b="1" dirty="0">
                <a:solidFill>
                  <a:srgbClr val="00205C"/>
                </a:solidFill>
                <a:latin typeface="Arial" panose="020B0604020202020204" pitchFamily="34" charset="0"/>
                <a:cs typeface="Arial" panose="020B0604020202020204" pitchFamily="34" charset="0"/>
              </a:rPr>
              <a:t>Momentum </a:t>
            </a:r>
            <a:r>
              <a:rPr lang="en-US" sz="1500" b="1" dirty="0">
                <a:solidFill>
                  <a:srgbClr val="00205C"/>
                </a:solidFill>
                <a:latin typeface="Arial" panose="020B0604020202020204" pitchFamily="34" charset="0"/>
                <a:cs typeface="Arial" panose="020B0604020202020204" pitchFamily="34" charset="0"/>
              </a:rPr>
              <a:t>works with people living on low incomes and partners in our community to create a thriving local economy for all.</a:t>
            </a:r>
          </a:p>
          <a:p>
            <a:pPr algn="ctr"/>
            <a:endParaRPr lang="en-CA" b="1" dirty="0">
              <a:solidFill>
                <a:srgbClr val="00205C"/>
              </a:solidFill>
            </a:endParaRPr>
          </a:p>
        </p:txBody>
      </p:sp>
      <p:graphicFrame>
        <p:nvGraphicFramePr>
          <p:cNvPr id="16" name="Content Placeholder 15">
            <a:extLst>
              <a:ext uri="{FF2B5EF4-FFF2-40B4-BE49-F238E27FC236}">
                <a16:creationId xmlns="" xmlns:a16="http://schemas.microsoft.com/office/drawing/2014/main" id="{0F5D3781-AECC-491D-8C54-D4151D618BF4}"/>
              </a:ext>
            </a:extLst>
          </p:cNvPr>
          <p:cNvGraphicFramePr>
            <a:graphicFrameLocks noGrp="1"/>
          </p:cNvGraphicFramePr>
          <p:nvPr>
            <p:ph sz="half" idx="2"/>
            <p:extLst/>
          </p:nvPr>
        </p:nvGraphicFramePr>
        <p:xfrm>
          <a:off x="-1839191" y="1393018"/>
          <a:ext cx="12865761" cy="440957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7" name="Picture 16" descr="A close up of a sign&#10;&#10;Description generated with very high confidence">
            <a:extLst>
              <a:ext uri="{FF2B5EF4-FFF2-40B4-BE49-F238E27FC236}">
                <a16:creationId xmlns="" xmlns:a16="http://schemas.microsoft.com/office/drawing/2014/main" id="{30DFA319-6E2C-42AD-9AD0-CA0B57A4B813}"/>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0" y="866584"/>
            <a:ext cx="4324746" cy="1440198"/>
          </a:xfrm>
          <a:prstGeom prst="rect">
            <a:avLst/>
          </a:prstGeom>
        </p:spPr>
      </p:pic>
      <p:sp>
        <p:nvSpPr>
          <p:cNvPr id="2" name="Slide Number Placeholder 1"/>
          <p:cNvSpPr>
            <a:spLocks noGrp="1"/>
          </p:cNvSpPr>
          <p:nvPr>
            <p:ph type="sldNum" sz="quarter" idx="12"/>
          </p:nvPr>
        </p:nvSpPr>
        <p:spPr/>
        <p:txBody>
          <a:bodyPr/>
          <a:lstStyle/>
          <a:p>
            <a:fld id="{44C73ED4-BBA3-4D25-94D5-A99BB2192EF2}" type="slidenum">
              <a:rPr lang="en-US" smtClean="0">
                <a:solidFill>
                  <a:prstClr val="black">
                    <a:tint val="75000"/>
                  </a:prstClr>
                </a:solidFill>
              </a:rPr>
              <a:pPr/>
              <a:t>12</a:t>
            </a:fld>
            <a:endParaRPr lang="en-US" dirty="0">
              <a:solidFill>
                <a:prstClr val="black">
                  <a:tint val="75000"/>
                </a:prstClr>
              </a:solidFill>
            </a:endParaRPr>
          </a:p>
        </p:txBody>
      </p:sp>
    </p:spTree>
    <p:custDataLst>
      <p:tags r:id="rId1"/>
    </p:custDataLst>
    <p:extLst>
      <p:ext uri="{BB962C8B-B14F-4D97-AF65-F5344CB8AC3E}">
        <p14:creationId xmlns:p14="http://schemas.microsoft.com/office/powerpoint/2010/main" val="25438782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EC0D8DD3-E0FF-4A4F-8EC5-C4EE552FCE88}"/>
              </a:ext>
            </a:extLst>
          </p:cNvPr>
          <p:cNvSpPr/>
          <p:nvPr/>
        </p:nvSpPr>
        <p:spPr>
          <a:xfrm>
            <a:off x="-51435" y="5802597"/>
            <a:ext cx="9241155" cy="207169"/>
          </a:xfrm>
          <a:prstGeom prst="rect">
            <a:avLst/>
          </a:prstGeom>
          <a:solidFill>
            <a:srgbClr val="0020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graphicFrame>
        <p:nvGraphicFramePr>
          <p:cNvPr id="13" name="Diagram 12">
            <a:extLst>
              <a:ext uri="{FF2B5EF4-FFF2-40B4-BE49-F238E27FC236}">
                <a16:creationId xmlns="" xmlns:a16="http://schemas.microsoft.com/office/drawing/2014/main" id="{40253480-FA79-4156-9844-BAE3694EE125}"/>
              </a:ext>
            </a:extLst>
          </p:cNvPr>
          <p:cNvGraphicFramePr/>
          <p:nvPr>
            <p:extLst>
              <p:ext uri="{D42A27DB-BD31-4B8C-83A1-F6EECF244321}">
                <p14:modId xmlns:p14="http://schemas.microsoft.com/office/powerpoint/2010/main" val="3596728099"/>
              </p:ext>
            </p:extLst>
          </p:nvPr>
        </p:nvGraphicFramePr>
        <p:xfrm>
          <a:off x="827723" y="1456067"/>
          <a:ext cx="7482840" cy="434653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4" name="Title 5">
            <a:extLst>
              <a:ext uri="{FF2B5EF4-FFF2-40B4-BE49-F238E27FC236}">
                <a16:creationId xmlns="" xmlns:a16="http://schemas.microsoft.com/office/drawing/2014/main" id="{95C11F9E-C9A5-4723-BAD6-AA291B7554F1}"/>
              </a:ext>
            </a:extLst>
          </p:cNvPr>
          <p:cNvSpPr txBox="1">
            <a:spLocks/>
          </p:cNvSpPr>
          <p:nvPr/>
        </p:nvSpPr>
        <p:spPr>
          <a:xfrm>
            <a:off x="99060" y="1047818"/>
            <a:ext cx="7886700" cy="99417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2700" b="1" dirty="0">
                <a:solidFill>
                  <a:srgbClr val="00205C"/>
                </a:solidFill>
                <a:latin typeface="Arial" panose="020B0604020202020204" pitchFamily="34" charset="0"/>
                <a:cs typeface="Arial" panose="020B0604020202020204" pitchFamily="34" charset="0"/>
              </a:rPr>
              <a:t>What is an IDA or Matched Savings Program? </a:t>
            </a:r>
          </a:p>
        </p:txBody>
      </p:sp>
      <p:sp>
        <p:nvSpPr>
          <p:cNvPr id="9" name="TextBox 8">
            <a:extLst>
              <a:ext uri="{FF2B5EF4-FFF2-40B4-BE49-F238E27FC236}">
                <a16:creationId xmlns="" xmlns:a16="http://schemas.microsoft.com/office/drawing/2014/main" id="{98AD4B34-0682-4A12-B47F-1F835ADDCB6B}"/>
              </a:ext>
            </a:extLst>
          </p:cNvPr>
          <p:cNvSpPr txBox="1"/>
          <p:nvPr/>
        </p:nvSpPr>
        <p:spPr>
          <a:xfrm>
            <a:off x="99061" y="5321473"/>
            <a:ext cx="3685142" cy="300082"/>
          </a:xfrm>
          <a:prstGeom prst="rect">
            <a:avLst/>
          </a:prstGeom>
          <a:noFill/>
        </p:spPr>
        <p:txBody>
          <a:bodyPr wrap="square" rtlCol="0">
            <a:spAutoFit/>
          </a:bodyPr>
          <a:lstStyle/>
          <a:p>
            <a:r>
              <a:rPr lang="en-CA" sz="1350" dirty="0">
                <a:solidFill>
                  <a:srgbClr val="5BC2E7"/>
                </a:solidFill>
                <a:latin typeface="Arial" panose="020B0604020202020204" pitchFamily="34" charset="0"/>
                <a:cs typeface="Arial" panose="020B0604020202020204" pitchFamily="34" charset="0"/>
              </a:rPr>
              <a:t>*IDA = Individual Development Account</a:t>
            </a:r>
          </a:p>
        </p:txBody>
      </p:sp>
      <p:sp>
        <p:nvSpPr>
          <p:cNvPr id="2" name="Slide Number Placeholder 1"/>
          <p:cNvSpPr>
            <a:spLocks noGrp="1"/>
          </p:cNvSpPr>
          <p:nvPr>
            <p:ph type="sldNum" sz="quarter" idx="12"/>
          </p:nvPr>
        </p:nvSpPr>
        <p:spPr/>
        <p:txBody>
          <a:bodyPr/>
          <a:lstStyle/>
          <a:p>
            <a:fld id="{44C73ED4-BBA3-4D25-94D5-A99BB2192EF2}" type="slidenum">
              <a:rPr lang="en-US" smtClean="0">
                <a:solidFill>
                  <a:prstClr val="black">
                    <a:tint val="75000"/>
                  </a:prstClr>
                </a:solidFill>
              </a:rPr>
              <a:pPr/>
              <a:t>13</a:t>
            </a:fld>
            <a:endParaRPr lang="en-US" dirty="0">
              <a:solidFill>
                <a:prstClr val="black">
                  <a:tint val="75000"/>
                </a:prstClr>
              </a:solidFill>
            </a:endParaRPr>
          </a:p>
        </p:txBody>
      </p:sp>
    </p:spTree>
    <p:custDataLst>
      <p:tags r:id="rId1"/>
    </p:custDataLst>
    <p:extLst>
      <p:ext uri="{BB962C8B-B14F-4D97-AF65-F5344CB8AC3E}">
        <p14:creationId xmlns:p14="http://schemas.microsoft.com/office/powerpoint/2010/main" val="35320849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12F5F0DC-99FB-4B17-BE6B-AF11092BF1AE}"/>
              </a:ext>
            </a:extLst>
          </p:cNvPr>
          <p:cNvPicPr>
            <a:picLocks noChangeAspect="1"/>
          </p:cNvPicPr>
          <p:nvPr/>
        </p:nvPicPr>
        <p:blipFill rotWithShape="1">
          <a:blip r:embed="rId4" cstate="screen">
            <a:extLst>
              <a:ext uri="{BEBA8EAE-BF5A-486C-A8C5-ECC9F3942E4B}">
                <a14:imgProps xmlns:a14="http://schemas.microsoft.com/office/drawing/2010/main">
                  <a14:imgLayer r:embed="rId5">
                    <a14:imgEffect>
                      <a14:saturation sat="66000"/>
                    </a14:imgEffect>
                  </a14:imgLayer>
                </a14:imgProps>
              </a:ext>
              <a:ext uri="{28A0092B-C50C-407E-A947-70E740481C1C}">
                <a14:useLocalDpi xmlns:a14="http://schemas.microsoft.com/office/drawing/2010/main"/>
              </a:ext>
            </a:extLst>
          </a:blip>
          <a:srcRect/>
          <a:stretch/>
        </p:blipFill>
        <p:spPr>
          <a:xfrm>
            <a:off x="1" y="864040"/>
            <a:ext cx="7388066" cy="4938557"/>
          </a:xfrm>
          <a:prstGeom prst="rect">
            <a:avLst/>
          </a:prstGeom>
        </p:spPr>
      </p:pic>
      <p:sp>
        <p:nvSpPr>
          <p:cNvPr id="2" name="Title 1">
            <a:extLst>
              <a:ext uri="{FF2B5EF4-FFF2-40B4-BE49-F238E27FC236}">
                <a16:creationId xmlns="" xmlns:a16="http://schemas.microsoft.com/office/drawing/2014/main" id="{3AB2E64B-933D-4BCC-9C90-A8F169C99CA0}"/>
              </a:ext>
            </a:extLst>
          </p:cNvPr>
          <p:cNvSpPr>
            <a:spLocks noGrp="1"/>
          </p:cNvSpPr>
          <p:nvPr>
            <p:ph type="title"/>
          </p:nvPr>
        </p:nvSpPr>
        <p:spPr>
          <a:xfrm>
            <a:off x="256891" y="4279106"/>
            <a:ext cx="2262377" cy="931790"/>
          </a:xfrm>
        </p:spPr>
        <p:txBody>
          <a:bodyPr>
            <a:normAutofit/>
          </a:bodyPr>
          <a:lstStyle/>
          <a:p>
            <a:pPr>
              <a:defRPr/>
            </a:pPr>
            <a:r>
              <a:rPr lang="en-US" sz="2700" b="1" dirty="0">
                <a:solidFill>
                  <a:srgbClr val="00205C"/>
                </a:solidFill>
                <a:latin typeface="Arial" panose="020B0604020202020204" pitchFamily="34" charset="0"/>
                <a:cs typeface="Arial" panose="020B0604020202020204" pitchFamily="34" charset="0"/>
              </a:rPr>
              <a:t>Program Outcomes </a:t>
            </a:r>
          </a:p>
        </p:txBody>
      </p:sp>
      <p:sp>
        <p:nvSpPr>
          <p:cNvPr id="5" name="Content Placeholder 4">
            <a:extLst>
              <a:ext uri="{FF2B5EF4-FFF2-40B4-BE49-F238E27FC236}">
                <a16:creationId xmlns="" xmlns:a16="http://schemas.microsoft.com/office/drawing/2014/main" id="{D68FB9A9-5971-42D9-B9D9-08FA4381AC9B}"/>
              </a:ext>
            </a:extLst>
          </p:cNvPr>
          <p:cNvSpPr>
            <a:spLocks noGrp="1"/>
          </p:cNvSpPr>
          <p:nvPr>
            <p:ph idx="1"/>
          </p:nvPr>
        </p:nvSpPr>
        <p:spPr>
          <a:xfrm>
            <a:off x="5038535" y="2320878"/>
            <a:ext cx="3916815" cy="2971120"/>
          </a:xfrm>
        </p:spPr>
        <p:txBody>
          <a:bodyPr>
            <a:normAutofit fontScale="92500"/>
          </a:bodyPr>
          <a:lstStyle/>
          <a:p>
            <a:pPr>
              <a:spcBef>
                <a:spcPts val="900"/>
              </a:spcBef>
              <a:buFont typeface="Wingdings" panose="05000000000000000000" pitchFamily="2" charset="2"/>
              <a:buChar char="ü"/>
              <a:defRPr/>
            </a:pPr>
            <a:r>
              <a:rPr lang="en-US" dirty="0">
                <a:solidFill>
                  <a:srgbClr val="00205C"/>
                </a:solidFill>
                <a:latin typeface="Arial" panose="020B0604020202020204" pitchFamily="34" charset="0"/>
                <a:cs typeface="Arial" panose="020B0604020202020204" pitchFamily="34" charset="0"/>
              </a:rPr>
              <a:t>Increased money management skills </a:t>
            </a:r>
          </a:p>
          <a:p>
            <a:pPr>
              <a:spcBef>
                <a:spcPts val="900"/>
              </a:spcBef>
              <a:buFont typeface="Wingdings" panose="05000000000000000000" pitchFamily="2" charset="2"/>
              <a:buChar char="ü"/>
              <a:defRPr/>
            </a:pPr>
            <a:r>
              <a:rPr lang="en-US" dirty="0">
                <a:solidFill>
                  <a:srgbClr val="00205C"/>
                </a:solidFill>
                <a:latin typeface="Arial" panose="020B0604020202020204" pitchFamily="34" charset="0"/>
                <a:cs typeface="Arial" panose="020B0604020202020204" pitchFamily="34" charset="0"/>
              </a:rPr>
              <a:t>Positive relationship with money</a:t>
            </a:r>
          </a:p>
          <a:p>
            <a:pPr>
              <a:spcBef>
                <a:spcPts val="900"/>
              </a:spcBef>
              <a:buFont typeface="Wingdings" panose="05000000000000000000" pitchFamily="2" charset="2"/>
              <a:buChar char="ü"/>
              <a:defRPr/>
            </a:pPr>
            <a:r>
              <a:rPr lang="en-US" dirty="0">
                <a:solidFill>
                  <a:srgbClr val="00205C"/>
                </a:solidFill>
                <a:latin typeface="Arial" panose="020B0604020202020204" pitchFamily="34" charset="0"/>
                <a:cs typeface="Arial" panose="020B0604020202020204" pitchFamily="34" charset="0"/>
              </a:rPr>
              <a:t>Behavioural pattern of savings developed </a:t>
            </a:r>
          </a:p>
          <a:p>
            <a:pPr>
              <a:spcBef>
                <a:spcPts val="900"/>
              </a:spcBef>
              <a:buFont typeface="Wingdings" panose="05000000000000000000" pitchFamily="2" charset="2"/>
              <a:buChar char="ü"/>
              <a:defRPr/>
            </a:pPr>
            <a:r>
              <a:rPr lang="en-US" dirty="0">
                <a:solidFill>
                  <a:srgbClr val="00205C"/>
                </a:solidFill>
                <a:latin typeface="Arial" panose="020B0604020202020204" pitchFamily="34" charset="0"/>
                <a:cs typeface="Arial" panose="020B0604020202020204" pitchFamily="34" charset="0"/>
              </a:rPr>
              <a:t>Increased confidence, financial wellness &amp; hope for the future </a:t>
            </a:r>
          </a:p>
          <a:p>
            <a:pPr>
              <a:spcBef>
                <a:spcPts val="900"/>
              </a:spcBef>
              <a:buFont typeface="Wingdings" panose="05000000000000000000" pitchFamily="2" charset="2"/>
              <a:buChar char="ü"/>
              <a:defRPr/>
            </a:pPr>
            <a:r>
              <a:rPr lang="en-US" dirty="0">
                <a:solidFill>
                  <a:srgbClr val="00205C"/>
                </a:solidFill>
                <a:latin typeface="Arial" panose="020B0604020202020204" pitchFamily="34" charset="0"/>
                <a:cs typeface="Arial" panose="020B0604020202020204" pitchFamily="34" charset="0"/>
              </a:rPr>
              <a:t>Productive assets for future sustainability </a:t>
            </a:r>
          </a:p>
          <a:p>
            <a:pPr>
              <a:spcBef>
                <a:spcPts val="900"/>
              </a:spcBef>
              <a:buFont typeface="Wingdings" panose="05000000000000000000" pitchFamily="2" charset="2"/>
              <a:buChar char="ü"/>
              <a:defRPr/>
            </a:pPr>
            <a:endParaRPr lang="en-US" dirty="0">
              <a:solidFill>
                <a:srgbClr val="00205C"/>
              </a:solidFill>
              <a:latin typeface="Arial" panose="020B0604020202020204" pitchFamily="34" charset="0"/>
              <a:cs typeface="Arial" panose="020B0604020202020204" pitchFamily="34" charset="0"/>
            </a:endParaRPr>
          </a:p>
        </p:txBody>
      </p:sp>
      <p:sp>
        <p:nvSpPr>
          <p:cNvPr id="8" name="Rectangle 7">
            <a:extLst>
              <a:ext uri="{FF2B5EF4-FFF2-40B4-BE49-F238E27FC236}">
                <a16:creationId xmlns="" xmlns:a16="http://schemas.microsoft.com/office/drawing/2014/main" id="{4FF35EC1-4663-44E1-B252-DB495233E94F}"/>
              </a:ext>
            </a:extLst>
          </p:cNvPr>
          <p:cNvSpPr/>
          <p:nvPr/>
        </p:nvSpPr>
        <p:spPr>
          <a:xfrm>
            <a:off x="-51435" y="5802597"/>
            <a:ext cx="9241155" cy="207169"/>
          </a:xfrm>
          <a:prstGeom prst="rect">
            <a:avLst/>
          </a:prstGeom>
          <a:solidFill>
            <a:srgbClr val="0020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3" name="Slide Number Placeholder 2"/>
          <p:cNvSpPr>
            <a:spLocks noGrp="1"/>
          </p:cNvSpPr>
          <p:nvPr>
            <p:ph type="sldNum" sz="quarter" idx="12"/>
          </p:nvPr>
        </p:nvSpPr>
        <p:spPr/>
        <p:txBody>
          <a:bodyPr/>
          <a:lstStyle/>
          <a:p>
            <a:fld id="{44C73ED4-BBA3-4D25-94D5-A99BB2192EF2}" type="slidenum">
              <a:rPr lang="en-US" smtClean="0">
                <a:solidFill>
                  <a:prstClr val="black">
                    <a:tint val="75000"/>
                  </a:prstClr>
                </a:solidFill>
              </a:rPr>
              <a:pPr/>
              <a:t>14</a:t>
            </a:fld>
            <a:endParaRPr lang="en-US" dirty="0">
              <a:solidFill>
                <a:prstClr val="black">
                  <a:tint val="75000"/>
                </a:prstClr>
              </a:solidFill>
            </a:endParaRPr>
          </a:p>
        </p:txBody>
      </p:sp>
    </p:spTree>
    <p:custDataLst>
      <p:tags r:id="rId1"/>
    </p:custDataLst>
    <p:extLst>
      <p:ext uri="{BB962C8B-B14F-4D97-AF65-F5344CB8AC3E}">
        <p14:creationId xmlns:p14="http://schemas.microsoft.com/office/powerpoint/2010/main" val="28397555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lwells\Desktop\AssetBuilding.jpg">
            <a:extLst>
              <a:ext uri="{FF2B5EF4-FFF2-40B4-BE49-F238E27FC236}">
                <a16:creationId xmlns="" xmlns:a16="http://schemas.microsoft.com/office/drawing/2014/main" id="{1FBDAD3F-177A-44E4-94CF-71FA047118D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9641" t="6439" r="10948" b="44318"/>
          <a:stretch>
            <a:fillRect/>
          </a:stretch>
        </p:blipFill>
        <p:spPr bwMode="auto">
          <a:xfrm>
            <a:off x="2786063" y="1183700"/>
            <a:ext cx="5596076" cy="4490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a:extLst>
              <a:ext uri="{FF2B5EF4-FFF2-40B4-BE49-F238E27FC236}">
                <a16:creationId xmlns="" xmlns:a16="http://schemas.microsoft.com/office/drawing/2014/main" id="{613AC625-204F-4113-A003-CEB707E1CA6A}"/>
              </a:ext>
            </a:extLst>
          </p:cNvPr>
          <p:cNvSpPr>
            <a:spLocks noGrp="1"/>
          </p:cNvSpPr>
          <p:nvPr>
            <p:ph type="title"/>
          </p:nvPr>
        </p:nvSpPr>
        <p:spPr>
          <a:xfrm>
            <a:off x="361950" y="1047750"/>
            <a:ext cx="4848225" cy="1332881"/>
          </a:xfrm>
        </p:spPr>
        <p:txBody>
          <a:bodyPr>
            <a:normAutofit/>
          </a:bodyPr>
          <a:lstStyle/>
          <a:p>
            <a:pPr>
              <a:defRPr/>
            </a:pPr>
            <a:r>
              <a:rPr lang="en-US" sz="2400" b="1" dirty="0">
                <a:solidFill>
                  <a:srgbClr val="00205C"/>
                </a:solidFill>
                <a:latin typeface="Arial" panose="020B0604020202020204" pitchFamily="34" charset="0"/>
                <a:cs typeface="Arial" panose="020B0604020202020204" pitchFamily="34" charset="0"/>
              </a:rPr>
              <a:t>IDA Programs: </a:t>
            </a:r>
            <a:br>
              <a:rPr lang="en-US" sz="2400" b="1" dirty="0">
                <a:solidFill>
                  <a:srgbClr val="00205C"/>
                </a:solidFill>
                <a:latin typeface="Arial" panose="020B0604020202020204" pitchFamily="34" charset="0"/>
                <a:cs typeface="Arial" panose="020B0604020202020204" pitchFamily="34" charset="0"/>
              </a:rPr>
            </a:br>
            <a:r>
              <a:rPr lang="en-US" sz="2400" b="1" dirty="0">
                <a:solidFill>
                  <a:srgbClr val="00205C"/>
                </a:solidFill>
                <a:latin typeface="Arial" panose="020B0604020202020204" pitchFamily="34" charset="0"/>
                <a:cs typeface="Arial" panose="020B0604020202020204" pitchFamily="34" charset="0"/>
              </a:rPr>
              <a:t>An Asset Building &amp;              Poverty Reduction Approach</a:t>
            </a:r>
          </a:p>
        </p:txBody>
      </p:sp>
      <p:sp>
        <p:nvSpPr>
          <p:cNvPr id="5" name="Rectangle 4">
            <a:extLst>
              <a:ext uri="{FF2B5EF4-FFF2-40B4-BE49-F238E27FC236}">
                <a16:creationId xmlns="" xmlns:a16="http://schemas.microsoft.com/office/drawing/2014/main" id="{04237F93-2D58-4A41-B146-7BA84D1CE970}"/>
              </a:ext>
            </a:extLst>
          </p:cNvPr>
          <p:cNvSpPr/>
          <p:nvPr/>
        </p:nvSpPr>
        <p:spPr>
          <a:xfrm>
            <a:off x="-51435" y="5802597"/>
            <a:ext cx="9241155" cy="207169"/>
          </a:xfrm>
          <a:prstGeom prst="rect">
            <a:avLst/>
          </a:prstGeom>
          <a:solidFill>
            <a:srgbClr val="0020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2" name="Rectangle 1">
            <a:extLst>
              <a:ext uri="{FF2B5EF4-FFF2-40B4-BE49-F238E27FC236}">
                <a16:creationId xmlns="" xmlns:a16="http://schemas.microsoft.com/office/drawing/2014/main" id="{8852DEBD-EBBE-4853-98A5-728C16ACFCEA}"/>
              </a:ext>
            </a:extLst>
          </p:cNvPr>
          <p:cNvSpPr/>
          <p:nvPr/>
        </p:nvSpPr>
        <p:spPr>
          <a:xfrm>
            <a:off x="361950" y="2736503"/>
            <a:ext cx="3902566" cy="715581"/>
          </a:xfrm>
          <a:prstGeom prst="rect">
            <a:avLst/>
          </a:prstGeom>
        </p:spPr>
        <p:txBody>
          <a:bodyPr wrap="square">
            <a:spAutoFit/>
          </a:bodyPr>
          <a:lstStyle/>
          <a:p>
            <a:r>
              <a:rPr lang="en-US" sz="1350" b="1" i="1" dirty="0">
                <a:solidFill>
                  <a:srgbClr val="5BC2E7"/>
                </a:solidFill>
                <a:latin typeface="Arial" panose="020B0604020202020204" pitchFamily="34" charset="0"/>
                <a:cs typeface="Arial" panose="020B0604020202020204" pitchFamily="34" charset="0"/>
              </a:rPr>
              <a:t>“Without an income, you can’t get by. </a:t>
            </a:r>
          </a:p>
          <a:p>
            <a:r>
              <a:rPr lang="en-US" sz="1350" b="1" i="1" dirty="0">
                <a:solidFill>
                  <a:srgbClr val="5BC2E7"/>
                </a:solidFill>
                <a:latin typeface="Arial" panose="020B0604020202020204" pitchFamily="34" charset="0"/>
                <a:cs typeface="Arial" panose="020B0604020202020204" pitchFamily="34" charset="0"/>
              </a:rPr>
              <a:t> </a:t>
            </a:r>
            <a:r>
              <a:rPr lang="en-US" sz="1350" b="1" i="1" dirty="0" smtClean="0">
                <a:solidFill>
                  <a:srgbClr val="5BC2E7"/>
                </a:solidFill>
                <a:latin typeface="Arial" panose="020B0604020202020204" pitchFamily="34" charset="0"/>
                <a:cs typeface="Arial" panose="020B0604020202020204" pitchFamily="34" charset="0"/>
              </a:rPr>
              <a:t> Without </a:t>
            </a:r>
            <a:r>
              <a:rPr lang="en-US" sz="1350" b="1" i="1" dirty="0">
                <a:solidFill>
                  <a:srgbClr val="5BC2E7"/>
                </a:solidFill>
                <a:latin typeface="Arial" panose="020B0604020202020204" pitchFamily="34" charset="0"/>
                <a:cs typeface="Arial" panose="020B0604020202020204" pitchFamily="34" charset="0"/>
              </a:rPr>
              <a:t>assets, you can’t get ahead.” 				</a:t>
            </a:r>
            <a:r>
              <a:rPr lang="en-US" sz="1050" b="1" i="1" dirty="0">
                <a:solidFill>
                  <a:srgbClr val="5BC2E7"/>
                </a:solidFill>
                <a:latin typeface="Arial" panose="020B0604020202020204" pitchFamily="34" charset="0"/>
                <a:cs typeface="Arial" panose="020B0604020202020204" pitchFamily="34" charset="0"/>
              </a:rPr>
              <a:t>- Ray Boshara </a:t>
            </a:r>
            <a:endParaRPr lang="en-CA" sz="1050" i="1" dirty="0">
              <a:solidFill>
                <a:prstClr val="black"/>
              </a:solidFill>
            </a:endParaRPr>
          </a:p>
        </p:txBody>
      </p:sp>
      <p:sp>
        <p:nvSpPr>
          <p:cNvPr id="6" name="TextBox 5"/>
          <p:cNvSpPr txBox="1"/>
          <p:nvPr/>
        </p:nvSpPr>
        <p:spPr>
          <a:xfrm>
            <a:off x="6444208" y="6356351"/>
            <a:ext cx="1841326" cy="369332"/>
          </a:xfrm>
          <a:prstGeom prst="rect">
            <a:avLst/>
          </a:prstGeom>
          <a:noFill/>
        </p:spPr>
        <p:txBody>
          <a:bodyPr wrap="square" rtlCol="0">
            <a:spAutoFit/>
          </a:bodyPr>
          <a:lstStyle/>
          <a:p>
            <a:pPr defTabSz="457200"/>
            <a:r>
              <a:rPr lang="en-CA" dirty="0">
                <a:solidFill>
                  <a:prstClr val="black"/>
                </a:solidFill>
              </a:rPr>
              <a:t>#</a:t>
            </a:r>
            <a:r>
              <a:rPr lang="en-CA" dirty="0" err="1">
                <a:solidFill>
                  <a:prstClr val="black"/>
                </a:solidFill>
              </a:rPr>
              <a:t>prosperwebinar</a:t>
            </a:r>
            <a:endParaRPr lang="en-CA" dirty="0">
              <a:solidFill>
                <a:prstClr val="black"/>
              </a:solidFill>
            </a:endParaRPr>
          </a:p>
        </p:txBody>
      </p:sp>
      <p:sp>
        <p:nvSpPr>
          <p:cNvPr id="3" name="Slide Number Placeholder 2"/>
          <p:cNvSpPr>
            <a:spLocks noGrp="1"/>
          </p:cNvSpPr>
          <p:nvPr>
            <p:ph type="sldNum" sz="quarter" idx="12"/>
          </p:nvPr>
        </p:nvSpPr>
        <p:spPr/>
        <p:txBody>
          <a:bodyPr/>
          <a:lstStyle/>
          <a:p>
            <a:fld id="{44C73ED4-BBA3-4D25-94D5-A99BB2192EF2}" type="slidenum">
              <a:rPr lang="en-US" smtClean="0">
                <a:solidFill>
                  <a:prstClr val="black">
                    <a:tint val="75000"/>
                  </a:prstClr>
                </a:solidFill>
              </a:rPr>
              <a:pPr/>
              <a:t>15</a:t>
            </a:fld>
            <a:endParaRPr lang="en-US" dirty="0">
              <a:solidFill>
                <a:prstClr val="black">
                  <a:tint val="75000"/>
                </a:prstClr>
              </a:solidFill>
            </a:endParaRPr>
          </a:p>
        </p:txBody>
      </p:sp>
    </p:spTree>
    <p:custDataLst>
      <p:tags r:id="rId1"/>
    </p:custDataLst>
    <p:extLst>
      <p:ext uri="{BB962C8B-B14F-4D97-AF65-F5344CB8AC3E}">
        <p14:creationId xmlns:p14="http://schemas.microsoft.com/office/powerpoint/2010/main" val="22040441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BAC67B3-1204-40B8-824E-6740BB8EA049}"/>
              </a:ext>
            </a:extLst>
          </p:cNvPr>
          <p:cNvSpPr>
            <a:spLocks noGrp="1"/>
          </p:cNvSpPr>
          <p:nvPr>
            <p:ph type="title"/>
          </p:nvPr>
        </p:nvSpPr>
        <p:spPr>
          <a:xfrm>
            <a:off x="207766" y="1497918"/>
            <a:ext cx="2728160" cy="1392809"/>
          </a:xfrm>
        </p:spPr>
        <p:txBody>
          <a:bodyPr>
            <a:normAutofit fontScale="90000"/>
          </a:bodyPr>
          <a:lstStyle/>
          <a:p>
            <a:r>
              <a:rPr lang="en-CA" b="1" dirty="0">
                <a:solidFill>
                  <a:srgbClr val="00205C"/>
                </a:solidFill>
                <a:latin typeface="Arial" panose="020B0604020202020204" pitchFamily="34" charset="0"/>
                <a:cs typeface="Arial" panose="020B0604020202020204" pitchFamily="34" charset="0"/>
              </a:rPr>
              <a:t>Incentivizing Savings Behaviours</a:t>
            </a:r>
          </a:p>
        </p:txBody>
      </p:sp>
      <p:graphicFrame>
        <p:nvGraphicFramePr>
          <p:cNvPr id="4" name="Diagram 3">
            <a:extLst>
              <a:ext uri="{FF2B5EF4-FFF2-40B4-BE49-F238E27FC236}">
                <a16:creationId xmlns="" xmlns:a16="http://schemas.microsoft.com/office/drawing/2014/main" id="{99E33741-7F60-46EA-81BA-DBD65A7A4AAC}"/>
              </a:ext>
            </a:extLst>
          </p:cNvPr>
          <p:cNvGraphicFramePr/>
          <p:nvPr>
            <p:extLst>
              <p:ext uri="{D42A27DB-BD31-4B8C-83A1-F6EECF244321}">
                <p14:modId xmlns:p14="http://schemas.microsoft.com/office/powerpoint/2010/main" val="2412954275"/>
              </p:ext>
            </p:extLst>
          </p:nvPr>
        </p:nvGraphicFramePr>
        <p:xfrm>
          <a:off x="1571845" y="967863"/>
          <a:ext cx="7572155" cy="474701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Rectangle 6">
            <a:extLst>
              <a:ext uri="{FF2B5EF4-FFF2-40B4-BE49-F238E27FC236}">
                <a16:creationId xmlns="" xmlns:a16="http://schemas.microsoft.com/office/drawing/2014/main" id="{1318FF97-0317-4A68-A90F-989C93CB3F13}"/>
              </a:ext>
            </a:extLst>
          </p:cNvPr>
          <p:cNvSpPr/>
          <p:nvPr/>
        </p:nvSpPr>
        <p:spPr>
          <a:xfrm>
            <a:off x="-51435" y="5802597"/>
            <a:ext cx="9241155" cy="207169"/>
          </a:xfrm>
          <a:prstGeom prst="rect">
            <a:avLst/>
          </a:prstGeom>
          <a:solidFill>
            <a:srgbClr val="0020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3" name="Slide Number Placeholder 2"/>
          <p:cNvSpPr>
            <a:spLocks noGrp="1"/>
          </p:cNvSpPr>
          <p:nvPr>
            <p:ph type="sldNum" sz="quarter" idx="12"/>
          </p:nvPr>
        </p:nvSpPr>
        <p:spPr/>
        <p:txBody>
          <a:bodyPr/>
          <a:lstStyle/>
          <a:p>
            <a:fld id="{44C73ED4-BBA3-4D25-94D5-A99BB2192EF2}" type="slidenum">
              <a:rPr lang="en-US" smtClean="0">
                <a:solidFill>
                  <a:prstClr val="black">
                    <a:tint val="75000"/>
                  </a:prstClr>
                </a:solidFill>
              </a:rPr>
              <a:pPr/>
              <a:t>16</a:t>
            </a:fld>
            <a:endParaRPr lang="en-US" dirty="0">
              <a:solidFill>
                <a:prstClr val="black">
                  <a:tint val="75000"/>
                </a:prstClr>
              </a:solidFill>
            </a:endParaRPr>
          </a:p>
        </p:txBody>
      </p:sp>
    </p:spTree>
    <p:custDataLst>
      <p:tags r:id="rId1"/>
    </p:custDataLst>
    <p:extLst>
      <p:ext uri="{BB962C8B-B14F-4D97-AF65-F5344CB8AC3E}">
        <p14:creationId xmlns:p14="http://schemas.microsoft.com/office/powerpoint/2010/main" val="23224804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27331BA-59FB-4450-B0EA-03923ADFF30E}"/>
              </a:ext>
            </a:extLst>
          </p:cNvPr>
          <p:cNvSpPr>
            <a:spLocks noGrp="1"/>
          </p:cNvSpPr>
          <p:nvPr>
            <p:ph type="title"/>
          </p:nvPr>
        </p:nvSpPr>
        <p:spPr>
          <a:xfrm>
            <a:off x="585116" y="1242459"/>
            <a:ext cx="7971203" cy="773412"/>
          </a:xfrm>
        </p:spPr>
        <p:txBody>
          <a:bodyPr vert="horz" lIns="68580" tIns="34290" rIns="68580" bIns="34290" rtlCol="0" anchor="b">
            <a:normAutofit/>
          </a:bodyPr>
          <a:lstStyle/>
          <a:p>
            <a:pPr>
              <a:defRPr/>
            </a:pPr>
            <a:r>
              <a:rPr lang="en-US" sz="3000" b="1" dirty="0">
                <a:solidFill>
                  <a:srgbClr val="00205C"/>
                </a:solidFill>
                <a:latin typeface="Arial" panose="020B0604020202020204" pitchFamily="34" charset="0"/>
                <a:cs typeface="Arial" panose="020B0604020202020204" pitchFamily="34" charset="0"/>
              </a:rPr>
              <a:t>Agency Capacity Building </a:t>
            </a:r>
          </a:p>
        </p:txBody>
      </p:sp>
      <p:pic>
        <p:nvPicPr>
          <p:cNvPr id="4" name="Picture 3">
            <a:extLst>
              <a:ext uri="{FF2B5EF4-FFF2-40B4-BE49-F238E27FC236}">
                <a16:creationId xmlns="" xmlns:a16="http://schemas.microsoft.com/office/drawing/2014/main" id="{3890D8D5-BBF4-4CAA-93E7-A38FA2653336}"/>
              </a:ext>
            </a:extLst>
          </p:cNvPr>
          <p:cNvPicPr>
            <a:picLocks noChangeAspect="1"/>
          </p:cNvPicPr>
          <p:nvPr/>
        </p:nvPicPr>
        <p:blipFill rotWithShape="1">
          <a:blip r:embed="rId4">
            <a:extLst>
              <a:ext uri="{28A0092B-C50C-407E-A947-70E740481C1C}">
                <a14:useLocalDpi xmlns:a14="http://schemas.microsoft.com/office/drawing/2010/main" val="0"/>
              </a:ext>
            </a:extLst>
          </a:blip>
          <a:srcRect l="8067" t="17497" r="9507" b="13450"/>
          <a:stretch/>
        </p:blipFill>
        <p:spPr>
          <a:xfrm>
            <a:off x="1135720" y="3179406"/>
            <a:ext cx="3802037" cy="1305926"/>
          </a:xfrm>
          <a:prstGeom prst="rect">
            <a:avLst/>
          </a:prstGeom>
        </p:spPr>
      </p:pic>
      <p:sp>
        <p:nvSpPr>
          <p:cNvPr id="9" name="Freeform: Shape 8">
            <a:extLst>
              <a:ext uri="{FF2B5EF4-FFF2-40B4-BE49-F238E27FC236}">
                <a16:creationId xmlns="" xmlns:a16="http://schemas.microsoft.com/office/drawing/2014/main" id="{C607803A-4E99-444E-94F7-8785CDDF584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flipH="1" flipV="1">
            <a:off x="585116" y="2270284"/>
            <a:ext cx="2456751" cy="2139981"/>
          </a:xfrm>
          <a:custGeom>
            <a:avLst/>
            <a:gdLst>
              <a:gd name="connsiteX0" fmla="*/ 3275668 w 3275668"/>
              <a:gd name="connsiteY0" fmla="*/ 2853308 h 2853308"/>
              <a:gd name="connsiteX1" fmla="*/ 655 w 3275668"/>
              <a:gd name="connsiteY1" fmla="*/ 2853308 h 2853308"/>
              <a:gd name="connsiteX2" fmla="*/ 0 w 3275668"/>
              <a:gd name="connsiteY2" fmla="*/ 2467565 h 2853308"/>
              <a:gd name="connsiteX3" fmla="*/ 2869894 w 3275668"/>
              <a:gd name="connsiteY3" fmla="*/ 2468888 h 2853308"/>
              <a:gd name="connsiteX4" fmla="*/ 2869894 w 3275668"/>
              <a:gd name="connsiteY4" fmla="*/ 0 h 2853308"/>
              <a:gd name="connsiteX5" fmla="*/ 3275668 w 3275668"/>
              <a:gd name="connsiteY5" fmla="*/ 0 h 2853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5668" h="2853308">
                <a:moveTo>
                  <a:pt x="3275668" y="2853308"/>
                </a:moveTo>
                <a:lnTo>
                  <a:pt x="655" y="2853308"/>
                </a:lnTo>
                <a:cubicBezTo>
                  <a:pt x="-655" y="2720171"/>
                  <a:pt x="1310" y="2600702"/>
                  <a:pt x="0" y="2467565"/>
                </a:cubicBezTo>
                <a:lnTo>
                  <a:pt x="2869894" y="2468888"/>
                </a:lnTo>
                <a:lnTo>
                  <a:pt x="2869894" y="0"/>
                </a:lnTo>
                <a:lnTo>
                  <a:pt x="3275668" y="0"/>
                </a:lnTo>
                <a:close/>
              </a:path>
            </a:pathLst>
          </a:custGeom>
          <a:solidFill>
            <a:srgbClr val="4C4C4C"/>
          </a:solidFill>
          <a:ln w="0">
            <a:noFill/>
            <a:prstDash val="solid"/>
            <a:round/>
            <a:headEnd/>
            <a:tailEnd/>
          </a:ln>
        </p:spPr>
      </p:sp>
      <p:sp>
        <p:nvSpPr>
          <p:cNvPr id="11" name="Freeform: Shape 10">
            <a:extLst>
              <a:ext uri="{FF2B5EF4-FFF2-40B4-BE49-F238E27FC236}">
                <a16:creationId xmlns="" xmlns:a16="http://schemas.microsoft.com/office/drawing/2014/main" id="{2989BE6A-C309-418E-8ADD-1616A980570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a:off x="3041867" y="3274147"/>
            <a:ext cx="2432214" cy="2121117"/>
          </a:xfrm>
          <a:custGeom>
            <a:avLst/>
            <a:gdLst>
              <a:gd name="connsiteX0" fmla="*/ 2837178 w 3242952"/>
              <a:gd name="connsiteY0" fmla="*/ 0 h 2828156"/>
              <a:gd name="connsiteX1" fmla="*/ 3242952 w 3242952"/>
              <a:gd name="connsiteY1" fmla="*/ 0 h 2828156"/>
              <a:gd name="connsiteX2" fmla="*/ 3242952 w 3242952"/>
              <a:gd name="connsiteY2" fmla="*/ 2828156 h 2828156"/>
              <a:gd name="connsiteX3" fmla="*/ 0 w 3242952"/>
              <a:gd name="connsiteY3" fmla="*/ 2828156 h 2828156"/>
              <a:gd name="connsiteX4" fmla="*/ 0 w 3242952"/>
              <a:gd name="connsiteY4" fmla="*/ 2442859 h 2828156"/>
              <a:gd name="connsiteX5" fmla="*/ 2837178 w 3242952"/>
              <a:gd name="connsiteY5" fmla="*/ 2443295 h 2828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42952" h="2828156">
                <a:moveTo>
                  <a:pt x="2837178" y="0"/>
                </a:moveTo>
                <a:lnTo>
                  <a:pt x="3242952" y="0"/>
                </a:lnTo>
                <a:lnTo>
                  <a:pt x="3242952" y="2828156"/>
                </a:lnTo>
                <a:lnTo>
                  <a:pt x="0" y="2828156"/>
                </a:lnTo>
                <a:lnTo>
                  <a:pt x="0" y="2442859"/>
                </a:lnTo>
                <a:lnTo>
                  <a:pt x="2837178" y="2443295"/>
                </a:lnTo>
                <a:close/>
              </a:path>
            </a:pathLst>
          </a:custGeom>
          <a:solidFill>
            <a:srgbClr val="4C4C4C"/>
          </a:solidFill>
          <a:ln w="0">
            <a:noFill/>
            <a:prstDash val="solid"/>
            <a:round/>
            <a:headEnd/>
            <a:tailEnd/>
          </a:ln>
        </p:spPr>
        <p:txBody>
          <a:bodyPr wrap="square">
            <a:noAutofit/>
          </a:bodyPr>
          <a:lstStyle/>
          <a:p>
            <a:pPr>
              <a:defRPr/>
            </a:pPr>
            <a:endParaRPr lang="en-US" sz="1350" dirty="0">
              <a:solidFill>
                <a:prstClr val="black"/>
              </a:solidFill>
            </a:endParaRPr>
          </a:p>
        </p:txBody>
      </p:sp>
      <p:sp>
        <p:nvSpPr>
          <p:cNvPr id="3" name="Content Placeholder 2">
            <a:extLst>
              <a:ext uri="{FF2B5EF4-FFF2-40B4-BE49-F238E27FC236}">
                <a16:creationId xmlns="" xmlns:a16="http://schemas.microsoft.com/office/drawing/2014/main" id="{E1BC78EB-3358-4550-96E1-5ED9E352F0EC}"/>
              </a:ext>
            </a:extLst>
          </p:cNvPr>
          <p:cNvSpPr>
            <a:spLocks noGrp="1"/>
          </p:cNvSpPr>
          <p:nvPr>
            <p:ph sz="half" idx="1"/>
          </p:nvPr>
        </p:nvSpPr>
        <p:spPr>
          <a:xfrm>
            <a:off x="5836021" y="2177980"/>
            <a:ext cx="2923121" cy="3728201"/>
          </a:xfrm>
        </p:spPr>
        <p:txBody>
          <a:bodyPr vert="horz" lIns="68580" tIns="34290" rIns="68580" bIns="34290" rtlCol="0" anchor="ctr">
            <a:normAutofit/>
          </a:bodyPr>
          <a:lstStyle/>
          <a:p>
            <a:pPr marL="269081">
              <a:lnSpc>
                <a:spcPct val="100000"/>
              </a:lnSpc>
              <a:defRPr/>
            </a:pPr>
            <a:r>
              <a:rPr lang="en-US" sz="1800" dirty="0">
                <a:solidFill>
                  <a:srgbClr val="00205C"/>
                </a:solidFill>
                <a:latin typeface="Arial" panose="020B0604020202020204" pitchFamily="34" charset="0"/>
                <a:cs typeface="Arial" panose="020B0604020202020204" pitchFamily="34" charset="0"/>
              </a:rPr>
              <a:t>Training &amp; support to design/deliver an IDA </a:t>
            </a:r>
          </a:p>
          <a:p>
            <a:pPr marL="269081">
              <a:lnSpc>
                <a:spcPct val="100000"/>
              </a:lnSpc>
              <a:defRPr/>
            </a:pPr>
            <a:r>
              <a:rPr lang="en-US" sz="1800" dirty="0">
                <a:solidFill>
                  <a:srgbClr val="00205C"/>
                </a:solidFill>
                <a:latin typeface="Arial" panose="020B0604020202020204" pitchFamily="34" charset="0"/>
                <a:cs typeface="Arial" panose="020B0604020202020204" pitchFamily="34" charset="0"/>
              </a:rPr>
              <a:t>IDA tool-kit &amp; resources </a:t>
            </a:r>
          </a:p>
          <a:p>
            <a:pPr marL="269081">
              <a:lnSpc>
                <a:spcPct val="100000"/>
              </a:lnSpc>
              <a:defRPr/>
            </a:pPr>
            <a:r>
              <a:rPr lang="en-US" sz="1800" dirty="0">
                <a:solidFill>
                  <a:srgbClr val="00205C"/>
                </a:solidFill>
                <a:latin typeface="Arial" panose="020B0604020202020204" pitchFamily="34" charset="0"/>
                <a:cs typeface="Arial" panose="020B0604020202020204" pitchFamily="34" charset="0"/>
              </a:rPr>
              <a:t>Funding support </a:t>
            </a:r>
          </a:p>
          <a:p>
            <a:pPr marL="269081">
              <a:lnSpc>
                <a:spcPct val="100000"/>
              </a:lnSpc>
              <a:defRPr/>
            </a:pPr>
            <a:r>
              <a:rPr lang="en-US" sz="1800" dirty="0">
                <a:solidFill>
                  <a:srgbClr val="00205C"/>
                </a:solidFill>
                <a:latin typeface="Arial" panose="020B0604020202020204" pitchFamily="34" charset="0"/>
                <a:cs typeface="Arial" panose="020B0604020202020204" pitchFamily="34" charset="0"/>
              </a:rPr>
              <a:t>Community of Practice on Matched Savings </a:t>
            </a:r>
          </a:p>
          <a:p>
            <a:pPr marL="269081">
              <a:lnSpc>
                <a:spcPct val="100000"/>
              </a:lnSpc>
              <a:defRPr/>
            </a:pPr>
            <a:r>
              <a:rPr lang="en-US" sz="1800" dirty="0">
                <a:solidFill>
                  <a:srgbClr val="00205C"/>
                </a:solidFill>
                <a:latin typeface="Arial" panose="020B0604020202020204" pitchFamily="34" charset="0"/>
                <a:cs typeface="Arial" panose="020B0604020202020204" pitchFamily="34" charset="0"/>
              </a:rPr>
              <a:t>12 Calgary agencies delivering IDAs </a:t>
            </a:r>
          </a:p>
          <a:p>
            <a:pPr marL="269081">
              <a:defRPr/>
            </a:pPr>
            <a:endParaRPr lang="en-US" sz="1800" dirty="0">
              <a:solidFill>
                <a:srgbClr val="00205C"/>
              </a:solidFill>
              <a:latin typeface="Arial" panose="020B0604020202020204" pitchFamily="34" charset="0"/>
              <a:cs typeface="Arial" panose="020B0604020202020204" pitchFamily="34" charset="0"/>
            </a:endParaRPr>
          </a:p>
        </p:txBody>
      </p:sp>
      <p:sp>
        <p:nvSpPr>
          <p:cNvPr id="10" name="Rectangle 9">
            <a:extLst>
              <a:ext uri="{FF2B5EF4-FFF2-40B4-BE49-F238E27FC236}">
                <a16:creationId xmlns="" xmlns:a16="http://schemas.microsoft.com/office/drawing/2014/main" id="{434559CD-8D17-4959-ADED-9A25FF0A2191}"/>
              </a:ext>
            </a:extLst>
          </p:cNvPr>
          <p:cNvSpPr/>
          <p:nvPr/>
        </p:nvSpPr>
        <p:spPr>
          <a:xfrm>
            <a:off x="-51435" y="5802597"/>
            <a:ext cx="9241155" cy="207169"/>
          </a:xfrm>
          <a:prstGeom prst="rect">
            <a:avLst/>
          </a:prstGeom>
          <a:solidFill>
            <a:srgbClr val="0020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5" name="Slide Number Placeholder 4"/>
          <p:cNvSpPr>
            <a:spLocks noGrp="1"/>
          </p:cNvSpPr>
          <p:nvPr>
            <p:ph type="sldNum" sz="quarter" idx="12"/>
          </p:nvPr>
        </p:nvSpPr>
        <p:spPr/>
        <p:txBody>
          <a:bodyPr/>
          <a:lstStyle/>
          <a:p>
            <a:fld id="{44C73ED4-BBA3-4D25-94D5-A99BB2192EF2}" type="slidenum">
              <a:rPr lang="en-US" smtClean="0">
                <a:solidFill>
                  <a:prstClr val="black">
                    <a:tint val="75000"/>
                  </a:prstClr>
                </a:solidFill>
              </a:rPr>
              <a:pPr/>
              <a:t>17</a:t>
            </a:fld>
            <a:endParaRPr lang="en-US" dirty="0">
              <a:solidFill>
                <a:prstClr val="black">
                  <a:tint val="75000"/>
                </a:prstClr>
              </a:solidFill>
            </a:endParaRPr>
          </a:p>
        </p:txBody>
      </p:sp>
    </p:spTree>
    <p:custDataLst>
      <p:tags r:id="rId1"/>
    </p:custDataLst>
    <p:extLst>
      <p:ext uri="{BB962C8B-B14F-4D97-AF65-F5344CB8AC3E}">
        <p14:creationId xmlns:p14="http://schemas.microsoft.com/office/powerpoint/2010/main" val="31792524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27331BA-59FB-4450-B0EA-03923ADFF30E}"/>
              </a:ext>
            </a:extLst>
          </p:cNvPr>
          <p:cNvSpPr>
            <a:spLocks noGrp="1"/>
          </p:cNvSpPr>
          <p:nvPr>
            <p:ph type="title" idx="4294967295"/>
          </p:nvPr>
        </p:nvSpPr>
        <p:spPr>
          <a:xfrm>
            <a:off x="1674702" y="724547"/>
            <a:ext cx="5734280" cy="715637"/>
          </a:xfrm>
        </p:spPr>
        <p:txBody>
          <a:bodyPr vert="horz" lIns="68580" tIns="34290" rIns="68580" bIns="34290" rtlCol="0" anchor="b">
            <a:normAutofit/>
          </a:bodyPr>
          <a:lstStyle/>
          <a:p>
            <a:pPr algn="ctr">
              <a:defRPr/>
            </a:pPr>
            <a:r>
              <a:rPr lang="en-US" sz="3600" b="1" dirty="0">
                <a:solidFill>
                  <a:srgbClr val="00205C"/>
                </a:solidFill>
                <a:latin typeface="Arial" panose="020B0604020202020204" pitchFamily="34" charset="0"/>
                <a:cs typeface="Arial" panose="020B0604020202020204" pitchFamily="34" charset="0"/>
              </a:rPr>
              <a:t>Impact in Numbers</a:t>
            </a:r>
          </a:p>
        </p:txBody>
      </p:sp>
      <p:sp>
        <p:nvSpPr>
          <p:cNvPr id="10" name="Rectangle 9">
            <a:extLst>
              <a:ext uri="{FF2B5EF4-FFF2-40B4-BE49-F238E27FC236}">
                <a16:creationId xmlns="" xmlns:a16="http://schemas.microsoft.com/office/drawing/2014/main" id="{434559CD-8D17-4959-ADED-9A25FF0A2191}"/>
              </a:ext>
            </a:extLst>
          </p:cNvPr>
          <p:cNvSpPr/>
          <p:nvPr/>
        </p:nvSpPr>
        <p:spPr>
          <a:xfrm>
            <a:off x="-51435" y="5802597"/>
            <a:ext cx="9241155" cy="207169"/>
          </a:xfrm>
          <a:prstGeom prst="rect">
            <a:avLst/>
          </a:prstGeom>
          <a:solidFill>
            <a:srgbClr val="0020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graphicFrame>
        <p:nvGraphicFramePr>
          <p:cNvPr id="8" name="Diagram 7">
            <a:extLst>
              <a:ext uri="{FF2B5EF4-FFF2-40B4-BE49-F238E27FC236}">
                <a16:creationId xmlns="" xmlns:a16="http://schemas.microsoft.com/office/drawing/2014/main" id="{A0BDA6EA-FD1A-4E68-B87B-F490FAD5DD87}"/>
              </a:ext>
            </a:extLst>
          </p:cNvPr>
          <p:cNvGraphicFramePr/>
          <p:nvPr>
            <p:extLst>
              <p:ext uri="{D42A27DB-BD31-4B8C-83A1-F6EECF244321}">
                <p14:modId xmlns:p14="http://schemas.microsoft.com/office/powerpoint/2010/main" val="671181998"/>
              </p:ext>
            </p:extLst>
          </p:nvPr>
        </p:nvGraphicFramePr>
        <p:xfrm>
          <a:off x="1702002" y="1579418"/>
          <a:ext cx="6040710" cy="403735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2" name="TextBox 11">
            <a:extLst>
              <a:ext uri="{FF2B5EF4-FFF2-40B4-BE49-F238E27FC236}">
                <a16:creationId xmlns="" xmlns:a16="http://schemas.microsoft.com/office/drawing/2014/main" id="{C2BF5470-77FB-4E8E-BCAA-37762700C529}"/>
              </a:ext>
            </a:extLst>
          </p:cNvPr>
          <p:cNvSpPr txBox="1"/>
          <p:nvPr/>
        </p:nvSpPr>
        <p:spPr>
          <a:xfrm rot="16200000">
            <a:off x="326994" y="2938542"/>
            <a:ext cx="2395333" cy="300082"/>
          </a:xfrm>
          <a:prstGeom prst="rect">
            <a:avLst/>
          </a:prstGeom>
          <a:noFill/>
        </p:spPr>
        <p:txBody>
          <a:bodyPr wrap="square" rtlCol="0">
            <a:spAutoFit/>
          </a:bodyPr>
          <a:lstStyle/>
          <a:p>
            <a:pPr algn="ctr"/>
            <a:r>
              <a:rPr lang="en-CA" sz="1350" dirty="0">
                <a:solidFill>
                  <a:srgbClr val="00205C"/>
                </a:solidFill>
                <a:latin typeface="Arial" panose="020B0604020202020204" pitchFamily="34" charset="0"/>
                <a:cs typeface="Arial" panose="020B0604020202020204" pitchFamily="34" charset="0"/>
              </a:rPr>
              <a:t>2017 Results</a:t>
            </a:r>
          </a:p>
        </p:txBody>
      </p:sp>
      <p:cxnSp>
        <p:nvCxnSpPr>
          <p:cNvPr id="14" name="Straight Arrow Connector 13">
            <a:extLst>
              <a:ext uri="{FF2B5EF4-FFF2-40B4-BE49-F238E27FC236}">
                <a16:creationId xmlns="" xmlns:a16="http://schemas.microsoft.com/office/drawing/2014/main" id="{117B8759-7E73-49FE-A52D-397791CB9C72}"/>
              </a:ext>
            </a:extLst>
          </p:cNvPr>
          <p:cNvCxnSpPr>
            <a:cxnSpLocks/>
          </p:cNvCxnSpPr>
          <p:nvPr/>
        </p:nvCxnSpPr>
        <p:spPr>
          <a:xfrm>
            <a:off x="1663160" y="1980970"/>
            <a:ext cx="0" cy="2189603"/>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 xmlns:a16="http://schemas.microsoft.com/office/drawing/2014/main" id="{E498A27E-D8E1-45BB-BC50-7B87A365B994}"/>
              </a:ext>
            </a:extLst>
          </p:cNvPr>
          <p:cNvSpPr/>
          <p:nvPr/>
        </p:nvSpPr>
        <p:spPr>
          <a:xfrm rot="16200000">
            <a:off x="1018754" y="4869594"/>
            <a:ext cx="1011816" cy="300082"/>
          </a:xfrm>
          <a:prstGeom prst="rect">
            <a:avLst/>
          </a:prstGeom>
        </p:spPr>
        <p:txBody>
          <a:bodyPr wrap="none">
            <a:spAutoFit/>
          </a:bodyPr>
          <a:lstStyle/>
          <a:p>
            <a:pPr algn="ctr"/>
            <a:r>
              <a:rPr lang="en-CA" sz="1350" dirty="0">
                <a:solidFill>
                  <a:srgbClr val="00205C"/>
                </a:solidFill>
                <a:latin typeface="Arial" panose="020B0604020202020204" pitchFamily="34" charset="0"/>
                <a:cs typeface="Arial" panose="020B0604020202020204" pitchFamily="34" charset="0"/>
              </a:rPr>
              <a:t>2005-2014</a:t>
            </a:r>
          </a:p>
        </p:txBody>
      </p:sp>
      <p:cxnSp>
        <p:nvCxnSpPr>
          <p:cNvPr id="18" name="Straight Arrow Connector 17">
            <a:extLst>
              <a:ext uri="{FF2B5EF4-FFF2-40B4-BE49-F238E27FC236}">
                <a16:creationId xmlns="" xmlns:a16="http://schemas.microsoft.com/office/drawing/2014/main" id="{75C7C8BD-978F-453F-B8B9-19844375147D}"/>
              </a:ext>
            </a:extLst>
          </p:cNvPr>
          <p:cNvCxnSpPr>
            <a:cxnSpLocks/>
          </p:cNvCxnSpPr>
          <p:nvPr/>
        </p:nvCxnSpPr>
        <p:spPr>
          <a:xfrm>
            <a:off x="1663160" y="4550653"/>
            <a:ext cx="0" cy="918458"/>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6444208" y="6356351"/>
            <a:ext cx="1841326" cy="369332"/>
          </a:xfrm>
          <a:prstGeom prst="rect">
            <a:avLst/>
          </a:prstGeom>
          <a:noFill/>
        </p:spPr>
        <p:txBody>
          <a:bodyPr wrap="square" rtlCol="0">
            <a:spAutoFit/>
          </a:bodyPr>
          <a:lstStyle/>
          <a:p>
            <a:pPr defTabSz="457200"/>
            <a:r>
              <a:rPr lang="en-CA" dirty="0">
                <a:solidFill>
                  <a:prstClr val="black"/>
                </a:solidFill>
              </a:rPr>
              <a:t>#</a:t>
            </a:r>
            <a:r>
              <a:rPr lang="en-CA" dirty="0" err="1">
                <a:solidFill>
                  <a:prstClr val="black"/>
                </a:solidFill>
              </a:rPr>
              <a:t>prosperwebinar</a:t>
            </a:r>
            <a:endParaRPr lang="en-CA" dirty="0">
              <a:solidFill>
                <a:prstClr val="black"/>
              </a:solidFill>
            </a:endParaRPr>
          </a:p>
        </p:txBody>
      </p:sp>
      <p:sp>
        <p:nvSpPr>
          <p:cNvPr id="3" name="Slide Number Placeholder 2"/>
          <p:cNvSpPr>
            <a:spLocks noGrp="1"/>
          </p:cNvSpPr>
          <p:nvPr>
            <p:ph type="sldNum" sz="quarter" idx="12"/>
          </p:nvPr>
        </p:nvSpPr>
        <p:spPr/>
        <p:txBody>
          <a:bodyPr/>
          <a:lstStyle/>
          <a:p>
            <a:fld id="{44C73ED4-BBA3-4D25-94D5-A99BB2192EF2}" type="slidenum">
              <a:rPr lang="en-US" smtClean="0">
                <a:solidFill>
                  <a:prstClr val="black">
                    <a:tint val="75000"/>
                  </a:prstClr>
                </a:solidFill>
              </a:rPr>
              <a:pPr/>
              <a:t>18</a:t>
            </a:fld>
            <a:endParaRPr lang="en-US" dirty="0">
              <a:solidFill>
                <a:prstClr val="black">
                  <a:tint val="75000"/>
                </a:prstClr>
              </a:solidFill>
            </a:endParaRPr>
          </a:p>
        </p:txBody>
      </p:sp>
    </p:spTree>
    <p:custDataLst>
      <p:tags r:id="rId1"/>
    </p:custDataLst>
    <p:extLst>
      <p:ext uri="{BB962C8B-B14F-4D97-AF65-F5344CB8AC3E}">
        <p14:creationId xmlns:p14="http://schemas.microsoft.com/office/powerpoint/2010/main" val="17060409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1">
            <a:extLst>
              <a:ext uri="{FF2B5EF4-FFF2-40B4-BE49-F238E27FC236}">
                <a16:creationId xmlns="" xmlns:a16="http://schemas.microsoft.com/office/drawing/2014/main" id="{FD2DDA49-E860-43EF-AA5E-036631C4849E}"/>
              </a:ext>
            </a:extLst>
          </p:cNvPr>
          <p:cNvSpPr/>
          <p:nvPr/>
        </p:nvSpPr>
        <p:spPr>
          <a:xfrm>
            <a:off x="718851" y="1865294"/>
            <a:ext cx="7684265" cy="3387687"/>
          </a:xfrm>
          <a:prstGeom prst="wedgeRoundRectCallout">
            <a:avLst>
              <a:gd name="adj1" fmla="val -40757"/>
              <a:gd name="adj2" fmla="val 64054"/>
              <a:gd name="adj3" fmla="val 16667"/>
            </a:avLst>
          </a:prstGeom>
          <a:solidFill>
            <a:srgbClr val="5BC2E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dirty="0">
              <a:solidFill>
                <a:prstClr val="white"/>
              </a:solidFill>
            </a:endParaRPr>
          </a:p>
        </p:txBody>
      </p:sp>
      <p:sp>
        <p:nvSpPr>
          <p:cNvPr id="17410" name="Content Placeholder 2">
            <a:extLst>
              <a:ext uri="{FF2B5EF4-FFF2-40B4-BE49-F238E27FC236}">
                <a16:creationId xmlns="" xmlns:a16="http://schemas.microsoft.com/office/drawing/2014/main" id="{936AD286-683B-4395-A0CB-AA4EE7337CF6}"/>
              </a:ext>
            </a:extLst>
          </p:cNvPr>
          <p:cNvSpPr>
            <a:spLocks noGrp="1"/>
          </p:cNvSpPr>
          <p:nvPr>
            <p:ph idx="1"/>
          </p:nvPr>
        </p:nvSpPr>
        <p:spPr>
          <a:xfrm>
            <a:off x="1487278" y="1952126"/>
            <a:ext cx="6395291" cy="3600450"/>
          </a:xfrm>
        </p:spPr>
        <p:txBody>
          <a:bodyPr>
            <a:normAutofit/>
          </a:bodyPr>
          <a:lstStyle/>
          <a:p>
            <a:pPr marL="0" indent="0">
              <a:buNone/>
            </a:pPr>
            <a:endParaRPr lang="en-US" altLang="en-US" sz="788" dirty="0">
              <a:solidFill>
                <a:srgbClr val="00205C"/>
              </a:solidFill>
              <a:latin typeface="Arial" panose="020B0604020202020204" pitchFamily="34" charset="0"/>
              <a:ea typeface="ＭＳ Ｐゴシック" panose="020B0600070205080204" pitchFamily="34" charset="-128"/>
              <a:cs typeface="Arial" panose="020B0604020202020204" pitchFamily="34" charset="0"/>
            </a:endParaRPr>
          </a:p>
          <a:p>
            <a:pPr marL="0" indent="0">
              <a:buNone/>
            </a:pPr>
            <a:r>
              <a:rPr lang="en-US" altLang="en-US" dirty="0">
                <a:solidFill>
                  <a:srgbClr val="00205C"/>
                </a:solidFill>
                <a:latin typeface="Arial" panose="020B0604020202020204" pitchFamily="34" charset="0"/>
                <a:ea typeface="ＭＳ Ｐゴシック" panose="020B0600070205080204" pitchFamily="34" charset="-128"/>
                <a:cs typeface="Arial" panose="020B0604020202020204" pitchFamily="34" charset="0"/>
              </a:rPr>
              <a:t>“I want to thank you personally and the Momentum team for making our dream come true, and for your continuous support during these years at Momentum and for </a:t>
            </a:r>
            <a:r>
              <a:rPr lang="en-US" altLang="en-US" b="1" dirty="0">
                <a:solidFill>
                  <a:srgbClr val="00205C"/>
                </a:solidFill>
                <a:latin typeface="Arial" panose="020B0604020202020204" pitchFamily="34" charset="0"/>
                <a:ea typeface="ＭＳ Ｐゴシック" panose="020B0600070205080204" pitchFamily="34" charset="-128"/>
                <a:cs typeface="Arial" panose="020B0604020202020204" pitchFamily="34" charset="0"/>
              </a:rPr>
              <a:t>inculcating the art of saving, saving, saving…. </a:t>
            </a:r>
          </a:p>
          <a:p>
            <a:pPr marL="0" indent="0">
              <a:buNone/>
            </a:pPr>
            <a:endParaRPr lang="en-US" altLang="en-US" sz="788" dirty="0">
              <a:solidFill>
                <a:srgbClr val="00205C"/>
              </a:solidFill>
              <a:latin typeface="Arial" panose="020B0604020202020204" pitchFamily="34" charset="0"/>
              <a:ea typeface="ＭＳ Ｐゴシック" panose="020B0600070205080204" pitchFamily="34" charset="-128"/>
              <a:cs typeface="Arial" panose="020B0604020202020204" pitchFamily="34" charset="0"/>
            </a:endParaRPr>
          </a:p>
          <a:p>
            <a:pPr marL="0" indent="0">
              <a:buNone/>
            </a:pPr>
            <a:r>
              <a:rPr lang="en-US" altLang="en-US" b="1" dirty="0">
                <a:solidFill>
                  <a:srgbClr val="00205C"/>
                </a:solidFill>
                <a:latin typeface="Arial" panose="020B0604020202020204" pitchFamily="34" charset="0"/>
                <a:ea typeface="ＭＳ Ｐゴシック" panose="020B0600070205080204" pitchFamily="34" charset="-128"/>
                <a:cs typeface="Arial" panose="020B0604020202020204" pitchFamily="34" charset="0"/>
              </a:rPr>
              <a:t>I will never forget where I started</a:t>
            </a:r>
            <a:r>
              <a:rPr lang="en-US" altLang="en-US" dirty="0">
                <a:solidFill>
                  <a:srgbClr val="00205C"/>
                </a:solidFill>
                <a:latin typeface="Arial" panose="020B0604020202020204" pitchFamily="34" charset="0"/>
                <a:ea typeface="ＭＳ Ｐゴシック" panose="020B0600070205080204" pitchFamily="34" charset="-128"/>
                <a:cs typeface="Arial" panose="020B0604020202020204" pitchFamily="34" charset="0"/>
              </a:rPr>
              <a:t>:  as a part-time cook helper at a restaurant, barely able to pay the rent, and </a:t>
            </a:r>
            <a:r>
              <a:rPr lang="en-US" altLang="en-US" b="1" dirty="0">
                <a:solidFill>
                  <a:srgbClr val="00205C"/>
                </a:solidFill>
                <a:latin typeface="Arial" panose="020B0604020202020204" pitchFamily="34" charset="0"/>
                <a:ea typeface="ＭＳ Ｐゴシック" panose="020B0600070205080204" pitchFamily="34" charset="-128"/>
                <a:cs typeface="Arial" panose="020B0604020202020204" pitchFamily="34" charset="0"/>
              </a:rPr>
              <a:t>now I own a house.....Unbelievable.”</a:t>
            </a:r>
            <a:endParaRPr lang="en-US" altLang="en-US" dirty="0">
              <a:solidFill>
                <a:srgbClr val="00205C"/>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3" name="Title 1">
            <a:extLst>
              <a:ext uri="{FF2B5EF4-FFF2-40B4-BE49-F238E27FC236}">
                <a16:creationId xmlns="" xmlns:a16="http://schemas.microsoft.com/office/drawing/2014/main" id="{9440160A-8E44-467C-8837-5B0DAF740411}"/>
              </a:ext>
            </a:extLst>
          </p:cNvPr>
          <p:cNvSpPr txBox="1">
            <a:spLocks/>
          </p:cNvSpPr>
          <p:nvPr/>
        </p:nvSpPr>
        <p:spPr>
          <a:xfrm>
            <a:off x="1702002" y="989452"/>
            <a:ext cx="5734280" cy="715637"/>
          </a:xfrm>
          <a:prstGeom prst="rect">
            <a:avLst/>
          </a:prstGeom>
        </p:spPr>
        <p:txBody>
          <a:bodyPr vert="horz" lIns="68580" tIns="34290" rIns="68580" bIns="3429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n-US" sz="3600" b="1" dirty="0">
                <a:solidFill>
                  <a:srgbClr val="00205C"/>
                </a:solidFill>
                <a:latin typeface="Arial" panose="020B0604020202020204" pitchFamily="34" charset="0"/>
                <a:cs typeface="Arial" panose="020B0604020202020204" pitchFamily="34" charset="0"/>
              </a:rPr>
              <a:t>Impact in Real Life</a:t>
            </a:r>
          </a:p>
        </p:txBody>
      </p:sp>
      <p:sp>
        <p:nvSpPr>
          <p:cNvPr id="4" name="Rectangle 3">
            <a:extLst>
              <a:ext uri="{FF2B5EF4-FFF2-40B4-BE49-F238E27FC236}">
                <a16:creationId xmlns="" xmlns:a16="http://schemas.microsoft.com/office/drawing/2014/main" id="{472EF189-E512-4CEA-BB56-3CF5BFE35E28}"/>
              </a:ext>
            </a:extLst>
          </p:cNvPr>
          <p:cNvSpPr/>
          <p:nvPr/>
        </p:nvSpPr>
        <p:spPr>
          <a:xfrm>
            <a:off x="-51435" y="5802597"/>
            <a:ext cx="9241155" cy="207169"/>
          </a:xfrm>
          <a:prstGeom prst="rect">
            <a:avLst/>
          </a:prstGeom>
          <a:solidFill>
            <a:srgbClr val="0020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5" name="Slide Number Placeholder 4"/>
          <p:cNvSpPr>
            <a:spLocks noGrp="1"/>
          </p:cNvSpPr>
          <p:nvPr>
            <p:ph type="sldNum" sz="quarter" idx="12"/>
          </p:nvPr>
        </p:nvSpPr>
        <p:spPr/>
        <p:txBody>
          <a:bodyPr/>
          <a:lstStyle/>
          <a:p>
            <a:fld id="{44C73ED4-BBA3-4D25-94D5-A99BB2192EF2}" type="slidenum">
              <a:rPr lang="en-US" smtClean="0">
                <a:solidFill>
                  <a:prstClr val="black">
                    <a:tint val="75000"/>
                  </a:prstClr>
                </a:solidFill>
              </a:rPr>
              <a:pPr/>
              <a:t>19</a:t>
            </a:fld>
            <a:endParaRPr lang="en-US" dirty="0">
              <a:solidFill>
                <a:prstClr val="black">
                  <a:tint val="75000"/>
                </a:prstClr>
              </a:solidFill>
            </a:endParaRPr>
          </a:p>
        </p:txBody>
      </p:sp>
    </p:spTree>
    <p:custDataLst>
      <p:tags r:id="rId1"/>
    </p:custDataLst>
    <p:extLst>
      <p:ext uri="{BB962C8B-B14F-4D97-AF65-F5344CB8AC3E}">
        <p14:creationId xmlns:p14="http://schemas.microsoft.com/office/powerpoint/2010/main" val="14836657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4624"/>
            <a:ext cx="7886700" cy="1325563"/>
          </a:xfrm>
        </p:spPr>
        <p:txBody>
          <a:bodyPr>
            <a:normAutofit/>
          </a:bodyPr>
          <a:lstStyle/>
          <a:p>
            <a:r>
              <a:rPr lang="en-US" sz="3200" dirty="0">
                <a:solidFill>
                  <a:schemeClr val="bg1"/>
                </a:solidFill>
                <a:latin typeface="+mn-lt"/>
              </a:rPr>
              <a:t>Welcome!</a:t>
            </a:r>
            <a:endParaRPr lang="en-CA" sz="3200" dirty="0">
              <a:solidFill>
                <a:schemeClr val="bg1"/>
              </a:solidFill>
              <a:latin typeface="+mn-lt"/>
            </a:endParaRPr>
          </a:p>
        </p:txBody>
      </p:sp>
      <p:sp>
        <p:nvSpPr>
          <p:cNvPr id="3" name="Content Placeholder 2"/>
          <p:cNvSpPr>
            <a:spLocks noGrp="1"/>
          </p:cNvSpPr>
          <p:nvPr>
            <p:ph idx="1"/>
          </p:nvPr>
        </p:nvSpPr>
        <p:spPr>
          <a:xfrm>
            <a:off x="787792" y="1370187"/>
            <a:ext cx="7960671" cy="1626765"/>
          </a:xfrm>
        </p:spPr>
        <p:txBody>
          <a:bodyPr>
            <a:normAutofit/>
          </a:bodyPr>
          <a:lstStyle/>
          <a:p>
            <a:pPr marL="0" indent="0">
              <a:buNone/>
            </a:pPr>
            <a:r>
              <a:rPr lang="en-US" sz="2000" dirty="0"/>
              <a:t>Thank you for joining the webinar on</a:t>
            </a:r>
            <a:r>
              <a:rPr lang="en-US" sz="2000" b="1" dirty="0"/>
              <a:t> </a:t>
            </a:r>
            <a:r>
              <a:rPr lang="en-US" sz="2000" b="1" dirty="0" smtClean="0">
                <a:solidFill>
                  <a:srgbClr val="0066A1"/>
                </a:solidFill>
              </a:rPr>
              <a:t>Saving on a low income: Programs and strategies that work </a:t>
            </a:r>
            <a:r>
              <a:rPr lang="en-CA" sz="2000" dirty="0" smtClean="0">
                <a:solidFill>
                  <a:schemeClr val="tx1"/>
                </a:solidFill>
              </a:rPr>
              <a:t>hosted </a:t>
            </a:r>
            <a:r>
              <a:rPr lang="en-CA" sz="2000" dirty="0">
                <a:solidFill>
                  <a:schemeClr val="tx1"/>
                </a:solidFill>
              </a:rPr>
              <a:t>by Prosper Canada</a:t>
            </a:r>
            <a:r>
              <a:rPr lang="en-CA" sz="2000" dirty="0" smtClean="0">
                <a:solidFill>
                  <a:schemeClr val="tx1"/>
                </a:solidFill>
              </a:rPr>
              <a:t>.</a:t>
            </a:r>
          </a:p>
          <a:p>
            <a:pPr marL="0" indent="0">
              <a:buNone/>
            </a:pPr>
            <a:endParaRPr lang="en-US" sz="1400" dirty="0"/>
          </a:p>
          <a:p>
            <a:pPr marL="0" indent="0">
              <a:buNone/>
            </a:pPr>
            <a:r>
              <a:rPr lang="en-US" sz="2000" dirty="0"/>
              <a:t>The presentation will begin shortly. (Audio will begin when the presentation starts</a:t>
            </a:r>
            <a:r>
              <a:rPr lang="en-US" sz="1800" dirty="0" smtClean="0"/>
              <a:t>)</a:t>
            </a:r>
            <a:endParaRPr lang="en-CA" sz="1800" dirty="0"/>
          </a:p>
        </p:txBody>
      </p:sp>
      <p:sp>
        <p:nvSpPr>
          <p:cNvPr id="4" name="Slide Number Placeholder 3"/>
          <p:cNvSpPr>
            <a:spLocks noGrp="1"/>
          </p:cNvSpPr>
          <p:nvPr>
            <p:ph type="sldNum" sz="quarter" idx="12"/>
          </p:nvPr>
        </p:nvSpPr>
        <p:spPr/>
        <p:txBody>
          <a:bodyPr/>
          <a:lstStyle/>
          <a:p>
            <a:fld id="{512064B0-C331-6F48-BA8A-12E9B5EB7265}" type="slidenum">
              <a:rPr lang="en-US" smtClean="0">
                <a:solidFill>
                  <a:prstClr val="white"/>
                </a:solidFill>
              </a:rPr>
              <a:pPr/>
              <a:t>2</a:t>
            </a:fld>
            <a:endParaRPr lang="en-US" dirty="0">
              <a:solidFill>
                <a:prstClr val="white"/>
              </a:solidFill>
            </a:endParaRPr>
          </a:p>
        </p:txBody>
      </p:sp>
      <p:sp>
        <p:nvSpPr>
          <p:cNvPr id="5" name="Rectangle 4"/>
          <p:cNvSpPr/>
          <p:nvPr/>
        </p:nvSpPr>
        <p:spPr>
          <a:xfrm>
            <a:off x="787792" y="2996952"/>
            <a:ext cx="7744648" cy="3096345"/>
          </a:xfrm>
          <a:prstGeom prst="rect">
            <a:avLst/>
          </a:prstGeom>
          <a:noFill/>
          <a:ln>
            <a:solidFill>
              <a:srgbClr val="0066A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defTabSz="342900"/>
            <a:endParaRPr lang="en-US" sz="1125" b="1" dirty="0">
              <a:solidFill>
                <a:srgbClr val="002244"/>
              </a:solidFill>
            </a:endParaRPr>
          </a:p>
          <a:p>
            <a:pPr defTabSz="342900"/>
            <a:endParaRPr lang="en-US" sz="1125" b="1" dirty="0">
              <a:solidFill>
                <a:srgbClr val="002244"/>
              </a:solidFill>
            </a:endParaRPr>
          </a:p>
          <a:p>
            <a:pPr defTabSz="342900"/>
            <a:endParaRPr lang="en-US" sz="1200" b="1" dirty="0">
              <a:solidFill>
                <a:srgbClr val="002244"/>
              </a:solidFill>
            </a:endParaRPr>
          </a:p>
          <a:p>
            <a:pPr defTabSz="342900"/>
            <a:r>
              <a:rPr lang="en-US" sz="2400" b="1" dirty="0" smtClean="0">
                <a:solidFill>
                  <a:srgbClr val="D25F2A"/>
                </a:solidFill>
              </a:rPr>
              <a:t>Technology details: </a:t>
            </a:r>
          </a:p>
          <a:p>
            <a:pPr defTabSz="342900"/>
            <a:endParaRPr lang="en-US" sz="1600" b="1" dirty="0">
              <a:solidFill>
                <a:srgbClr val="002244"/>
              </a:solidFill>
            </a:endParaRPr>
          </a:p>
          <a:p>
            <a:pPr marL="285750" indent="-285750" defTabSz="342900">
              <a:buSzPct val="60000"/>
              <a:buFont typeface="Calibri" panose="020F0502020204030204" pitchFamily="34" charset="0"/>
              <a:buChar char="●"/>
            </a:pPr>
            <a:r>
              <a:rPr lang="en-CA" sz="2000" dirty="0">
                <a:solidFill>
                  <a:srgbClr val="0066A1"/>
                </a:solidFill>
              </a:rPr>
              <a:t>For technical assistance, </a:t>
            </a:r>
            <a:r>
              <a:rPr lang="en-CA" sz="2000" dirty="0" smtClean="0">
                <a:solidFill>
                  <a:srgbClr val="0066A1"/>
                </a:solidFill>
              </a:rPr>
              <a:t>call </a:t>
            </a:r>
            <a:r>
              <a:rPr lang="en-CA" sz="2000" dirty="0" err="1">
                <a:solidFill>
                  <a:srgbClr val="D25F2A"/>
                </a:solidFill>
              </a:rPr>
              <a:t>GoToWebinar</a:t>
            </a:r>
            <a:r>
              <a:rPr lang="en-CA" sz="2000" dirty="0">
                <a:solidFill>
                  <a:srgbClr val="0066A1"/>
                </a:solidFill>
              </a:rPr>
              <a:t> support </a:t>
            </a:r>
            <a:r>
              <a:rPr lang="en-CA" sz="2000" dirty="0" smtClean="0">
                <a:solidFill>
                  <a:srgbClr val="0066A1"/>
                </a:solidFill>
              </a:rPr>
              <a:t>line: </a:t>
            </a:r>
            <a:r>
              <a:rPr lang="en-CA" sz="2000" dirty="0" smtClean="0">
                <a:solidFill>
                  <a:srgbClr val="D25F2A"/>
                </a:solidFill>
              </a:rPr>
              <a:t>1-855-352-9002</a:t>
            </a:r>
            <a:endParaRPr lang="en-CA" sz="2000" dirty="0">
              <a:solidFill>
                <a:srgbClr val="D25F2A"/>
              </a:solidFill>
            </a:endParaRPr>
          </a:p>
          <a:p>
            <a:pPr marL="285750" indent="-285750" defTabSz="342900">
              <a:buSzPct val="60000"/>
              <a:buFont typeface="Calibri" panose="020F0502020204030204" pitchFamily="34" charset="0"/>
              <a:buChar char="●"/>
            </a:pPr>
            <a:r>
              <a:rPr lang="en-CA" sz="2000" dirty="0">
                <a:solidFill>
                  <a:srgbClr val="0066A1"/>
                </a:solidFill>
              </a:rPr>
              <a:t>Participants should </a:t>
            </a:r>
            <a:r>
              <a:rPr lang="en-CA" sz="2000" dirty="0">
                <a:solidFill>
                  <a:srgbClr val="D25F2A"/>
                </a:solidFill>
              </a:rPr>
              <a:t>connect using VOIP</a:t>
            </a:r>
            <a:r>
              <a:rPr lang="en-CA" sz="2000" dirty="0">
                <a:solidFill>
                  <a:srgbClr val="0066A1"/>
                </a:solidFill>
              </a:rPr>
              <a:t>. </a:t>
            </a:r>
            <a:endParaRPr lang="en-CA" sz="2000" dirty="0" smtClean="0">
              <a:solidFill>
                <a:srgbClr val="0066A1"/>
              </a:solidFill>
            </a:endParaRPr>
          </a:p>
          <a:p>
            <a:pPr marL="285750" indent="-285750" defTabSz="342900">
              <a:buSzPct val="60000"/>
              <a:buFont typeface="Calibri" panose="020F0502020204030204" pitchFamily="34" charset="0"/>
              <a:buChar char="●"/>
            </a:pPr>
            <a:r>
              <a:rPr lang="en-CA" sz="2000" dirty="0" smtClean="0">
                <a:solidFill>
                  <a:srgbClr val="0066A1"/>
                </a:solidFill>
              </a:rPr>
              <a:t>Please </a:t>
            </a:r>
            <a:r>
              <a:rPr lang="en-CA" sz="2000" dirty="0">
                <a:solidFill>
                  <a:srgbClr val="D25F2A"/>
                </a:solidFill>
              </a:rPr>
              <a:t>check that the volume is turned up </a:t>
            </a:r>
            <a:r>
              <a:rPr lang="en-CA" sz="2000" dirty="0">
                <a:solidFill>
                  <a:srgbClr val="0066A1"/>
                </a:solidFill>
              </a:rPr>
              <a:t>on your computer</a:t>
            </a:r>
            <a:r>
              <a:rPr lang="en-CA" sz="2000" dirty="0" smtClean="0">
                <a:solidFill>
                  <a:srgbClr val="0066A1"/>
                </a:solidFill>
              </a:rPr>
              <a:t>.</a:t>
            </a:r>
            <a:endParaRPr lang="en-CA" sz="2000" dirty="0">
              <a:solidFill>
                <a:srgbClr val="0066A1"/>
              </a:solidFill>
            </a:endParaRPr>
          </a:p>
          <a:p>
            <a:pPr marL="285750" indent="-285750" defTabSz="342900">
              <a:buSzPct val="60000"/>
              <a:buFont typeface="Calibri" panose="020F0502020204030204" pitchFamily="34" charset="0"/>
              <a:buChar char="●"/>
            </a:pPr>
            <a:r>
              <a:rPr lang="en-CA" sz="2000" dirty="0">
                <a:solidFill>
                  <a:srgbClr val="0066A1"/>
                </a:solidFill>
              </a:rPr>
              <a:t>If dial in option is required, </a:t>
            </a:r>
            <a:r>
              <a:rPr lang="en-CA" sz="2000" dirty="0">
                <a:solidFill>
                  <a:srgbClr val="D25F2A"/>
                </a:solidFill>
              </a:rPr>
              <a:t>please dial in as follows</a:t>
            </a:r>
            <a:r>
              <a:rPr lang="en-CA" sz="2000" dirty="0" smtClean="0">
                <a:solidFill>
                  <a:srgbClr val="0066A1"/>
                </a:solidFill>
              </a:rPr>
              <a:t>:</a:t>
            </a:r>
          </a:p>
          <a:p>
            <a:pPr marL="442913" lvl="1" indent="-214313" defTabSz="342900">
              <a:spcBef>
                <a:spcPts val="200"/>
              </a:spcBef>
              <a:buFont typeface="Arial" panose="020B0604020202020204" pitchFamily="34" charset="0"/>
              <a:buChar char="•"/>
            </a:pPr>
            <a:r>
              <a:rPr lang="en-CA" dirty="0" smtClean="0">
                <a:solidFill>
                  <a:srgbClr val="0066A1"/>
                </a:solidFill>
              </a:rPr>
              <a:t>Tel </a:t>
            </a:r>
            <a:r>
              <a:rPr lang="en-CA" dirty="0">
                <a:solidFill>
                  <a:srgbClr val="0066A1"/>
                </a:solidFill>
              </a:rPr>
              <a:t>(Canada): </a:t>
            </a:r>
            <a:r>
              <a:rPr lang="en-CA" b="1" dirty="0">
                <a:solidFill>
                  <a:schemeClr val="tx2"/>
                </a:solidFill>
              </a:rPr>
              <a:t>+1 (647) </a:t>
            </a:r>
            <a:r>
              <a:rPr lang="en-CA" b="1" dirty="0" smtClean="0">
                <a:solidFill>
                  <a:schemeClr val="tx2"/>
                </a:solidFill>
              </a:rPr>
              <a:t>497-9429</a:t>
            </a:r>
          </a:p>
          <a:p>
            <a:pPr marL="442913" lvl="1" indent="-214313" defTabSz="342900">
              <a:spcBef>
                <a:spcPts val="200"/>
              </a:spcBef>
              <a:buFont typeface="Arial" panose="020B0604020202020204" pitchFamily="34" charset="0"/>
              <a:buChar char="•"/>
            </a:pPr>
            <a:r>
              <a:rPr lang="en-CA" dirty="0" smtClean="0">
                <a:solidFill>
                  <a:srgbClr val="0066A1"/>
                </a:solidFill>
              </a:rPr>
              <a:t>Access </a:t>
            </a:r>
            <a:r>
              <a:rPr lang="en-CA" dirty="0">
                <a:solidFill>
                  <a:srgbClr val="0066A1"/>
                </a:solidFill>
              </a:rPr>
              <a:t>Code: </a:t>
            </a:r>
            <a:r>
              <a:rPr lang="en-CA" b="1" dirty="0" smtClean="0">
                <a:solidFill>
                  <a:schemeClr val="tx2"/>
                </a:solidFill>
              </a:rPr>
              <a:t>636-570-048</a:t>
            </a:r>
          </a:p>
          <a:p>
            <a:pPr marL="442913" lvl="1" indent="-214313" defTabSz="342900">
              <a:spcBef>
                <a:spcPts val="200"/>
              </a:spcBef>
              <a:buFont typeface="Arial" panose="020B0604020202020204" pitchFamily="34" charset="0"/>
              <a:buChar char="•"/>
            </a:pPr>
            <a:r>
              <a:rPr lang="en-CA" dirty="0" smtClean="0">
                <a:solidFill>
                  <a:srgbClr val="0066A1"/>
                </a:solidFill>
              </a:rPr>
              <a:t>Toll </a:t>
            </a:r>
            <a:r>
              <a:rPr lang="en-CA" dirty="0">
                <a:solidFill>
                  <a:srgbClr val="0066A1"/>
                </a:solidFill>
              </a:rPr>
              <a:t>free option not </a:t>
            </a:r>
            <a:r>
              <a:rPr lang="en-CA" dirty="0" smtClean="0">
                <a:solidFill>
                  <a:srgbClr val="0066A1"/>
                </a:solidFill>
              </a:rPr>
              <a:t>available</a:t>
            </a:r>
            <a:endParaRPr lang="en-CA" sz="1200" dirty="0">
              <a:solidFill>
                <a:srgbClr val="002244"/>
              </a:solidFill>
            </a:endParaRPr>
          </a:p>
          <a:p>
            <a:pPr marL="214313" indent="-214313" defTabSz="342900">
              <a:buFont typeface="Arial" panose="020B0604020202020204" pitchFamily="34" charset="0"/>
              <a:buChar char="•"/>
            </a:pPr>
            <a:endParaRPr lang="en-CA" sz="1125" dirty="0">
              <a:solidFill>
                <a:srgbClr val="002244"/>
              </a:solidFill>
            </a:endParaRPr>
          </a:p>
          <a:p>
            <a:pPr marL="214313" indent="-214313" defTabSz="342900">
              <a:buFont typeface="Arial" panose="020B0604020202020204" pitchFamily="34" charset="0"/>
              <a:buChar char="•"/>
            </a:pPr>
            <a:endParaRPr lang="en-CA" sz="1125" dirty="0">
              <a:solidFill>
                <a:srgbClr val="002244"/>
              </a:solidFill>
            </a:endParaRPr>
          </a:p>
          <a:p>
            <a:pPr marL="214313" indent="-214313" defTabSz="342900">
              <a:buFont typeface="Arial" panose="020B0604020202020204" pitchFamily="34" charset="0"/>
              <a:buChar char="•"/>
            </a:pPr>
            <a:endParaRPr lang="en-CA" sz="1125" dirty="0">
              <a:solidFill>
                <a:srgbClr val="002244"/>
              </a:solidFill>
            </a:endParaRPr>
          </a:p>
        </p:txBody>
      </p:sp>
    </p:spTree>
    <p:custDataLst>
      <p:tags r:id="rId1"/>
    </p:custDataLst>
    <p:extLst>
      <p:ext uri="{BB962C8B-B14F-4D97-AF65-F5344CB8AC3E}">
        <p14:creationId xmlns:p14="http://schemas.microsoft.com/office/powerpoint/2010/main" val="30812779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a:extLst>
              <a:ext uri="{FF2B5EF4-FFF2-40B4-BE49-F238E27FC236}">
                <a16:creationId xmlns="" xmlns:a16="http://schemas.microsoft.com/office/drawing/2014/main" id="{C606B30A-C5BA-445C-B6B7-8D4A89DB954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0" y="857250"/>
            <a:ext cx="9144000" cy="5143500"/>
          </a:xfrm>
          <a:prstGeom prst="rect">
            <a:avLst/>
          </a:prstGeom>
        </p:spPr>
      </p:pic>
      <p:pic>
        <p:nvPicPr>
          <p:cNvPr id="3" name="Picture 2" descr="A picture containing sky, outdoor, plane&#10;&#10;Description generated with very high confidence">
            <a:extLst>
              <a:ext uri="{FF2B5EF4-FFF2-40B4-BE49-F238E27FC236}">
                <a16:creationId xmlns="" xmlns:a16="http://schemas.microsoft.com/office/drawing/2014/main" id="{E52D92FC-100B-4591-8EE2-FE0801CDFF2E}"/>
              </a:ext>
            </a:extLst>
          </p:cNvPr>
          <p:cNvPicPr>
            <a:picLocks noChangeAspect="1"/>
          </p:cNvPicPr>
          <p:nvPr/>
        </p:nvPicPr>
        <p:blipFill rotWithShape="1">
          <a:blip r:embed="rId5">
            <a:extLst>
              <a:ext uri="{28A0092B-C50C-407E-A947-70E740481C1C}">
                <a14:useLocalDpi xmlns:a14="http://schemas.microsoft.com/office/drawing/2010/main" val="0"/>
              </a:ext>
            </a:extLst>
          </a:blip>
          <a:srcRect l="14351"/>
          <a:stretch/>
        </p:blipFill>
        <p:spPr>
          <a:xfrm>
            <a:off x="-21771" y="3833863"/>
            <a:ext cx="7124432" cy="1743473"/>
          </a:xfrm>
          <a:prstGeom prst="rect">
            <a:avLst/>
          </a:prstGeom>
        </p:spPr>
      </p:pic>
      <p:sp>
        <p:nvSpPr>
          <p:cNvPr id="6" name="TextBox 5">
            <a:extLst>
              <a:ext uri="{FF2B5EF4-FFF2-40B4-BE49-F238E27FC236}">
                <a16:creationId xmlns="" xmlns:a16="http://schemas.microsoft.com/office/drawing/2014/main" id="{06509F80-1E93-4081-A190-7099B2BE9EE1}"/>
              </a:ext>
            </a:extLst>
          </p:cNvPr>
          <p:cNvSpPr txBox="1"/>
          <p:nvPr/>
        </p:nvSpPr>
        <p:spPr>
          <a:xfrm>
            <a:off x="90351" y="4013102"/>
            <a:ext cx="8846820" cy="1361911"/>
          </a:xfrm>
          <a:prstGeom prst="rect">
            <a:avLst/>
          </a:prstGeom>
          <a:noFill/>
        </p:spPr>
        <p:txBody>
          <a:bodyPr wrap="square" rtlCol="0">
            <a:spAutoFit/>
          </a:bodyPr>
          <a:lstStyle/>
          <a:p>
            <a:r>
              <a:rPr lang="en-US" sz="4500" dirty="0">
                <a:solidFill>
                  <a:prstClr val="white"/>
                </a:solidFill>
                <a:latin typeface="Arial" panose="020B0604020202020204" pitchFamily="34" charset="0"/>
                <a:cs typeface="Arial" panose="020B0604020202020204" pitchFamily="34" charset="0"/>
              </a:rPr>
              <a:t>Boost Your Refund!</a:t>
            </a:r>
          </a:p>
          <a:p>
            <a:r>
              <a:rPr lang="en-US" sz="2400" b="1" dirty="0">
                <a:solidFill>
                  <a:prstClr val="white"/>
                </a:solidFill>
                <a:latin typeface="Arial" panose="020B0604020202020204" pitchFamily="34" charset="0"/>
                <a:cs typeface="Arial" panose="020B0604020202020204" pitchFamily="34" charset="0"/>
              </a:rPr>
              <a:t>Tax Time Savings Program </a:t>
            </a:r>
          </a:p>
          <a:p>
            <a:r>
              <a:rPr lang="en-US" sz="1350" i="1" dirty="0">
                <a:solidFill>
                  <a:prstClr val="white"/>
                </a:solidFill>
                <a:latin typeface="Arial" panose="020B0604020202020204" pitchFamily="34" charset="0"/>
                <a:cs typeface="Arial" panose="020B0604020202020204" pitchFamily="34" charset="0"/>
              </a:rPr>
              <a:t> </a:t>
            </a:r>
            <a:r>
              <a:rPr lang="en-US" sz="1350" b="1" dirty="0">
                <a:solidFill>
                  <a:prstClr val="white"/>
                </a:solidFill>
                <a:latin typeface="Arial" panose="020B0604020202020204" pitchFamily="34" charset="0"/>
                <a:cs typeface="Arial" panose="020B0604020202020204" pitchFamily="34" charset="0"/>
              </a:rPr>
              <a:t>Presented by ATB </a:t>
            </a:r>
          </a:p>
        </p:txBody>
      </p:sp>
      <p:sp>
        <p:nvSpPr>
          <p:cNvPr id="2" name="Rectangle 1">
            <a:extLst>
              <a:ext uri="{FF2B5EF4-FFF2-40B4-BE49-F238E27FC236}">
                <a16:creationId xmlns="" xmlns:a16="http://schemas.microsoft.com/office/drawing/2014/main" id="{9E431860-A2EE-4B54-8D15-CFA50A2685C8}"/>
              </a:ext>
            </a:extLst>
          </p:cNvPr>
          <p:cNvSpPr/>
          <p:nvPr/>
        </p:nvSpPr>
        <p:spPr>
          <a:xfrm>
            <a:off x="0" y="5398096"/>
            <a:ext cx="9144000" cy="6026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dirty="0">
              <a:solidFill>
                <a:prstClr val="white"/>
              </a:solidFill>
            </a:endParaRPr>
          </a:p>
        </p:txBody>
      </p:sp>
      <p:pic>
        <p:nvPicPr>
          <p:cNvPr id="8" name="Picture 7">
            <a:extLst>
              <a:ext uri="{FF2B5EF4-FFF2-40B4-BE49-F238E27FC236}">
                <a16:creationId xmlns="" xmlns:a16="http://schemas.microsoft.com/office/drawing/2014/main" id="{E7336F2C-58E4-4BCB-B0FD-958B57EABB3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13531" y="5418498"/>
            <a:ext cx="1665142" cy="555847"/>
          </a:xfrm>
          <a:prstGeom prst="rect">
            <a:avLst/>
          </a:prstGeom>
        </p:spPr>
      </p:pic>
      <p:pic>
        <p:nvPicPr>
          <p:cNvPr id="5" name="Picture 4" descr="A picture containing clipart&#10;&#10;Description automatically generated">
            <a:extLst>
              <a:ext uri="{FF2B5EF4-FFF2-40B4-BE49-F238E27FC236}">
                <a16:creationId xmlns="" xmlns:a16="http://schemas.microsoft.com/office/drawing/2014/main" id="{70F9E924-0D8D-4C6D-8337-7BE52FFCAA4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9450" y="5481038"/>
            <a:ext cx="621988" cy="438219"/>
          </a:xfrm>
          <a:prstGeom prst="rect">
            <a:avLst/>
          </a:prstGeom>
        </p:spPr>
      </p:pic>
      <p:pic>
        <p:nvPicPr>
          <p:cNvPr id="9" name="Picture 8">
            <a:extLst>
              <a:ext uri="{FF2B5EF4-FFF2-40B4-BE49-F238E27FC236}">
                <a16:creationId xmlns="" xmlns:a16="http://schemas.microsoft.com/office/drawing/2014/main" id="{F7655E4E-F679-46D1-910C-A32685AB5C83}"/>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8067" t="17497" r="9507" b="13450"/>
          <a:stretch/>
        </p:blipFill>
        <p:spPr>
          <a:xfrm>
            <a:off x="6197127" y="5456720"/>
            <a:ext cx="1463523" cy="503825"/>
          </a:xfrm>
          <a:prstGeom prst="rect">
            <a:avLst/>
          </a:prstGeom>
        </p:spPr>
      </p:pic>
      <p:pic>
        <p:nvPicPr>
          <p:cNvPr id="10" name="Picture 9">
            <a:extLst>
              <a:ext uri="{FF2B5EF4-FFF2-40B4-BE49-F238E27FC236}">
                <a16:creationId xmlns="" xmlns:a16="http://schemas.microsoft.com/office/drawing/2014/main" id="{A5991EBD-722A-4018-8908-5C7CF7A0ECD3}"/>
              </a:ext>
            </a:extLst>
          </p:cNvPr>
          <p:cNvPicPr>
            <a:picLocks noChangeAspect="1"/>
          </p:cNvPicPr>
          <p:nvPr/>
        </p:nvPicPr>
        <p:blipFill rotWithShape="1">
          <a:blip r:embed="rId9"/>
          <a:srcRect t="7539" b="8654"/>
          <a:stretch/>
        </p:blipFill>
        <p:spPr>
          <a:xfrm>
            <a:off x="4875909" y="5405503"/>
            <a:ext cx="1023979" cy="595247"/>
          </a:xfrm>
          <a:prstGeom prst="rect">
            <a:avLst/>
          </a:prstGeom>
        </p:spPr>
      </p:pic>
      <p:pic>
        <p:nvPicPr>
          <p:cNvPr id="11" name="Picture 10">
            <a:extLst>
              <a:ext uri="{FF2B5EF4-FFF2-40B4-BE49-F238E27FC236}">
                <a16:creationId xmlns="" xmlns:a16="http://schemas.microsoft.com/office/drawing/2014/main" id="{A048860F-0984-4D32-8834-F488C5EDA06B}"/>
              </a:ext>
            </a:extLst>
          </p:cNvPr>
          <p:cNvPicPr>
            <a:picLocks noChangeAspect="1"/>
          </p:cNvPicPr>
          <p:nvPr/>
        </p:nvPicPr>
        <p:blipFill>
          <a:blip r:embed="rId10"/>
          <a:stretch>
            <a:fillRect/>
          </a:stretch>
        </p:blipFill>
        <p:spPr>
          <a:xfrm>
            <a:off x="3126450" y="5496890"/>
            <a:ext cx="1587328" cy="595248"/>
          </a:xfrm>
          <a:prstGeom prst="rect">
            <a:avLst/>
          </a:prstGeom>
        </p:spPr>
      </p:pic>
      <p:pic>
        <p:nvPicPr>
          <p:cNvPr id="12" name="Picture 11" descr="A picture containing clipart&#10;&#10;Description automatically generated">
            <a:extLst>
              <a:ext uri="{FF2B5EF4-FFF2-40B4-BE49-F238E27FC236}">
                <a16:creationId xmlns="" xmlns:a16="http://schemas.microsoft.com/office/drawing/2014/main" id="{F5882FF9-57E7-4886-B76A-5E75F5434525}"/>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076792" y="5506309"/>
            <a:ext cx="382185" cy="382185"/>
          </a:xfrm>
          <a:prstGeom prst="rect">
            <a:avLst/>
          </a:prstGeom>
        </p:spPr>
      </p:pic>
      <p:sp>
        <p:nvSpPr>
          <p:cNvPr id="7" name="Slide Number Placeholder 6"/>
          <p:cNvSpPr>
            <a:spLocks noGrp="1"/>
          </p:cNvSpPr>
          <p:nvPr>
            <p:ph type="sldNum" sz="quarter" idx="12"/>
          </p:nvPr>
        </p:nvSpPr>
        <p:spPr/>
        <p:txBody>
          <a:bodyPr/>
          <a:lstStyle/>
          <a:p>
            <a:fld id="{44C73ED4-BBA3-4D25-94D5-A99BB2192EF2}" type="slidenum">
              <a:rPr lang="en-US" smtClean="0">
                <a:solidFill>
                  <a:prstClr val="black">
                    <a:tint val="75000"/>
                  </a:prstClr>
                </a:solidFill>
              </a:rPr>
              <a:pPr/>
              <a:t>20</a:t>
            </a:fld>
            <a:endParaRPr lang="en-US" dirty="0">
              <a:solidFill>
                <a:prstClr val="black">
                  <a:tint val="75000"/>
                </a:prstClr>
              </a:solidFill>
            </a:endParaRPr>
          </a:p>
        </p:txBody>
      </p:sp>
    </p:spTree>
    <p:custDataLst>
      <p:tags r:id="rId1"/>
    </p:custDataLst>
    <p:extLst>
      <p:ext uri="{BB962C8B-B14F-4D97-AF65-F5344CB8AC3E}">
        <p14:creationId xmlns:p14="http://schemas.microsoft.com/office/powerpoint/2010/main" val="25683537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EC0D8DD3-E0FF-4A4F-8EC5-C4EE552FCE88}"/>
              </a:ext>
            </a:extLst>
          </p:cNvPr>
          <p:cNvSpPr/>
          <p:nvPr/>
        </p:nvSpPr>
        <p:spPr>
          <a:xfrm>
            <a:off x="-51435" y="5802597"/>
            <a:ext cx="9241155" cy="207169"/>
          </a:xfrm>
          <a:prstGeom prst="rect">
            <a:avLst/>
          </a:prstGeom>
          <a:solidFill>
            <a:srgbClr val="0020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10" name="TextBox 9">
            <a:extLst>
              <a:ext uri="{FF2B5EF4-FFF2-40B4-BE49-F238E27FC236}">
                <a16:creationId xmlns="" xmlns:a16="http://schemas.microsoft.com/office/drawing/2014/main" id="{E36939B8-31BB-4B04-87FA-F2682CFF3F47}"/>
              </a:ext>
            </a:extLst>
          </p:cNvPr>
          <p:cNvSpPr txBox="1"/>
          <p:nvPr/>
        </p:nvSpPr>
        <p:spPr>
          <a:xfrm>
            <a:off x="170674" y="1350739"/>
            <a:ext cx="4676534" cy="715581"/>
          </a:xfrm>
          <a:prstGeom prst="rect">
            <a:avLst/>
          </a:prstGeom>
          <a:noFill/>
        </p:spPr>
        <p:txBody>
          <a:bodyPr wrap="square" rtlCol="0">
            <a:spAutoFit/>
          </a:bodyPr>
          <a:lstStyle/>
          <a:p>
            <a:r>
              <a:rPr lang="en-US" sz="4050" dirty="0">
                <a:solidFill>
                  <a:prstClr val="white"/>
                </a:solidFill>
                <a:latin typeface="Arial" panose="020B0604020202020204" pitchFamily="34" charset="0"/>
                <a:cs typeface="Arial" panose="020B0604020202020204" pitchFamily="34" charset="0"/>
              </a:rPr>
              <a:t>How does it work? </a:t>
            </a:r>
          </a:p>
        </p:txBody>
      </p:sp>
      <p:graphicFrame>
        <p:nvGraphicFramePr>
          <p:cNvPr id="3" name="Diagram 2">
            <a:extLst>
              <a:ext uri="{FF2B5EF4-FFF2-40B4-BE49-F238E27FC236}">
                <a16:creationId xmlns="" xmlns:a16="http://schemas.microsoft.com/office/drawing/2014/main" id="{FD246DFE-5CD7-4CDC-AE15-FB8B0A9595A2}"/>
              </a:ext>
            </a:extLst>
          </p:cNvPr>
          <p:cNvGraphicFramePr/>
          <p:nvPr>
            <p:extLst>
              <p:ext uri="{D42A27DB-BD31-4B8C-83A1-F6EECF244321}">
                <p14:modId xmlns:p14="http://schemas.microsoft.com/office/powerpoint/2010/main" val="1254629460"/>
              </p:ext>
            </p:extLst>
          </p:nvPr>
        </p:nvGraphicFramePr>
        <p:xfrm>
          <a:off x="-304800" y="1922742"/>
          <a:ext cx="9448800" cy="370586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Title 1">
            <a:extLst>
              <a:ext uri="{FF2B5EF4-FFF2-40B4-BE49-F238E27FC236}">
                <a16:creationId xmlns="" xmlns:a16="http://schemas.microsoft.com/office/drawing/2014/main" id="{7DEC338C-689D-44A3-994C-9BE97CFEE6B0}"/>
              </a:ext>
            </a:extLst>
          </p:cNvPr>
          <p:cNvSpPr txBox="1">
            <a:spLocks/>
          </p:cNvSpPr>
          <p:nvPr/>
        </p:nvSpPr>
        <p:spPr>
          <a:xfrm>
            <a:off x="280171" y="1207105"/>
            <a:ext cx="8577943" cy="715637"/>
          </a:xfrm>
          <a:prstGeom prst="rect">
            <a:avLst/>
          </a:prstGeom>
        </p:spPr>
        <p:txBody>
          <a:bodyPr vert="horz" lIns="68580" tIns="34290" rIns="68580" bIns="34290" rtlCol="0" anchor="b">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3600" b="1" dirty="0">
                <a:solidFill>
                  <a:srgbClr val="00205C"/>
                </a:solidFill>
                <a:latin typeface="Arial" panose="020B0604020202020204" pitchFamily="34" charset="0"/>
                <a:cs typeface="Arial" panose="020B0604020202020204" pitchFamily="34" charset="0"/>
              </a:rPr>
              <a:t>What is the Tax Time Savings Program? </a:t>
            </a:r>
          </a:p>
        </p:txBody>
      </p:sp>
      <p:sp>
        <p:nvSpPr>
          <p:cNvPr id="2" name="Slide Number Placeholder 1"/>
          <p:cNvSpPr>
            <a:spLocks noGrp="1"/>
          </p:cNvSpPr>
          <p:nvPr>
            <p:ph type="sldNum" sz="quarter" idx="12"/>
          </p:nvPr>
        </p:nvSpPr>
        <p:spPr/>
        <p:txBody>
          <a:bodyPr/>
          <a:lstStyle/>
          <a:p>
            <a:fld id="{44C73ED4-BBA3-4D25-94D5-A99BB2192EF2}" type="slidenum">
              <a:rPr lang="en-US" smtClean="0">
                <a:solidFill>
                  <a:prstClr val="black">
                    <a:tint val="75000"/>
                  </a:prstClr>
                </a:solidFill>
              </a:rPr>
              <a:pPr/>
              <a:t>21</a:t>
            </a:fld>
            <a:endParaRPr lang="en-US" dirty="0">
              <a:solidFill>
                <a:prstClr val="black">
                  <a:tint val="75000"/>
                </a:prstClr>
              </a:solidFill>
            </a:endParaRPr>
          </a:p>
        </p:txBody>
      </p:sp>
    </p:spTree>
    <p:custDataLst>
      <p:tags r:id="rId1"/>
    </p:custDataLst>
    <p:extLst>
      <p:ext uri="{BB962C8B-B14F-4D97-AF65-F5344CB8AC3E}">
        <p14:creationId xmlns:p14="http://schemas.microsoft.com/office/powerpoint/2010/main" val="12447608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EC0D8DD3-E0FF-4A4F-8EC5-C4EE552FCE88}"/>
              </a:ext>
            </a:extLst>
          </p:cNvPr>
          <p:cNvSpPr/>
          <p:nvPr/>
        </p:nvSpPr>
        <p:spPr>
          <a:xfrm>
            <a:off x="-51435" y="5802597"/>
            <a:ext cx="9241155" cy="207169"/>
          </a:xfrm>
          <a:prstGeom prst="rect">
            <a:avLst/>
          </a:prstGeom>
          <a:solidFill>
            <a:srgbClr val="0020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8" name="Title 1">
            <a:extLst>
              <a:ext uri="{FF2B5EF4-FFF2-40B4-BE49-F238E27FC236}">
                <a16:creationId xmlns="" xmlns:a16="http://schemas.microsoft.com/office/drawing/2014/main" id="{C41222DD-2603-46A2-9412-74C88DC0A22E}"/>
              </a:ext>
            </a:extLst>
          </p:cNvPr>
          <p:cNvSpPr>
            <a:spLocks noGrp="1"/>
          </p:cNvSpPr>
          <p:nvPr>
            <p:ph type="title"/>
          </p:nvPr>
        </p:nvSpPr>
        <p:spPr>
          <a:xfrm>
            <a:off x="625793" y="1448989"/>
            <a:ext cx="7886700" cy="414617"/>
          </a:xfrm>
        </p:spPr>
        <p:txBody>
          <a:bodyPr>
            <a:noAutofit/>
          </a:bodyPr>
          <a:lstStyle/>
          <a:p>
            <a:r>
              <a:rPr lang="en-US" sz="3600" b="1" dirty="0">
                <a:solidFill>
                  <a:srgbClr val="00205C"/>
                </a:solidFill>
                <a:latin typeface="Arial" panose="020B0604020202020204" pitchFamily="34" charset="0"/>
                <a:cs typeface="Arial" panose="020B0604020202020204" pitchFamily="34" charset="0"/>
              </a:rPr>
              <a:t>Additional Program Details</a:t>
            </a:r>
          </a:p>
        </p:txBody>
      </p:sp>
      <p:sp>
        <p:nvSpPr>
          <p:cNvPr id="9" name="Content Placeholder 2">
            <a:extLst>
              <a:ext uri="{FF2B5EF4-FFF2-40B4-BE49-F238E27FC236}">
                <a16:creationId xmlns="" xmlns:a16="http://schemas.microsoft.com/office/drawing/2014/main" id="{ADF4152F-6770-430F-8047-0B1F5F53A1C5}"/>
              </a:ext>
            </a:extLst>
          </p:cNvPr>
          <p:cNvSpPr txBox="1">
            <a:spLocks/>
          </p:cNvSpPr>
          <p:nvPr/>
        </p:nvSpPr>
        <p:spPr>
          <a:xfrm>
            <a:off x="625793" y="2166028"/>
            <a:ext cx="4511040" cy="3405012"/>
          </a:xfrm>
          <a:prstGeom prst="rect">
            <a:avLst/>
          </a:prstGeom>
        </p:spPr>
        <p:txBody>
          <a:bodyPr vert="horz" lIns="68580" tIns="34290" rIns="68580" bIns="3429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100" dirty="0">
                <a:solidFill>
                  <a:srgbClr val="00205C"/>
                </a:solidFill>
                <a:latin typeface="Arial" panose="020B0604020202020204" pitchFamily="34" charset="0"/>
                <a:cs typeface="Arial" panose="020B0604020202020204" pitchFamily="34" charset="0"/>
              </a:rPr>
              <a:t>Attend five financial literacy classes and earn an extra $100 </a:t>
            </a:r>
          </a:p>
          <a:p>
            <a:pPr marL="0" indent="0">
              <a:buNone/>
            </a:pPr>
            <a:endParaRPr lang="en-US" sz="450" dirty="0">
              <a:solidFill>
                <a:srgbClr val="00205C"/>
              </a:solidFill>
              <a:latin typeface="Arial" panose="020B0604020202020204" pitchFamily="34" charset="0"/>
              <a:cs typeface="Arial" panose="020B0604020202020204" pitchFamily="34" charset="0"/>
            </a:endParaRPr>
          </a:p>
          <a:p>
            <a:r>
              <a:rPr lang="en-US" sz="2100" dirty="0">
                <a:solidFill>
                  <a:srgbClr val="00205C"/>
                </a:solidFill>
                <a:latin typeface="Arial" panose="020B0604020202020204" pitchFamily="34" charset="0"/>
                <a:cs typeface="Arial" panose="020B0604020202020204" pitchFamily="34" charset="0"/>
              </a:rPr>
              <a:t>Two savings milestones </a:t>
            </a:r>
          </a:p>
          <a:p>
            <a:pPr lvl="1"/>
            <a:r>
              <a:rPr lang="en-US" sz="1800" dirty="0">
                <a:solidFill>
                  <a:srgbClr val="00205C"/>
                </a:solidFill>
                <a:latin typeface="Arial" panose="020B0604020202020204" pitchFamily="34" charset="0"/>
                <a:cs typeface="Arial" panose="020B0604020202020204" pitchFamily="34" charset="0"/>
              </a:rPr>
              <a:t>June 30</a:t>
            </a:r>
            <a:r>
              <a:rPr lang="en-US" sz="1800" baseline="30000" dirty="0">
                <a:solidFill>
                  <a:srgbClr val="00205C"/>
                </a:solidFill>
                <a:latin typeface="Arial" panose="020B0604020202020204" pitchFamily="34" charset="0"/>
                <a:cs typeface="Arial" panose="020B0604020202020204" pitchFamily="34" charset="0"/>
              </a:rPr>
              <a:t>th</a:t>
            </a:r>
            <a:r>
              <a:rPr lang="en-US" sz="1800" dirty="0">
                <a:solidFill>
                  <a:srgbClr val="00205C"/>
                </a:solidFill>
                <a:latin typeface="Arial" panose="020B0604020202020204" pitchFamily="34" charset="0"/>
                <a:cs typeface="Arial" panose="020B0604020202020204" pitchFamily="34" charset="0"/>
              </a:rPr>
              <a:t> (min. $200 deposit required) </a:t>
            </a:r>
          </a:p>
          <a:p>
            <a:pPr lvl="1"/>
            <a:r>
              <a:rPr lang="en-US" sz="1800" dirty="0">
                <a:solidFill>
                  <a:srgbClr val="00205C"/>
                </a:solidFill>
                <a:latin typeface="Arial" panose="020B0604020202020204" pitchFamily="34" charset="0"/>
                <a:cs typeface="Arial" panose="020B0604020202020204" pitchFamily="34" charset="0"/>
              </a:rPr>
              <a:t>October 31</a:t>
            </a:r>
            <a:r>
              <a:rPr lang="en-US" sz="1800" baseline="30000" dirty="0">
                <a:solidFill>
                  <a:srgbClr val="00205C"/>
                </a:solidFill>
                <a:latin typeface="Arial" panose="020B0604020202020204" pitchFamily="34" charset="0"/>
                <a:cs typeface="Arial" panose="020B0604020202020204" pitchFamily="34" charset="0"/>
              </a:rPr>
              <a:t>st</a:t>
            </a:r>
            <a:r>
              <a:rPr lang="en-US" sz="1800" dirty="0">
                <a:solidFill>
                  <a:srgbClr val="00205C"/>
                </a:solidFill>
                <a:latin typeface="Arial" panose="020B0604020202020204" pitchFamily="34" charset="0"/>
                <a:cs typeface="Arial" panose="020B0604020202020204" pitchFamily="34" charset="0"/>
              </a:rPr>
              <a:t> (top up to $1000) </a:t>
            </a:r>
          </a:p>
          <a:p>
            <a:pPr marL="342900" lvl="1" indent="0">
              <a:buNone/>
            </a:pPr>
            <a:endParaRPr lang="en-US" sz="1800" dirty="0">
              <a:solidFill>
                <a:srgbClr val="00205C"/>
              </a:solidFill>
              <a:latin typeface="Arial" panose="020B0604020202020204" pitchFamily="34" charset="0"/>
              <a:cs typeface="Arial" panose="020B0604020202020204" pitchFamily="34" charset="0"/>
            </a:endParaRPr>
          </a:p>
          <a:p>
            <a:r>
              <a:rPr lang="en-US" sz="2100" dirty="0">
                <a:solidFill>
                  <a:srgbClr val="00205C"/>
                </a:solidFill>
                <a:latin typeface="Arial" panose="020B0604020202020204" pitchFamily="34" charset="0"/>
                <a:cs typeface="Arial" panose="020B0604020202020204" pitchFamily="34" charset="0"/>
              </a:rPr>
              <a:t>Cash withdrawals allowed, but may lose match </a:t>
            </a:r>
          </a:p>
          <a:p>
            <a:pPr marL="0" indent="0">
              <a:buNone/>
            </a:pPr>
            <a:endParaRPr lang="en-US" sz="450" dirty="0">
              <a:solidFill>
                <a:srgbClr val="00205C"/>
              </a:solidFill>
              <a:latin typeface="Arial" panose="020B0604020202020204" pitchFamily="34" charset="0"/>
              <a:cs typeface="Arial" panose="020B0604020202020204" pitchFamily="34" charset="0"/>
            </a:endParaRPr>
          </a:p>
          <a:p>
            <a:r>
              <a:rPr lang="en-US" sz="2100" dirty="0">
                <a:solidFill>
                  <a:srgbClr val="00205C"/>
                </a:solidFill>
                <a:latin typeface="Arial" panose="020B0604020202020204" pitchFamily="34" charset="0"/>
                <a:cs typeface="Arial" panose="020B0604020202020204" pitchFamily="34" charset="0"/>
              </a:rPr>
              <a:t>No final savings goal enforced, although encouraged </a:t>
            </a:r>
          </a:p>
        </p:txBody>
      </p:sp>
      <p:graphicFrame>
        <p:nvGraphicFramePr>
          <p:cNvPr id="10" name="Diagram 9">
            <a:extLst>
              <a:ext uri="{FF2B5EF4-FFF2-40B4-BE49-F238E27FC236}">
                <a16:creationId xmlns="" xmlns:a16="http://schemas.microsoft.com/office/drawing/2014/main" id="{58C50102-EC3A-41BE-A20D-7FF2CFCCA271}"/>
              </a:ext>
            </a:extLst>
          </p:cNvPr>
          <p:cNvGraphicFramePr/>
          <p:nvPr>
            <p:extLst/>
          </p:nvPr>
        </p:nvGraphicFramePr>
        <p:xfrm>
          <a:off x="4472940" y="1751411"/>
          <a:ext cx="4511040" cy="3657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Slide Number Placeholder 1"/>
          <p:cNvSpPr>
            <a:spLocks noGrp="1"/>
          </p:cNvSpPr>
          <p:nvPr>
            <p:ph type="sldNum" sz="quarter" idx="12"/>
          </p:nvPr>
        </p:nvSpPr>
        <p:spPr/>
        <p:txBody>
          <a:bodyPr/>
          <a:lstStyle/>
          <a:p>
            <a:fld id="{44C73ED4-BBA3-4D25-94D5-A99BB2192EF2}" type="slidenum">
              <a:rPr lang="en-US" smtClean="0">
                <a:solidFill>
                  <a:prstClr val="black">
                    <a:tint val="75000"/>
                  </a:prstClr>
                </a:solidFill>
              </a:rPr>
              <a:pPr/>
              <a:t>22</a:t>
            </a:fld>
            <a:endParaRPr lang="en-US" dirty="0">
              <a:solidFill>
                <a:prstClr val="black">
                  <a:tint val="75000"/>
                </a:prstClr>
              </a:solidFill>
            </a:endParaRPr>
          </a:p>
        </p:txBody>
      </p:sp>
    </p:spTree>
    <p:custDataLst>
      <p:tags r:id="rId1"/>
    </p:custDataLst>
    <p:extLst>
      <p:ext uri="{BB962C8B-B14F-4D97-AF65-F5344CB8AC3E}">
        <p14:creationId xmlns:p14="http://schemas.microsoft.com/office/powerpoint/2010/main" val="5147739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EC0D8DD3-E0FF-4A4F-8EC5-C4EE552FCE88}"/>
              </a:ext>
            </a:extLst>
          </p:cNvPr>
          <p:cNvSpPr/>
          <p:nvPr/>
        </p:nvSpPr>
        <p:spPr>
          <a:xfrm>
            <a:off x="-51435" y="5802597"/>
            <a:ext cx="9241155" cy="207169"/>
          </a:xfrm>
          <a:prstGeom prst="rect">
            <a:avLst/>
          </a:prstGeom>
          <a:solidFill>
            <a:srgbClr val="0020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1" dirty="0">
              <a:solidFill>
                <a:prstClr val="white"/>
              </a:solidFill>
            </a:endParaRPr>
          </a:p>
        </p:txBody>
      </p:sp>
      <p:sp>
        <p:nvSpPr>
          <p:cNvPr id="10" name="TextBox 9">
            <a:extLst>
              <a:ext uri="{FF2B5EF4-FFF2-40B4-BE49-F238E27FC236}">
                <a16:creationId xmlns="" xmlns:a16="http://schemas.microsoft.com/office/drawing/2014/main" id="{E36939B8-31BB-4B04-87FA-F2682CFF3F47}"/>
              </a:ext>
            </a:extLst>
          </p:cNvPr>
          <p:cNvSpPr txBox="1"/>
          <p:nvPr/>
        </p:nvSpPr>
        <p:spPr>
          <a:xfrm>
            <a:off x="403690" y="1273370"/>
            <a:ext cx="4676534" cy="600164"/>
          </a:xfrm>
          <a:prstGeom prst="rect">
            <a:avLst/>
          </a:prstGeom>
          <a:noFill/>
        </p:spPr>
        <p:txBody>
          <a:bodyPr wrap="square" rtlCol="0">
            <a:spAutoFit/>
          </a:bodyPr>
          <a:lstStyle/>
          <a:p>
            <a:r>
              <a:rPr lang="en-US" sz="3300" b="1" dirty="0">
                <a:solidFill>
                  <a:srgbClr val="00205C"/>
                </a:solidFill>
                <a:latin typeface="Arial" panose="020B0604020202020204" pitchFamily="34" charset="0"/>
                <a:cs typeface="Arial" panose="020B0604020202020204" pitchFamily="34" charset="0"/>
              </a:rPr>
              <a:t>Preliminary Results  </a:t>
            </a:r>
          </a:p>
        </p:txBody>
      </p:sp>
      <p:sp>
        <p:nvSpPr>
          <p:cNvPr id="4" name="Wave 3">
            <a:extLst>
              <a:ext uri="{FF2B5EF4-FFF2-40B4-BE49-F238E27FC236}">
                <a16:creationId xmlns="" xmlns:a16="http://schemas.microsoft.com/office/drawing/2014/main" id="{7748885C-23C3-4392-B521-109B61D3CEBC}"/>
              </a:ext>
            </a:extLst>
          </p:cNvPr>
          <p:cNvSpPr/>
          <p:nvPr/>
        </p:nvSpPr>
        <p:spPr>
          <a:xfrm>
            <a:off x="403689" y="2238054"/>
            <a:ext cx="1981200" cy="1479486"/>
          </a:xfrm>
          <a:prstGeom prst="wave">
            <a:avLst/>
          </a:prstGeom>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CA" b="1" dirty="0">
                <a:ln w="0">
                  <a:noFill/>
                </a:ln>
                <a:solidFill>
                  <a:srgbClr val="00205C"/>
                </a:solidFill>
                <a:latin typeface="Arial" panose="020B0604020202020204" pitchFamily="34" charset="0"/>
                <a:cs typeface="Arial" panose="020B0604020202020204" pitchFamily="34" charset="0"/>
              </a:rPr>
              <a:t>173 Registrants</a:t>
            </a:r>
          </a:p>
        </p:txBody>
      </p:sp>
      <p:sp>
        <p:nvSpPr>
          <p:cNvPr id="8" name="Wave 7">
            <a:extLst>
              <a:ext uri="{FF2B5EF4-FFF2-40B4-BE49-F238E27FC236}">
                <a16:creationId xmlns="" xmlns:a16="http://schemas.microsoft.com/office/drawing/2014/main" id="{364BDC8D-1B56-4EA1-903C-D28BD9A5720D}"/>
              </a:ext>
            </a:extLst>
          </p:cNvPr>
          <p:cNvSpPr/>
          <p:nvPr/>
        </p:nvSpPr>
        <p:spPr>
          <a:xfrm>
            <a:off x="3099023" y="2260580"/>
            <a:ext cx="1981200" cy="1479486"/>
          </a:xfrm>
          <a:prstGeom prst="wave">
            <a:avLst/>
          </a:prstGeom>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CA" b="1" dirty="0">
                <a:ln w="0"/>
                <a:solidFill>
                  <a:srgbClr val="00205C"/>
                </a:solidFill>
                <a:latin typeface="Arial" panose="020B0604020202020204" pitchFamily="34" charset="0"/>
                <a:cs typeface="Arial" panose="020B0604020202020204" pitchFamily="34" charset="0"/>
              </a:rPr>
              <a:t>72% follow through rate</a:t>
            </a:r>
          </a:p>
        </p:txBody>
      </p:sp>
      <p:sp>
        <p:nvSpPr>
          <p:cNvPr id="9" name="Wave 8">
            <a:extLst>
              <a:ext uri="{FF2B5EF4-FFF2-40B4-BE49-F238E27FC236}">
                <a16:creationId xmlns="" xmlns:a16="http://schemas.microsoft.com/office/drawing/2014/main" id="{AACD9488-5352-4C33-A65C-BECE98BD156D}"/>
              </a:ext>
            </a:extLst>
          </p:cNvPr>
          <p:cNvSpPr/>
          <p:nvPr/>
        </p:nvSpPr>
        <p:spPr>
          <a:xfrm>
            <a:off x="771593" y="4105145"/>
            <a:ext cx="1981200" cy="1479486"/>
          </a:xfrm>
          <a:prstGeom prst="wave">
            <a:avLst/>
          </a:prstGeom>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CA" b="1" dirty="0">
                <a:ln w="0"/>
                <a:solidFill>
                  <a:srgbClr val="00205C"/>
                </a:solidFill>
                <a:latin typeface="Arial" panose="020B0604020202020204" pitchFamily="34" charset="0"/>
                <a:cs typeface="Arial" panose="020B0604020202020204" pitchFamily="34" charset="0"/>
              </a:rPr>
              <a:t>97% saved min. balance $200 </a:t>
            </a:r>
          </a:p>
        </p:txBody>
      </p:sp>
      <p:sp>
        <p:nvSpPr>
          <p:cNvPr id="12" name="Wave 11">
            <a:extLst>
              <a:ext uri="{FF2B5EF4-FFF2-40B4-BE49-F238E27FC236}">
                <a16:creationId xmlns="" xmlns:a16="http://schemas.microsoft.com/office/drawing/2014/main" id="{C30BBA81-1DF0-4A15-9104-2D98074825AA}"/>
              </a:ext>
            </a:extLst>
          </p:cNvPr>
          <p:cNvSpPr/>
          <p:nvPr/>
        </p:nvSpPr>
        <p:spPr>
          <a:xfrm>
            <a:off x="6099374" y="4128962"/>
            <a:ext cx="1981200" cy="1479486"/>
          </a:xfrm>
          <a:prstGeom prst="wave">
            <a:avLst/>
          </a:prstGeom>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CA" b="1" dirty="0">
                <a:ln w="0"/>
                <a:solidFill>
                  <a:srgbClr val="00205C"/>
                </a:solidFill>
                <a:latin typeface="Arial" panose="020B0604020202020204" pitchFamily="34" charset="0"/>
                <a:cs typeface="Arial" panose="020B0604020202020204" pitchFamily="34" charset="0"/>
              </a:rPr>
              <a:t>125 Savers,   </a:t>
            </a:r>
          </a:p>
          <a:p>
            <a:pPr algn="ctr"/>
            <a:r>
              <a:rPr lang="en-CA" b="1" dirty="0">
                <a:ln w="0"/>
                <a:solidFill>
                  <a:srgbClr val="00205C"/>
                </a:solidFill>
                <a:latin typeface="Arial" panose="020B0604020202020204" pitchFamily="34" charset="0"/>
                <a:cs typeface="Arial" panose="020B0604020202020204" pitchFamily="34" charset="0"/>
              </a:rPr>
              <a:t>$130,872</a:t>
            </a:r>
          </a:p>
        </p:txBody>
      </p:sp>
      <p:sp>
        <p:nvSpPr>
          <p:cNvPr id="13" name="Wave 12">
            <a:extLst>
              <a:ext uri="{FF2B5EF4-FFF2-40B4-BE49-F238E27FC236}">
                <a16:creationId xmlns="" xmlns:a16="http://schemas.microsoft.com/office/drawing/2014/main" id="{9BC67249-DCDE-4D80-B285-2C5AE1684BD1}"/>
              </a:ext>
            </a:extLst>
          </p:cNvPr>
          <p:cNvSpPr/>
          <p:nvPr/>
        </p:nvSpPr>
        <p:spPr>
          <a:xfrm>
            <a:off x="3523234" y="4105145"/>
            <a:ext cx="1981200" cy="1479486"/>
          </a:xfrm>
          <a:prstGeom prst="wave">
            <a:avLst/>
          </a:prstGeom>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CA" b="1" dirty="0">
                <a:ln w="0"/>
                <a:solidFill>
                  <a:srgbClr val="00205C"/>
                </a:solidFill>
                <a:latin typeface="Arial" panose="020B0604020202020204" pitchFamily="34" charset="0"/>
                <a:cs typeface="Arial" panose="020B0604020202020204" pitchFamily="34" charset="0"/>
              </a:rPr>
              <a:t>46% balance increase       June to Oct. </a:t>
            </a:r>
          </a:p>
        </p:txBody>
      </p:sp>
      <p:sp>
        <p:nvSpPr>
          <p:cNvPr id="2" name="Speech Bubble: Rectangle with Corners Rounded 1">
            <a:extLst>
              <a:ext uri="{FF2B5EF4-FFF2-40B4-BE49-F238E27FC236}">
                <a16:creationId xmlns="" xmlns:a16="http://schemas.microsoft.com/office/drawing/2014/main" id="{30F207A7-CA98-45D3-9142-FCC3A24F2874}"/>
              </a:ext>
            </a:extLst>
          </p:cNvPr>
          <p:cNvSpPr/>
          <p:nvPr/>
        </p:nvSpPr>
        <p:spPr>
          <a:xfrm>
            <a:off x="5794357" y="1800750"/>
            <a:ext cx="2945954" cy="1479486"/>
          </a:xfrm>
          <a:prstGeom prst="wedgeRoundRectCallout">
            <a:avLst>
              <a:gd name="adj1" fmla="val -43373"/>
              <a:gd name="adj2" fmla="val 89723"/>
              <a:gd name="adj3" fmla="val 16667"/>
            </a:avLst>
          </a:prstGeom>
          <a:solidFill>
            <a:srgbClr val="5BC2E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350" b="1" i="1" dirty="0">
                <a:solidFill>
                  <a:srgbClr val="00205C"/>
                </a:solidFill>
                <a:latin typeface="Arial" panose="020B0604020202020204" pitchFamily="34" charset="0"/>
                <a:cs typeface="Arial" panose="020B0604020202020204" pitchFamily="34" charset="0"/>
              </a:rPr>
              <a:t>“It gives me an opportunity to save for a family vacation, something our family has never experienced.”</a:t>
            </a:r>
            <a:endParaRPr lang="en-US" sz="1350" b="1" i="1" dirty="0">
              <a:solidFill>
                <a:srgbClr val="00205C"/>
              </a:solidFill>
              <a:latin typeface="Arial" panose="020B0604020202020204" pitchFamily="34" charset="0"/>
              <a:cs typeface="Arial" panose="020B0604020202020204" pitchFamily="34" charset="0"/>
            </a:endParaRPr>
          </a:p>
        </p:txBody>
      </p:sp>
      <p:sp>
        <p:nvSpPr>
          <p:cNvPr id="11" name="TextBox 10"/>
          <p:cNvSpPr txBox="1"/>
          <p:nvPr/>
        </p:nvSpPr>
        <p:spPr>
          <a:xfrm>
            <a:off x="6444208" y="6356351"/>
            <a:ext cx="1841326" cy="369332"/>
          </a:xfrm>
          <a:prstGeom prst="rect">
            <a:avLst/>
          </a:prstGeom>
          <a:noFill/>
        </p:spPr>
        <p:txBody>
          <a:bodyPr wrap="square" rtlCol="0">
            <a:spAutoFit/>
          </a:bodyPr>
          <a:lstStyle/>
          <a:p>
            <a:pPr defTabSz="457200"/>
            <a:r>
              <a:rPr lang="en-CA" dirty="0">
                <a:solidFill>
                  <a:prstClr val="black"/>
                </a:solidFill>
              </a:rPr>
              <a:t>#</a:t>
            </a:r>
            <a:r>
              <a:rPr lang="en-CA" dirty="0" err="1">
                <a:solidFill>
                  <a:prstClr val="black"/>
                </a:solidFill>
              </a:rPr>
              <a:t>prosperwebinar</a:t>
            </a:r>
            <a:endParaRPr lang="en-CA" dirty="0">
              <a:solidFill>
                <a:prstClr val="black"/>
              </a:solidFill>
            </a:endParaRPr>
          </a:p>
        </p:txBody>
      </p:sp>
      <p:sp>
        <p:nvSpPr>
          <p:cNvPr id="3" name="Slide Number Placeholder 2"/>
          <p:cNvSpPr>
            <a:spLocks noGrp="1"/>
          </p:cNvSpPr>
          <p:nvPr>
            <p:ph type="sldNum" sz="quarter" idx="12"/>
          </p:nvPr>
        </p:nvSpPr>
        <p:spPr/>
        <p:txBody>
          <a:bodyPr/>
          <a:lstStyle/>
          <a:p>
            <a:fld id="{44C73ED4-BBA3-4D25-94D5-A99BB2192EF2}" type="slidenum">
              <a:rPr lang="en-US" smtClean="0">
                <a:solidFill>
                  <a:prstClr val="black">
                    <a:tint val="75000"/>
                  </a:prstClr>
                </a:solidFill>
              </a:rPr>
              <a:pPr/>
              <a:t>23</a:t>
            </a:fld>
            <a:endParaRPr lang="en-US" dirty="0">
              <a:solidFill>
                <a:prstClr val="black">
                  <a:tint val="75000"/>
                </a:prstClr>
              </a:solidFill>
            </a:endParaRPr>
          </a:p>
        </p:txBody>
      </p:sp>
    </p:spTree>
    <p:custDataLst>
      <p:tags r:id="rId1"/>
    </p:custDataLst>
    <p:extLst>
      <p:ext uri="{BB962C8B-B14F-4D97-AF65-F5344CB8AC3E}">
        <p14:creationId xmlns:p14="http://schemas.microsoft.com/office/powerpoint/2010/main" val="372156054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descr="A person standing in front of a building&#10;&#10;Description automatically generated">
            <a:extLst>
              <a:ext uri="{FF2B5EF4-FFF2-40B4-BE49-F238E27FC236}">
                <a16:creationId xmlns="" xmlns:a16="http://schemas.microsoft.com/office/drawing/2014/main" id="{EF4C4552-9F8B-4DA8-B148-1826FFEF0BA2}"/>
              </a:ext>
            </a:extLst>
          </p:cNvPr>
          <p:cNvPicPr>
            <a:picLocks noGrp="1" noChangeAspect="1"/>
          </p:cNvPicPr>
          <p:nvPr>
            <p:ph idx="1"/>
          </p:nvPr>
        </p:nvPicPr>
        <p:blipFill rotWithShape="1">
          <a:blip r:embed="rId4">
            <a:alphaModFix amt="70000"/>
            <a:extLst>
              <a:ext uri="{28A0092B-C50C-407E-A947-70E740481C1C}">
                <a14:useLocalDpi xmlns:a14="http://schemas.microsoft.com/office/drawing/2010/main" val="0"/>
              </a:ext>
            </a:extLst>
          </a:blip>
          <a:srcRect t="17620" b="45134"/>
          <a:stretch/>
        </p:blipFill>
        <p:spPr>
          <a:xfrm>
            <a:off x="-51435" y="857251"/>
            <a:ext cx="9189720" cy="5134166"/>
          </a:xfrm>
        </p:spPr>
      </p:pic>
      <p:sp>
        <p:nvSpPr>
          <p:cNvPr id="7" name="Rectangle 6">
            <a:extLst>
              <a:ext uri="{FF2B5EF4-FFF2-40B4-BE49-F238E27FC236}">
                <a16:creationId xmlns="" xmlns:a16="http://schemas.microsoft.com/office/drawing/2014/main" id="{FBA6A0FF-C7FB-4694-99FD-C0D94A1AE800}"/>
              </a:ext>
            </a:extLst>
          </p:cNvPr>
          <p:cNvSpPr/>
          <p:nvPr/>
        </p:nvSpPr>
        <p:spPr>
          <a:xfrm>
            <a:off x="-51435" y="5802597"/>
            <a:ext cx="9241155" cy="207169"/>
          </a:xfrm>
          <a:prstGeom prst="rect">
            <a:avLst/>
          </a:prstGeom>
          <a:solidFill>
            <a:srgbClr val="0020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8" name="TextBox 7">
            <a:extLst>
              <a:ext uri="{FF2B5EF4-FFF2-40B4-BE49-F238E27FC236}">
                <a16:creationId xmlns="" xmlns:a16="http://schemas.microsoft.com/office/drawing/2014/main" id="{94582842-A634-4EB9-9EE3-4D3776312E61}"/>
              </a:ext>
            </a:extLst>
          </p:cNvPr>
          <p:cNvSpPr txBox="1"/>
          <p:nvPr/>
        </p:nvSpPr>
        <p:spPr>
          <a:xfrm>
            <a:off x="71438" y="4509897"/>
            <a:ext cx="3964781" cy="1384995"/>
          </a:xfrm>
          <a:prstGeom prst="rect">
            <a:avLst/>
          </a:prstGeom>
          <a:noFill/>
        </p:spPr>
        <p:txBody>
          <a:bodyPr wrap="square" rtlCol="0">
            <a:spAutoFit/>
          </a:bodyPr>
          <a:lstStyle/>
          <a:p>
            <a:r>
              <a:rPr lang="en-CA" sz="2100" b="1" dirty="0">
                <a:solidFill>
                  <a:srgbClr val="00205C"/>
                </a:solidFill>
              </a:rPr>
              <a:t>Thank you! </a:t>
            </a:r>
          </a:p>
          <a:p>
            <a:endParaRPr lang="en-CA" b="1" dirty="0">
              <a:solidFill>
                <a:srgbClr val="00205C"/>
              </a:solidFill>
              <a:hlinkClick r:id="rId5">
                <a:extLst>
                  <a:ext uri="{A12FA001-AC4F-418D-AE19-62706E023703}">
                    <ahyp:hlinkClr xmlns="" xmlns:ahyp="http://schemas.microsoft.com/office/drawing/2018/hyperlinkcolor" val="tx"/>
                  </a:ext>
                </a:extLst>
              </a:hlinkClick>
            </a:endParaRPr>
          </a:p>
          <a:p>
            <a:r>
              <a:rPr lang="en-CA" sz="1350" b="1" dirty="0">
                <a:solidFill>
                  <a:srgbClr val="00205C"/>
                </a:solidFill>
                <a:hlinkClick r:id="rId5">
                  <a:extLst>
                    <a:ext uri="{A12FA001-AC4F-418D-AE19-62706E023703}">
                      <ahyp:hlinkClr xmlns="" xmlns:ahyp="http://schemas.microsoft.com/office/drawing/2018/hyperlinkcolor" val="tx"/>
                    </a:ext>
                  </a:extLst>
                </a:hlinkClick>
              </a:rPr>
              <a:t>momentum.org</a:t>
            </a:r>
            <a:r>
              <a:rPr lang="en-CA" sz="1350" b="1" dirty="0">
                <a:solidFill>
                  <a:srgbClr val="00205C"/>
                </a:solidFill>
              </a:rPr>
              <a:t> </a:t>
            </a:r>
          </a:p>
          <a:p>
            <a:r>
              <a:rPr lang="en-CA" sz="1350" b="1" dirty="0">
                <a:solidFill>
                  <a:srgbClr val="00205C"/>
                </a:solidFill>
                <a:hlinkClick r:id="rId6">
                  <a:extLst>
                    <a:ext uri="{A12FA001-AC4F-418D-AE19-62706E023703}">
                      <ahyp:hlinkClr xmlns="" xmlns:ahyp="http://schemas.microsoft.com/office/drawing/2018/hyperlinkcolor" val="tx"/>
                    </a:ext>
                  </a:extLst>
                </a:hlinkClick>
              </a:rPr>
              <a:t>DeanE@momentum.org</a:t>
            </a:r>
            <a:r>
              <a:rPr lang="en-CA" sz="1350" b="1" dirty="0">
                <a:solidFill>
                  <a:srgbClr val="00205C"/>
                </a:solidFill>
              </a:rPr>
              <a:t> </a:t>
            </a:r>
          </a:p>
          <a:p>
            <a:endParaRPr lang="en-CA" b="1" dirty="0">
              <a:solidFill>
                <a:srgbClr val="00205C"/>
              </a:solidFill>
            </a:endParaRPr>
          </a:p>
        </p:txBody>
      </p:sp>
      <p:pic>
        <p:nvPicPr>
          <p:cNvPr id="10" name="Picture 9" descr="A close up of a sign&#10;&#10;Description generated with very high confidence">
            <a:extLst>
              <a:ext uri="{FF2B5EF4-FFF2-40B4-BE49-F238E27FC236}">
                <a16:creationId xmlns="" xmlns:a16="http://schemas.microsoft.com/office/drawing/2014/main" id="{AAE9AC67-A480-492A-B523-E2B9DB17422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866584"/>
            <a:ext cx="2714885" cy="904093"/>
          </a:xfrm>
          <a:prstGeom prst="rect">
            <a:avLst/>
          </a:prstGeom>
        </p:spPr>
      </p:pic>
      <p:sp>
        <p:nvSpPr>
          <p:cNvPr id="11" name="Rectangle 10">
            <a:extLst>
              <a:ext uri="{FF2B5EF4-FFF2-40B4-BE49-F238E27FC236}">
                <a16:creationId xmlns="" xmlns:a16="http://schemas.microsoft.com/office/drawing/2014/main" id="{56C7007E-FA0F-4FD9-AE7C-4F8D72056ADE}"/>
              </a:ext>
            </a:extLst>
          </p:cNvPr>
          <p:cNvSpPr/>
          <p:nvPr/>
        </p:nvSpPr>
        <p:spPr>
          <a:xfrm>
            <a:off x="5460888" y="1069428"/>
            <a:ext cx="3261632" cy="1154162"/>
          </a:xfrm>
          <a:prstGeom prst="rect">
            <a:avLst/>
          </a:prstGeom>
        </p:spPr>
        <p:txBody>
          <a:bodyPr wrap="square">
            <a:spAutoFit/>
          </a:bodyPr>
          <a:lstStyle/>
          <a:p>
            <a:r>
              <a:rPr lang="en-US" b="1" i="1" dirty="0">
                <a:solidFill>
                  <a:srgbClr val="00205C"/>
                </a:solidFill>
                <a:latin typeface="Arial" panose="020B0604020202020204" pitchFamily="34" charset="0"/>
                <a:cs typeface="Arial" panose="020B0604020202020204" pitchFamily="34" charset="0"/>
              </a:rPr>
              <a:t>When given the opportunity, people on low incomes can and do save. </a:t>
            </a:r>
            <a:r>
              <a:rPr lang="en-US" sz="1500" b="1" i="1" dirty="0">
                <a:solidFill>
                  <a:srgbClr val="00205C"/>
                </a:solidFill>
                <a:latin typeface="Arial" panose="020B0604020202020204" pitchFamily="34" charset="0"/>
                <a:cs typeface="Arial" panose="020B0604020202020204" pitchFamily="34" charset="0"/>
              </a:rPr>
              <a:t>			   </a:t>
            </a:r>
            <a:r>
              <a:rPr lang="en-US" sz="1500" b="1" i="1" dirty="0" smtClean="0">
                <a:solidFill>
                  <a:srgbClr val="00205C"/>
                </a:solidFill>
                <a:latin typeface="Arial" panose="020B0604020202020204" pitchFamily="34" charset="0"/>
                <a:cs typeface="Arial" panose="020B0604020202020204" pitchFamily="34" charset="0"/>
              </a:rPr>
              <a:t> </a:t>
            </a:r>
            <a:r>
              <a:rPr lang="en-US" sz="1200" b="1" i="1" dirty="0">
                <a:solidFill>
                  <a:srgbClr val="00205C"/>
                </a:solidFill>
                <a:latin typeface="Arial" panose="020B0604020202020204" pitchFamily="34" charset="0"/>
                <a:cs typeface="Arial" panose="020B0604020202020204" pitchFamily="34" charset="0"/>
              </a:rPr>
              <a:t>- Michael Sherraden </a:t>
            </a:r>
            <a:endParaRPr lang="en-CA" sz="1200" i="1" dirty="0">
              <a:solidFill>
                <a:srgbClr val="00205C"/>
              </a:solidFill>
            </a:endParaRPr>
          </a:p>
        </p:txBody>
      </p:sp>
      <p:sp>
        <p:nvSpPr>
          <p:cNvPr id="2" name="Slide Number Placeholder 1"/>
          <p:cNvSpPr>
            <a:spLocks noGrp="1"/>
          </p:cNvSpPr>
          <p:nvPr>
            <p:ph type="sldNum" sz="quarter" idx="12"/>
          </p:nvPr>
        </p:nvSpPr>
        <p:spPr/>
        <p:txBody>
          <a:bodyPr/>
          <a:lstStyle/>
          <a:p>
            <a:fld id="{44C73ED4-BBA3-4D25-94D5-A99BB2192EF2}" type="slidenum">
              <a:rPr lang="en-US" smtClean="0">
                <a:solidFill>
                  <a:prstClr val="black">
                    <a:tint val="75000"/>
                  </a:prstClr>
                </a:solidFill>
              </a:rPr>
              <a:pPr/>
              <a:t>24</a:t>
            </a:fld>
            <a:endParaRPr lang="en-US" dirty="0">
              <a:solidFill>
                <a:prstClr val="black">
                  <a:tint val="75000"/>
                </a:prstClr>
              </a:solidFill>
            </a:endParaRPr>
          </a:p>
        </p:txBody>
      </p:sp>
    </p:spTree>
    <p:custDataLst>
      <p:tags r:id="rId1"/>
    </p:custDataLst>
    <p:extLst>
      <p:ext uri="{BB962C8B-B14F-4D97-AF65-F5344CB8AC3E}">
        <p14:creationId xmlns:p14="http://schemas.microsoft.com/office/powerpoint/2010/main" val="126702193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John Cockburn.jpg"/>
          <p:cNvPicPr>
            <a:picLocks noChangeAspect="1"/>
          </p:cNvPicPr>
          <p:nvPr/>
        </p:nvPicPr>
        <p:blipFill>
          <a:blip r:embed="rId4" cstate="print"/>
          <a:stretch>
            <a:fillRect/>
          </a:stretch>
        </p:blipFill>
        <p:spPr>
          <a:xfrm>
            <a:off x="5076056" y="260648"/>
            <a:ext cx="4283968" cy="2850029"/>
          </a:xfrm>
          <a:prstGeom prst="rect">
            <a:avLst/>
          </a:prstGeom>
        </p:spPr>
      </p:pic>
      <p:pic>
        <p:nvPicPr>
          <p:cNvPr id="4" name="Picture 3" descr="Credit Counselling Sudbury Logo cmyk.jpg"/>
          <p:cNvPicPr>
            <a:picLocks noChangeAspect="1"/>
          </p:cNvPicPr>
          <p:nvPr/>
        </p:nvPicPr>
        <p:blipFill>
          <a:blip r:embed="rId5" cstate="print"/>
          <a:stretch>
            <a:fillRect/>
          </a:stretch>
        </p:blipFill>
        <p:spPr>
          <a:xfrm>
            <a:off x="251520" y="260649"/>
            <a:ext cx="6316489" cy="3600399"/>
          </a:xfrm>
          <a:prstGeom prst="rect">
            <a:avLst/>
          </a:prstGeom>
        </p:spPr>
      </p:pic>
      <p:sp>
        <p:nvSpPr>
          <p:cNvPr id="6" name="TextBox 5"/>
          <p:cNvSpPr txBox="1"/>
          <p:nvPr/>
        </p:nvSpPr>
        <p:spPr>
          <a:xfrm>
            <a:off x="395536" y="4077072"/>
            <a:ext cx="8352928" cy="1384995"/>
          </a:xfrm>
          <a:prstGeom prst="rect">
            <a:avLst/>
          </a:prstGeom>
          <a:noFill/>
        </p:spPr>
        <p:txBody>
          <a:bodyPr wrap="square" rtlCol="0">
            <a:spAutoFit/>
          </a:bodyPr>
          <a:lstStyle/>
          <a:p>
            <a:pPr algn="ctr"/>
            <a:r>
              <a:rPr lang="en-US" sz="2800" b="1" dirty="0" smtClean="0">
                <a:solidFill>
                  <a:prstClr val="black"/>
                </a:solidFill>
                <a:latin typeface="Century Gothic" pitchFamily="34" charset="0"/>
              </a:rPr>
              <a:t>Financial Empowerment Coordinator</a:t>
            </a:r>
          </a:p>
          <a:p>
            <a:pPr algn="ctr"/>
            <a:r>
              <a:rPr lang="en-US" sz="2800" b="1" dirty="0">
                <a:solidFill>
                  <a:prstClr val="black"/>
                </a:solidFill>
                <a:latin typeface="Century Gothic" pitchFamily="34" charset="0"/>
              </a:rPr>
              <a:t>w</a:t>
            </a:r>
            <a:r>
              <a:rPr lang="en-US" sz="2800" b="1" dirty="0" smtClean="0">
                <a:solidFill>
                  <a:prstClr val="black"/>
                </a:solidFill>
                <a:latin typeface="Century Gothic" pitchFamily="34" charset="0"/>
              </a:rPr>
              <a:t>ith the</a:t>
            </a:r>
            <a:endParaRPr lang="en-US" sz="2800" b="1" dirty="0">
              <a:solidFill>
                <a:prstClr val="black"/>
              </a:solidFill>
              <a:latin typeface="Century Gothic" pitchFamily="34" charset="0"/>
            </a:endParaRPr>
          </a:p>
          <a:p>
            <a:pPr algn="ctr"/>
            <a:r>
              <a:rPr lang="en-US" sz="2800" b="1" dirty="0" smtClean="0">
                <a:solidFill>
                  <a:prstClr val="black"/>
                </a:solidFill>
                <a:latin typeface="Century Gothic" pitchFamily="34" charset="0"/>
              </a:rPr>
              <a:t>Sudbury Community Service Centre</a:t>
            </a:r>
            <a:endParaRPr lang="en-US" sz="2800" b="1" dirty="0">
              <a:solidFill>
                <a:prstClr val="black"/>
              </a:solidFill>
              <a:latin typeface="Century Gothic" pitchFamily="34" charset="0"/>
            </a:endParaRPr>
          </a:p>
        </p:txBody>
      </p:sp>
      <p:sp>
        <p:nvSpPr>
          <p:cNvPr id="9" name="TextBox 8"/>
          <p:cNvSpPr txBox="1"/>
          <p:nvPr/>
        </p:nvSpPr>
        <p:spPr>
          <a:xfrm>
            <a:off x="251520" y="5949280"/>
            <a:ext cx="3888432" cy="646331"/>
          </a:xfrm>
          <a:prstGeom prst="rect">
            <a:avLst/>
          </a:prstGeom>
          <a:noFill/>
        </p:spPr>
        <p:txBody>
          <a:bodyPr wrap="square" rtlCol="0">
            <a:spAutoFit/>
          </a:bodyPr>
          <a:lstStyle/>
          <a:p>
            <a:r>
              <a:rPr lang="en-US" b="1" dirty="0" smtClean="0">
                <a:solidFill>
                  <a:prstClr val="black"/>
                </a:solidFill>
                <a:latin typeface="Century Gothic" pitchFamily="34" charset="0"/>
                <a:hlinkClick r:id="rId6"/>
              </a:rPr>
              <a:t>jcockburn@vianet.ca</a:t>
            </a:r>
            <a:endParaRPr lang="en-US" b="1" dirty="0" smtClean="0">
              <a:solidFill>
                <a:prstClr val="black"/>
              </a:solidFill>
              <a:latin typeface="Century Gothic" pitchFamily="34" charset="0"/>
            </a:endParaRPr>
          </a:p>
          <a:p>
            <a:r>
              <a:rPr lang="en-US" b="1" dirty="0" smtClean="0">
                <a:solidFill>
                  <a:prstClr val="black"/>
                </a:solidFill>
                <a:latin typeface="Century Gothic" pitchFamily="34" charset="0"/>
              </a:rPr>
              <a:t>705-560-0430</a:t>
            </a:r>
            <a:endParaRPr lang="en-US" b="1" dirty="0">
              <a:solidFill>
                <a:prstClr val="black"/>
              </a:solidFill>
              <a:latin typeface="Century Gothic" pitchFamily="34" charset="0"/>
            </a:endParaRPr>
          </a:p>
        </p:txBody>
      </p:sp>
      <p:sp>
        <p:nvSpPr>
          <p:cNvPr id="2" name="Slide Number Placeholder 1"/>
          <p:cNvSpPr>
            <a:spLocks noGrp="1"/>
          </p:cNvSpPr>
          <p:nvPr>
            <p:ph type="sldNum" sz="quarter" idx="12"/>
          </p:nvPr>
        </p:nvSpPr>
        <p:spPr/>
        <p:txBody>
          <a:bodyPr/>
          <a:lstStyle/>
          <a:p>
            <a:fld id="{10F19B71-9BCD-4629-A72A-0A16E19CFFD2}" type="slidenum">
              <a:rPr lang="en-US" smtClean="0">
                <a:solidFill>
                  <a:prstClr val="black">
                    <a:tint val="75000"/>
                  </a:prstClr>
                </a:solidFill>
              </a:rPr>
              <a:pPr/>
              <a:t>25</a:t>
            </a:fld>
            <a:endParaRPr lang="en-US" dirty="0">
              <a:solidFill>
                <a:prstClr val="black">
                  <a:tint val="75000"/>
                </a:prstClr>
              </a:solidFill>
            </a:endParaRPr>
          </a:p>
        </p:txBody>
      </p:sp>
      <p:pic>
        <p:nvPicPr>
          <p:cNvPr id="3"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845917" y="5709734"/>
            <a:ext cx="3414566" cy="885877"/>
          </a:xfrm>
          <a:prstGeom prst="rect">
            <a:avLst/>
          </a:prstGeom>
        </p:spPr>
      </p:pic>
    </p:spTree>
    <p:custDataLst>
      <p:tags r:id="rId1"/>
    </p:custDataLst>
    <p:extLst>
      <p:ext uri="{BB962C8B-B14F-4D97-AF65-F5344CB8AC3E}">
        <p14:creationId xmlns:p14="http://schemas.microsoft.com/office/powerpoint/2010/main" val="349077415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a:xfrm>
            <a:off x="457200" y="1600200"/>
            <a:ext cx="7848600" cy="4525963"/>
          </a:xfrm>
        </p:spPr>
        <p:txBody>
          <a:bodyPr>
            <a:normAutofit/>
          </a:bodyPr>
          <a:lstStyle/>
          <a:p>
            <a:r>
              <a:rPr lang="en-CA" sz="2800" dirty="0" smtClean="0"/>
              <a:t>Many different services</a:t>
            </a:r>
          </a:p>
          <a:p>
            <a:pPr lvl="1"/>
            <a:r>
              <a:rPr lang="en-CA" sz="2400" dirty="0" smtClean="0"/>
              <a:t>Client-centred, free, un-biased</a:t>
            </a:r>
          </a:p>
          <a:p>
            <a:pPr lvl="1"/>
            <a:r>
              <a:rPr lang="en-CA" sz="2400" dirty="0"/>
              <a:t>H</a:t>
            </a:r>
            <a:r>
              <a:rPr lang="en-CA" sz="2400" dirty="0" smtClean="0"/>
              <a:t>elping the client achieve their financial goals, choose the direction that’s best for them</a:t>
            </a:r>
          </a:p>
          <a:p>
            <a:pPr lvl="1"/>
            <a:r>
              <a:rPr lang="en-CA" sz="2400" dirty="0" smtClean="0"/>
              <a:t>One-on-one budget counseling</a:t>
            </a:r>
          </a:p>
          <a:p>
            <a:pPr lvl="1"/>
            <a:r>
              <a:rPr lang="en-CA" sz="2400" dirty="0" smtClean="0"/>
              <a:t>Group sessions such as budgeting basics and credit education</a:t>
            </a:r>
          </a:p>
          <a:p>
            <a:pPr lvl="1"/>
            <a:endParaRPr lang="en-CA" sz="2400" dirty="0"/>
          </a:p>
        </p:txBody>
      </p:sp>
      <p:sp>
        <p:nvSpPr>
          <p:cNvPr id="4" name="Slide Number Placeholder 3"/>
          <p:cNvSpPr>
            <a:spLocks noGrp="1"/>
          </p:cNvSpPr>
          <p:nvPr>
            <p:ph type="sldNum" sz="quarter" idx="12"/>
          </p:nvPr>
        </p:nvSpPr>
        <p:spPr/>
        <p:txBody>
          <a:bodyPr/>
          <a:lstStyle/>
          <a:p>
            <a:fld id="{10F19B71-9BCD-4629-A72A-0A16E19CFFD2}" type="slidenum">
              <a:rPr lang="en-US" smtClean="0">
                <a:solidFill>
                  <a:prstClr val="black">
                    <a:tint val="75000"/>
                  </a:prstClr>
                </a:solidFill>
              </a:rPr>
              <a:pPr/>
              <a:t>26</a:t>
            </a:fld>
            <a:endParaRPr lang="en-US" dirty="0">
              <a:solidFill>
                <a:prstClr val="black">
                  <a:tint val="75000"/>
                </a:prstClr>
              </a:solidFill>
            </a:endParaRPr>
          </a:p>
        </p:txBody>
      </p:sp>
      <p:pic>
        <p:nvPicPr>
          <p:cNvPr id="5" name="Picture 4" descr="Credit Counselling Sudbury Logo cmyk.jpg"/>
          <p:cNvPicPr>
            <a:picLocks noChangeAspect="1"/>
          </p:cNvPicPr>
          <p:nvPr/>
        </p:nvPicPr>
        <p:blipFill>
          <a:blip r:embed="rId3" cstate="print"/>
          <a:stretch>
            <a:fillRect/>
          </a:stretch>
        </p:blipFill>
        <p:spPr>
          <a:xfrm>
            <a:off x="5549900" y="274637"/>
            <a:ext cx="3238500" cy="1845945"/>
          </a:xfrm>
          <a:prstGeom prst="rect">
            <a:avLst/>
          </a:prstGeom>
        </p:spPr>
      </p:pic>
    </p:spTree>
    <p:custDataLst>
      <p:tags r:id="rId1"/>
    </p:custDataLst>
    <p:extLst>
      <p:ext uri="{BB962C8B-B14F-4D97-AF65-F5344CB8AC3E}">
        <p14:creationId xmlns:p14="http://schemas.microsoft.com/office/powerpoint/2010/main" val="21774076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ee-15.png"/>
          <p:cNvPicPr>
            <a:picLocks noChangeAspect="1"/>
          </p:cNvPicPr>
          <p:nvPr/>
        </p:nvPicPr>
        <p:blipFill>
          <a:blip r:embed="rId3" cstate="print">
            <a:lum bright="-10000"/>
          </a:blip>
          <a:stretch>
            <a:fillRect/>
          </a:stretch>
        </p:blipFill>
        <p:spPr>
          <a:xfrm>
            <a:off x="-1188640" y="0"/>
            <a:ext cx="12023770" cy="6858000"/>
          </a:xfrm>
          <a:prstGeom prst="rect">
            <a:avLst/>
          </a:prstGeom>
        </p:spPr>
      </p:pic>
      <p:sp>
        <p:nvSpPr>
          <p:cNvPr id="5" name="TextBox 4"/>
          <p:cNvSpPr txBox="1"/>
          <p:nvPr/>
        </p:nvSpPr>
        <p:spPr>
          <a:xfrm>
            <a:off x="251520" y="3645024"/>
            <a:ext cx="8892480" cy="2862322"/>
          </a:xfrm>
          <a:prstGeom prst="rect">
            <a:avLst/>
          </a:prstGeom>
          <a:noFill/>
        </p:spPr>
        <p:txBody>
          <a:bodyPr wrap="square" rtlCol="0">
            <a:spAutoFit/>
          </a:bodyPr>
          <a:lstStyle/>
          <a:p>
            <a:r>
              <a:rPr lang="en-US" sz="6000" b="1" dirty="0" smtClean="0">
                <a:solidFill>
                  <a:prstClr val="white"/>
                </a:solidFill>
              </a:rPr>
              <a:t>“The Successful warrior is the average man, with laser-like focus.”</a:t>
            </a:r>
            <a:endParaRPr lang="en-US" sz="6000" b="1" dirty="0">
              <a:solidFill>
                <a:prstClr val="white"/>
              </a:solidFill>
            </a:endParaRPr>
          </a:p>
        </p:txBody>
      </p:sp>
      <p:sp>
        <p:nvSpPr>
          <p:cNvPr id="6" name="TextBox 5"/>
          <p:cNvSpPr txBox="1"/>
          <p:nvPr/>
        </p:nvSpPr>
        <p:spPr>
          <a:xfrm>
            <a:off x="6732240" y="6021288"/>
            <a:ext cx="2088232" cy="461665"/>
          </a:xfrm>
          <a:prstGeom prst="rect">
            <a:avLst/>
          </a:prstGeom>
          <a:noFill/>
        </p:spPr>
        <p:txBody>
          <a:bodyPr wrap="square" rtlCol="0">
            <a:spAutoFit/>
          </a:bodyPr>
          <a:lstStyle/>
          <a:p>
            <a:r>
              <a:rPr lang="en-US" sz="2400" b="1" dirty="0" smtClean="0">
                <a:solidFill>
                  <a:prstClr val="white"/>
                </a:solidFill>
                <a:latin typeface="Century Gothic" pitchFamily="34" charset="0"/>
              </a:rPr>
              <a:t>- Bruce Lee</a:t>
            </a:r>
            <a:endParaRPr lang="en-US" sz="2400" b="1" dirty="0">
              <a:solidFill>
                <a:prstClr val="white"/>
              </a:solidFill>
              <a:latin typeface="Century Gothic" pitchFamily="34" charset="0"/>
            </a:endParaRPr>
          </a:p>
        </p:txBody>
      </p:sp>
      <p:sp>
        <p:nvSpPr>
          <p:cNvPr id="2" name="Slide Number Placeholder 1"/>
          <p:cNvSpPr>
            <a:spLocks noGrp="1"/>
          </p:cNvSpPr>
          <p:nvPr>
            <p:ph type="sldNum" sz="quarter" idx="12"/>
          </p:nvPr>
        </p:nvSpPr>
        <p:spPr/>
        <p:txBody>
          <a:bodyPr/>
          <a:lstStyle/>
          <a:p>
            <a:fld id="{10F19B71-9BCD-4629-A72A-0A16E19CFFD2}" type="slidenum">
              <a:rPr lang="en-US" smtClean="0">
                <a:solidFill>
                  <a:prstClr val="black">
                    <a:tint val="75000"/>
                  </a:prstClr>
                </a:solidFill>
              </a:rPr>
              <a:pPr/>
              <a:t>27</a:t>
            </a:fld>
            <a:endParaRPr lang="en-US" dirty="0">
              <a:solidFill>
                <a:prstClr val="black">
                  <a:tint val="75000"/>
                </a:prstClr>
              </a:solidFill>
            </a:endParaRPr>
          </a:p>
        </p:txBody>
      </p:sp>
    </p:spTree>
    <p:custDataLst>
      <p:tags r:id="rId1"/>
    </p:custDataLst>
    <p:extLst>
      <p:ext uri="{BB962C8B-B14F-4D97-AF65-F5344CB8AC3E}">
        <p14:creationId xmlns:p14="http://schemas.microsoft.com/office/powerpoint/2010/main" val="302342900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udget 1.jpg"/>
          <p:cNvPicPr>
            <a:picLocks noChangeAspect="1"/>
          </p:cNvPicPr>
          <p:nvPr/>
        </p:nvPicPr>
        <p:blipFill>
          <a:blip r:embed="rId3" cstate="print"/>
          <a:stretch>
            <a:fillRect/>
          </a:stretch>
        </p:blipFill>
        <p:spPr>
          <a:xfrm>
            <a:off x="179512" y="188639"/>
            <a:ext cx="5860073" cy="4176465"/>
          </a:xfrm>
          <a:prstGeom prst="rect">
            <a:avLst/>
          </a:prstGeom>
          <a:ln>
            <a:noFill/>
          </a:ln>
        </p:spPr>
      </p:pic>
      <p:sp>
        <p:nvSpPr>
          <p:cNvPr id="7" name="TextBox 6"/>
          <p:cNvSpPr txBox="1"/>
          <p:nvPr/>
        </p:nvSpPr>
        <p:spPr>
          <a:xfrm>
            <a:off x="1259632" y="4509120"/>
            <a:ext cx="7560840" cy="2062103"/>
          </a:xfrm>
          <a:prstGeom prst="rect">
            <a:avLst/>
          </a:prstGeom>
          <a:noFill/>
        </p:spPr>
        <p:txBody>
          <a:bodyPr wrap="square" rtlCol="0">
            <a:spAutoFit/>
          </a:bodyPr>
          <a:lstStyle/>
          <a:p>
            <a:pPr>
              <a:buFont typeface="Arial" pitchFamily="34" charset="0"/>
              <a:buChar char="•"/>
            </a:pPr>
            <a:r>
              <a:rPr lang="en-US" sz="3200" b="1" dirty="0" smtClean="0">
                <a:solidFill>
                  <a:prstClr val="black"/>
                </a:solidFill>
                <a:latin typeface="Century Gothic" pitchFamily="34" charset="0"/>
              </a:rPr>
              <a:t>Determine your monthly income</a:t>
            </a:r>
          </a:p>
          <a:p>
            <a:pPr>
              <a:buFont typeface="Arial" pitchFamily="34" charset="0"/>
              <a:buChar char="•"/>
            </a:pPr>
            <a:r>
              <a:rPr lang="en-US" sz="3200" b="1" dirty="0" smtClean="0">
                <a:solidFill>
                  <a:prstClr val="black"/>
                </a:solidFill>
                <a:latin typeface="Century Gothic" pitchFamily="34" charset="0"/>
              </a:rPr>
              <a:t>Estimate your monthly spending</a:t>
            </a:r>
          </a:p>
          <a:p>
            <a:pPr>
              <a:buFont typeface="Arial" pitchFamily="34" charset="0"/>
              <a:buChar char="•"/>
            </a:pPr>
            <a:r>
              <a:rPr lang="en-US" sz="3200" b="1" dirty="0" smtClean="0">
                <a:solidFill>
                  <a:prstClr val="black"/>
                </a:solidFill>
                <a:latin typeface="Century Gothic" pitchFamily="34" charset="0"/>
              </a:rPr>
              <a:t>Track your monthly spending for two full pay periods</a:t>
            </a:r>
          </a:p>
        </p:txBody>
      </p:sp>
      <p:sp>
        <p:nvSpPr>
          <p:cNvPr id="2" name="Slide Number Placeholder 1"/>
          <p:cNvSpPr>
            <a:spLocks noGrp="1"/>
          </p:cNvSpPr>
          <p:nvPr>
            <p:ph type="sldNum" sz="quarter" idx="12"/>
          </p:nvPr>
        </p:nvSpPr>
        <p:spPr/>
        <p:txBody>
          <a:bodyPr/>
          <a:lstStyle/>
          <a:p>
            <a:fld id="{10F19B71-9BCD-4629-A72A-0A16E19CFFD2}" type="slidenum">
              <a:rPr lang="en-US" smtClean="0">
                <a:solidFill>
                  <a:prstClr val="black">
                    <a:tint val="75000"/>
                  </a:prstClr>
                </a:solidFill>
              </a:rPr>
              <a:pPr/>
              <a:t>28</a:t>
            </a:fld>
            <a:endParaRPr lang="en-US" dirty="0">
              <a:solidFill>
                <a:prstClr val="black">
                  <a:tint val="75000"/>
                </a:prstClr>
              </a:solidFill>
            </a:endParaRPr>
          </a:p>
        </p:txBody>
      </p:sp>
    </p:spTree>
    <p:custDataLst>
      <p:tags r:id="rId1"/>
    </p:custDataLst>
    <p:extLst>
      <p:ext uri="{BB962C8B-B14F-4D97-AF65-F5344CB8AC3E}">
        <p14:creationId xmlns:p14="http://schemas.microsoft.com/office/powerpoint/2010/main" val="35393917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ants-vs-Needs.jpg"/>
          <p:cNvPicPr>
            <a:picLocks noChangeAspect="1"/>
          </p:cNvPicPr>
          <p:nvPr/>
        </p:nvPicPr>
        <p:blipFill>
          <a:blip r:embed="rId3" cstate="print"/>
          <a:stretch>
            <a:fillRect/>
          </a:stretch>
        </p:blipFill>
        <p:spPr>
          <a:xfrm>
            <a:off x="0" y="0"/>
            <a:ext cx="9144000" cy="6858000"/>
          </a:xfrm>
          <a:prstGeom prst="rect">
            <a:avLst/>
          </a:prstGeom>
        </p:spPr>
      </p:pic>
      <p:sp>
        <p:nvSpPr>
          <p:cNvPr id="6" name="TextBox 5"/>
          <p:cNvSpPr txBox="1"/>
          <p:nvPr/>
        </p:nvSpPr>
        <p:spPr>
          <a:xfrm>
            <a:off x="107504" y="188640"/>
            <a:ext cx="8856984" cy="1384995"/>
          </a:xfrm>
          <a:prstGeom prst="rect">
            <a:avLst/>
          </a:prstGeom>
          <a:noFill/>
        </p:spPr>
        <p:txBody>
          <a:bodyPr wrap="square" rtlCol="0">
            <a:spAutoFit/>
          </a:bodyPr>
          <a:lstStyle/>
          <a:p>
            <a:pPr algn="ctr"/>
            <a:r>
              <a:rPr lang="en-US" sz="2800" b="1" u="sng" dirty="0" smtClean="0">
                <a:solidFill>
                  <a:prstClr val="white"/>
                </a:solidFill>
                <a:latin typeface="Century Gothic" pitchFamily="34" charset="0"/>
              </a:rPr>
              <a:t>Coffee Shop</a:t>
            </a:r>
            <a:r>
              <a:rPr lang="en-US" sz="2800" dirty="0" smtClean="0">
                <a:solidFill>
                  <a:prstClr val="white"/>
                </a:solidFill>
                <a:latin typeface="Century Gothic" pitchFamily="34" charset="0"/>
              </a:rPr>
              <a:t> vs. </a:t>
            </a:r>
            <a:r>
              <a:rPr lang="en-US" sz="2800" b="1" u="sng" dirty="0" smtClean="0">
                <a:solidFill>
                  <a:prstClr val="white"/>
                </a:solidFill>
                <a:latin typeface="Century Gothic" pitchFamily="34" charset="0"/>
              </a:rPr>
              <a:t>Home Brew</a:t>
            </a:r>
          </a:p>
          <a:p>
            <a:pPr algn="ctr"/>
            <a:endParaRPr lang="en-US" sz="2800" dirty="0">
              <a:solidFill>
                <a:prstClr val="white"/>
              </a:solidFill>
              <a:latin typeface="Century Gothic" pitchFamily="34" charset="0"/>
            </a:endParaRPr>
          </a:p>
          <a:p>
            <a:pPr algn="ctr"/>
            <a:r>
              <a:rPr lang="en-US" sz="2800" dirty="0" smtClean="0">
                <a:solidFill>
                  <a:prstClr val="white"/>
                </a:solidFill>
                <a:latin typeface="Century Gothic" pitchFamily="34" charset="0"/>
              </a:rPr>
              <a:t>$2.00 a day  vs.  $0.67 a day</a:t>
            </a:r>
            <a:endParaRPr lang="en-US" sz="2800" dirty="0">
              <a:solidFill>
                <a:prstClr val="white"/>
              </a:solidFill>
              <a:latin typeface="Century Gothic" pitchFamily="34" charset="0"/>
            </a:endParaRPr>
          </a:p>
        </p:txBody>
      </p:sp>
      <p:sp>
        <p:nvSpPr>
          <p:cNvPr id="7" name="TextBox 6"/>
          <p:cNvSpPr txBox="1"/>
          <p:nvPr/>
        </p:nvSpPr>
        <p:spPr>
          <a:xfrm>
            <a:off x="323528" y="5733256"/>
            <a:ext cx="8640960" cy="954107"/>
          </a:xfrm>
          <a:prstGeom prst="rect">
            <a:avLst/>
          </a:prstGeom>
          <a:noFill/>
        </p:spPr>
        <p:txBody>
          <a:bodyPr wrap="square" rtlCol="0">
            <a:spAutoFit/>
          </a:bodyPr>
          <a:lstStyle/>
          <a:p>
            <a:pPr algn="ctr"/>
            <a:r>
              <a:rPr lang="en-US" sz="2800" dirty="0" smtClean="0">
                <a:solidFill>
                  <a:prstClr val="white"/>
                </a:solidFill>
                <a:latin typeface="Century Gothic" pitchFamily="34" charset="0"/>
              </a:rPr>
              <a:t>$</a:t>
            </a:r>
            <a:r>
              <a:rPr lang="en-US" sz="2800" b="1" u="sng" dirty="0" smtClean="0">
                <a:solidFill>
                  <a:prstClr val="white"/>
                </a:solidFill>
                <a:latin typeface="Century Gothic" pitchFamily="34" charset="0"/>
              </a:rPr>
              <a:t>720.00 a year</a:t>
            </a:r>
            <a:r>
              <a:rPr lang="en-US" sz="2800" dirty="0" smtClean="0">
                <a:solidFill>
                  <a:prstClr val="white"/>
                </a:solidFill>
                <a:latin typeface="Century Gothic" pitchFamily="34" charset="0"/>
              </a:rPr>
              <a:t>  vs.  $</a:t>
            </a:r>
            <a:r>
              <a:rPr lang="en-US" sz="2800" b="1" u="sng" dirty="0" smtClean="0">
                <a:solidFill>
                  <a:prstClr val="white"/>
                </a:solidFill>
                <a:latin typeface="Century Gothic" pitchFamily="34" charset="0"/>
              </a:rPr>
              <a:t>245.00 a year</a:t>
            </a:r>
          </a:p>
          <a:p>
            <a:pPr algn="ctr"/>
            <a:r>
              <a:rPr lang="en-US" sz="2800" dirty="0" smtClean="0">
                <a:solidFill>
                  <a:prstClr val="white"/>
                </a:solidFill>
                <a:latin typeface="Century Gothic" pitchFamily="34" charset="0"/>
              </a:rPr>
              <a:t>Savings of </a:t>
            </a:r>
            <a:r>
              <a:rPr lang="en-US" sz="2800" b="1" u="sng" dirty="0" smtClean="0">
                <a:solidFill>
                  <a:prstClr val="white"/>
                </a:solidFill>
                <a:latin typeface="Century Gothic" pitchFamily="34" charset="0"/>
              </a:rPr>
              <a:t>$475.00</a:t>
            </a:r>
            <a:r>
              <a:rPr lang="en-US" sz="2800" b="1" dirty="0">
                <a:solidFill>
                  <a:prstClr val="white"/>
                </a:solidFill>
                <a:latin typeface="Century Gothic" pitchFamily="34" charset="0"/>
              </a:rPr>
              <a:t> </a:t>
            </a:r>
            <a:r>
              <a:rPr lang="en-US" sz="2800" b="1" dirty="0" smtClean="0">
                <a:solidFill>
                  <a:prstClr val="white"/>
                </a:solidFill>
                <a:latin typeface="Century Gothic" pitchFamily="34" charset="0"/>
              </a:rPr>
              <a:t>a year</a:t>
            </a:r>
            <a:endParaRPr lang="en-US" sz="2800" dirty="0">
              <a:solidFill>
                <a:prstClr val="white"/>
              </a:solidFill>
              <a:latin typeface="Century Gothic" pitchFamily="34" charset="0"/>
            </a:endParaRPr>
          </a:p>
        </p:txBody>
      </p:sp>
      <p:sp>
        <p:nvSpPr>
          <p:cNvPr id="2" name="Slide Number Placeholder 1"/>
          <p:cNvSpPr>
            <a:spLocks noGrp="1"/>
          </p:cNvSpPr>
          <p:nvPr>
            <p:ph type="sldNum" sz="quarter" idx="12"/>
          </p:nvPr>
        </p:nvSpPr>
        <p:spPr/>
        <p:txBody>
          <a:bodyPr/>
          <a:lstStyle/>
          <a:p>
            <a:fld id="{10F19B71-9BCD-4629-A72A-0A16E19CFFD2}" type="slidenum">
              <a:rPr lang="en-US" smtClean="0">
                <a:solidFill>
                  <a:prstClr val="black">
                    <a:tint val="75000"/>
                  </a:prstClr>
                </a:solidFill>
              </a:rPr>
              <a:pPr/>
              <a:t>29</a:t>
            </a:fld>
            <a:endParaRPr lang="en-US" dirty="0">
              <a:solidFill>
                <a:prstClr val="black">
                  <a:tint val="75000"/>
                </a:prstClr>
              </a:solidFill>
            </a:endParaRPr>
          </a:p>
        </p:txBody>
      </p:sp>
    </p:spTree>
    <p:custDataLst>
      <p:tags r:id="rId1"/>
    </p:custDataLst>
    <p:extLst>
      <p:ext uri="{BB962C8B-B14F-4D97-AF65-F5344CB8AC3E}">
        <p14:creationId xmlns:p14="http://schemas.microsoft.com/office/powerpoint/2010/main" val="13028491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1630" y="328827"/>
            <a:ext cx="6853270" cy="430887"/>
          </a:xfrm>
        </p:spPr>
        <p:txBody>
          <a:bodyPr>
            <a:noAutofit/>
          </a:bodyPr>
          <a:lstStyle/>
          <a:p>
            <a:r>
              <a:rPr lang="en-US" sz="3200" b="0" dirty="0">
                <a:solidFill>
                  <a:schemeClr val="bg1"/>
                </a:solidFill>
              </a:rPr>
              <a:t>Webinar </a:t>
            </a:r>
            <a:r>
              <a:rPr lang="en-US" sz="3200" b="0" dirty="0" smtClean="0">
                <a:solidFill>
                  <a:schemeClr val="bg1"/>
                </a:solidFill>
              </a:rPr>
              <a:t>logistics</a:t>
            </a:r>
            <a:endParaRPr lang="en-CA" sz="3200" b="0" dirty="0">
              <a:solidFill>
                <a:schemeClr val="bg1"/>
              </a:solidFill>
            </a:endParaRPr>
          </a:p>
        </p:txBody>
      </p:sp>
      <p:sp>
        <p:nvSpPr>
          <p:cNvPr id="3" name="Content Placeholder 2"/>
          <p:cNvSpPr>
            <a:spLocks noGrp="1"/>
          </p:cNvSpPr>
          <p:nvPr>
            <p:ph sz="quarter" idx="13"/>
          </p:nvPr>
        </p:nvSpPr>
        <p:spPr>
          <a:xfrm>
            <a:off x="425451" y="1561157"/>
            <a:ext cx="7674942" cy="4388123"/>
          </a:xfrm>
        </p:spPr>
        <p:txBody>
          <a:bodyPr>
            <a:noAutofit/>
          </a:bodyPr>
          <a:lstStyle/>
          <a:p>
            <a:r>
              <a:rPr lang="en-CA" b="1" dirty="0">
                <a:solidFill>
                  <a:srgbClr val="D25F2A"/>
                </a:solidFill>
              </a:rPr>
              <a:t>Audience members have all been put on “mute” </a:t>
            </a:r>
            <a:r>
              <a:rPr lang="en-CA" dirty="0"/>
              <a:t>for this webinar</a:t>
            </a:r>
          </a:p>
          <a:p>
            <a:endParaRPr lang="en-CA" dirty="0"/>
          </a:p>
          <a:p>
            <a:r>
              <a:rPr lang="en-CA" dirty="0"/>
              <a:t>Please </a:t>
            </a:r>
            <a:r>
              <a:rPr lang="en-CA" b="1" dirty="0">
                <a:solidFill>
                  <a:srgbClr val="D25F2A"/>
                </a:solidFill>
              </a:rPr>
              <a:t>share any questions you have using the “Question box” </a:t>
            </a:r>
            <a:r>
              <a:rPr lang="en-CA" dirty="0"/>
              <a:t>(located in the control panel at the right side of your screen).</a:t>
            </a:r>
          </a:p>
          <a:p>
            <a:endParaRPr lang="en-CA" dirty="0"/>
          </a:p>
          <a:p>
            <a:r>
              <a:rPr lang="en-CA" dirty="0"/>
              <a:t>You’ll find a few </a:t>
            </a:r>
            <a:r>
              <a:rPr lang="en-CA" b="1" dirty="0">
                <a:solidFill>
                  <a:schemeClr val="accent1"/>
                </a:solidFill>
              </a:rPr>
              <a:t>handouts</a:t>
            </a:r>
            <a:r>
              <a:rPr lang="en-CA" dirty="0"/>
              <a:t> you can download and refer to during the presentation (located in the control panel at the right side of your screen) </a:t>
            </a:r>
          </a:p>
          <a:p>
            <a:endParaRPr lang="en-CA" dirty="0"/>
          </a:p>
          <a:p>
            <a:r>
              <a:rPr lang="en-CA" b="1" dirty="0">
                <a:solidFill>
                  <a:srgbClr val="D25F2A"/>
                </a:solidFill>
              </a:rPr>
              <a:t>We will share webinar slides with all participants and post a recording</a:t>
            </a:r>
            <a:r>
              <a:rPr lang="en-CA" dirty="0"/>
              <a:t> of the session following the webinar. </a:t>
            </a:r>
          </a:p>
          <a:p>
            <a:endParaRPr lang="en-CA" dirty="0"/>
          </a:p>
          <a:p>
            <a:r>
              <a:rPr lang="en-CA" b="1" dirty="0">
                <a:solidFill>
                  <a:srgbClr val="D25F2A"/>
                </a:solidFill>
              </a:rPr>
              <a:t>Tweet with us </a:t>
            </a:r>
            <a:r>
              <a:rPr lang="en-CA" dirty="0"/>
              <a:t>at </a:t>
            </a:r>
            <a:r>
              <a:rPr lang="en-CA" b="1" dirty="0"/>
              <a:t>#</a:t>
            </a:r>
            <a:r>
              <a:rPr lang="en-CA" b="1" dirty="0" err="1"/>
              <a:t>prosperwebinar</a:t>
            </a:r>
            <a:r>
              <a:rPr lang="en-CA" b="1" dirty="0"/>
              <a:t> @</a:t>
            </a:r>
            <a:r>
              <a:rPr lang="en-CA" b="1" dirty="0" err="1"/>
              <a:t>prospercan</a:t>
            </a:r>
            <a:r>
              <a:rPr lang="en-CA" dirty="0"/>
              <a:t> </a:t>
            </a:r>
          </a:p>
          <a:p>
            <a:endParaRPr lang="en-CA" dirty="0"/>
          </a:p>
        </p:txBody>
      </p:sp>
      <p:sp>
        <p:nvSpPr>
          <p:cNvPr id="4" name="Slide Number Placeholder 3"/>
          <p:cNvSpPr>
            <a:spLocks noGrp="1"/>
          </p:cNvSpPr>
          <p:nvPr>
            <p:ph type="sldNum" sz="quarter" idx="12"/>
          </p:nvPr>
        </p:nvSpPr>
        <p:spPr/>
        <p:txBody>
          <a:bodyPr/>
          <a:lstStyle/>
          <a:p>
            <a:fld id="{B6F15528-21DE-4FAA-801E-634DDDAF4B2B}" type="slidenum">
              <a:rPr lang="en-CA" smtClean="0"/>
              <a:pPr/>
              <a:t>3</a:t>
            </a:fld>
            <a:endParaRPr lang="en-CA" dirty="0"/>
          </a:p>
        </p:txBody>
      </p:sp>
    </p:spTree>
    <p:custDataLst>
      <p:tags r:id="rId1"/>
    </p:custDataLst>
    <p:extLst>
      <p:ext uri="{BB962C8B-B14F-4D97-AF65-F5344CB8AC3E}">
        <p14:creationId xmlns:p14="http://schemas.microsoft.com/office/powerpoint/2010/main" val="9170326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avings 1.jpg"/>
          <p:cNvPicPr>
            <a:picLocks noChangeAspect="1"/>
          </p:cNvPicPr>
          <p:nvPr/>
        </p:nvPicPr>
        <p:blipFill>
          <a:blip r:embed="rId3" cstate="print">
            <a:grayscl/>
            <a:lum bright="-20000"/>
          </a:blip>
          <a:stretch>
            <a:fillRect/>
          </a:stretch>
        </p:blipFill>
        <p:spPr>
          <a:xfrm>
            <a:off x="-39617" y="0"/>
            <a:ext cx="9183617" cy="6858000"/>
          </a:xfrm>
          <a:prstGeom prst="rect">
            <a:avLst/>
          </a:prstGeom>
        </p:spPr>
      </p:pic>
      <p:sp>
        <p:nvSpPr>
          <p:cNvPr id="5" name="TextBox 4"/>
          <p:cNvSpPr txBox="1"/>
          <p:nvPr/>
        </p:nvSpPr>
        <p:spPr>
          <a:xfrm>
            <a:off x="179512" y="116632"/>
            <a:ext cx="8640960" cy="6247864"/>
          </a:xfrm>
          <a:prstGeom prst="rect">
            <a:avLst/>
          </a:prstGeom>
          <a:noFill/>
        </p:spPr>
        <p:txBody>
          <a:bodyPr wrap="square" rtlCol="0">
            <a:spAutoFit/>
          </a:bodyPr>
          <a:lstStyle/>
          <a:p>
            <a:pPr algn="ctr"/>
            <a:r>
              <a:rPr lang="en-US" sz="4800" b="1" u="sng" dirty="0" smtClean="0">
                <a:solidFill>
                  <a:prstClr val="white"/>
                </a:solidFill>
                <a:latin typeface="Century Gothic" pitchFamily="34" charset="0"/>
              </a:rPr>
              <a:t>Pay Yourself First!</a:t>
            </a:r>
            <a:endParaRPr lang="en-US" sz="2800" b="1" dirty="0" smtClean="0">
              <a:solidFill>
                <a:prstClr val="white"/>
              </a:solidFill>
              <a:latin typeface="Century Gothic" pitchFamily="34" charset="0"/>
            </a:endParaRPr>
          </a:p>
          <a:p>
            <a:endParaRPr lang="en-US" sz="2800" b="1" dirty="0" smtClean="0">
              <a:solidFill>
                <a:prstClr val="black">
                  <a:lumMod val="95000"/>
                  <a:lumOff val="5000"/>
                </a:prstClr>
              </a:solidFill>
              <a:latin typeface="Century Gothic" pitchFamily="34" charset="0"/>
            </a:endParaRPr>
          </a:p>
          <a:p>
            <a:pPr>
              <a:buFont typeface="Arial" pitchFamily="34" charset="0"/>
              <a:buChar char="•"/>
            </a:pPr>
            <a:r>
              <a:rPr lang="en-US" sz="3600" b="1" dirty="0" smtClean="0">
                <a:solidFill>
                  <a:prstClr val="white"/>
                </a:solidFill>
                <a:latin typeface="Century Gothic" pitchFamily="34" charset="0"/>
              </a:rPr>
              <a:t>Use visual re-enforcement</a:t>
            </a:r>
          </a:p>
          <a:p>
            <a:pPr>
              <a:buFont typeface="Arial" pitchFamily="34" charset="0"/>
              <a:buChar char="•"/>
            </a:pPr>
            <a:r>
              <a:rPr lang="en-US" sz="3600" b="1" dirty="0" smtClean="0">
                <a:solidFill>
                  <a:prstClr val="white"/>
                </a:solidFill>
                <a:latin typeface="Century Gothic" pitchFamily="34" charset="0"/>
              </a:rPr>
              <a:t>Save loose change</a:t>
            </a:r>
          </a:p>
          <a:p>
            <a:pPr>
              <a:buFont typeface="Arial" pitchFamily="34" charset="0"/>
              <a:buChar char="•"/>
            </a:pPr>
            <a:r>
              <a:rPr lang="en-US" sz="3600" b="1" dirty="0" smtClean="0">
                <a:solidFill>
                  <a:prstClr val="white"/>
                </a:solidFill>
                <a:latin typeface="Century Gothic" pitchFamily="34" charset="0"/>
              </a:rPr>
              <a:t>Set up an automatic savings account</a:t>
            </a:r>
          </a:p>
          <a:p>
            <a:pPr>
              <a:buFont typeface="Arial" pitchFamily="34" charset="0"/>
              <a:buChar char="•"/>
            </a:pPr>
            <a:r>
              <a:rPr lang="en-US" sz="3600" b="1" dirty="0" smtClean="0">
                <a:solidFill>
                  <a:prstClr val="white"/>
                </a:solidFill>
                <a:latin typeface="Century Gothic" pitchFamily="34" charset="0"/>
              </a:rPr>
              <a:t>Give yourself an allowance</a:t>
            </a:r>
          </a:p>
          <a:p>
            <a:pPr>
              <a:buFont typeface="Arial" pitchFamily="34" charset="0"/>
              <a:buChar char="•"/>
            </a:pPr>
            <a:r>
              <a:rPr lang="en-US" sz="3600" b="1" dirty="0" smtClean="0">
                <a:solidFill>
                  <a:prstClr val="white"/>
                </a:solidFill>
                <a:latin typeface="Century Gothic" pitchFamily="34" charset="0"/>
              </a:rPr>
              <a:t>Wait to make large purchases</a:t>
            </a:r>
          </a:p>
          <a:p>
            <a:pPr>
              <a:buFont typeface="Arial" pitchFamily="34" charset="0"/>
              <a:buChar char="•"/>
            </a:pPr>
            <a:r>
              <a:rPr lang="en-US" sz="3600" b="1" dirty="0" smtClean="0">
                <a:solidFill>
                  <a:prstClr val="white"/>
                </a:solidFill>
                <a:latin typeface="Century Gothic" pitchFamily="34" charset="0"/>
              </a:rPr>
              <a:t>Pack a lunch vs. eating out</a:t>
            </a:r>
          </a:p>
          <a:p>
            <a:pPr>
              <a:buFont typeface="Arial" pitchFamily="34" charset="0"/>
              <a:buChar char="•"/>
            </a:pPr>
            <a:r>
              <a:rPr lang="en-US" sz="3600" b="1" dirty="0" smtClean="0">
                <a:solidFill>
                  <a:prstClr val="white"/>
                </a:solidFill>
                <a:latin typeface="Century Gothic" pitchFamily="34" charset="0"/>
              </a:rPr>
              <a:t>Make a list and stick to it</a:t>
            </a:r>
          </a:p>
          <a:p>
            <a:pPr>
              <a:buFont typeface="Arial" pitchFamily="34" charset="0"/>
              <a:buChar char="•"/>
            </a:pPr>
            <a:r>
              <a:rPr lang="en-US" sz="3600" b="1" dirty="0" smtClean="0">
                <a:solidFill>
                  <a:prstClr val="white"/>
                </a:solidFill>
                <a:latin typeface="Century Gothic" pitchFamily="34" charset="0"/>
              </a:rPr>
              <a:t>Avoid more debt</a:t>
            </a:r>
          </a:p>
          <a:p>
            <a:pPr>
              <a:buFont typeface="Arial" pitchFamily="34" charset="0"/>
              <a:buChar char="•"/>
            </a:pPr>
            <a:r>
              <a:rPr lang="en-US" sz="3600" b="1" dirty="0" smtClean="0">
                <a:solidFill>
                  <a:prstClr val="white"/>
                </a:solidFill>
                <a:latin typeface="Century Gothic" pitchFamily="34" charset="0"/>
              </a:rPr>
              <a:t>Tackle current debts</a:t>
            </a:r>
            <a:endParaRPr lang="en-US" sz="3600" b="1" dirty="0">
              <a:solidFill>
                <a:prstClr val="white"/>
              </a:solidFill>
              <a:latin typeface="Century Gothic" pitchFamily="34" charset="0"/>
            </a:endParaRPr>
          </a:p>
        </p:txBody>
      </p:sp>
      <p:sp>
        <p:nvSpPr>
          <p:cNvPr id="2" name="Slide Number Placeholder 1"/>
          <p:cNvSpPr>
            <a:spLocks noGrp="1"/>
          </p:cNvSpPr>
          <p:nvPr>
            <p:ph type="sldNum" sz="quarter" idx="12"/>
          </p:nvPr>
        </p:nvSpPr>
        <p:spPr/>
        <p:txBody>
          <a:bodyPr/>
          <a:lstStyle/>
          <a:p>
            <a:fld id="{10F19B71-9BCD-4629-A72A-0A16E19CFFD2}" type="slidenum">
              <a:rPr lang="en-US" smtClean="0">
                <a:solidFill>
                  <a:prstClr val="black">
                    <a:tint val="75000"/>
                  </a:prstClr>
                </a:solidFill>
              </a:rPr>
              <a:pPr/>
              <a:t>30</a:t>
            </a:fld>
            <a:endParaRPr lang="en-US" dirty="0">
              <a:solidFill>
                <a:prstClr val="black">
                  <a:tint val="75000"/>
                </a:prstClr>
              </a:solidFill>
            </a:endParaRPr>
          </a:p>
        </p:txBody>
      </p:sp>
    </p:spTree>
    <p:custDataLst>
      <p:tags r:id="rId1"/>
    </p:custDataLst>
    <p:extLst>
      <p:ext uri="{BB962C8B-B14F-4D97-AF65-F5344CB8AC3E}">
        <p14:creationId xmlns:p14="http://schemas.microsoft.com/office/powerpoint/2010/main" val="404998558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oupons.jpg"/>
          <p:cNvPicPr>
            <a:picLocks noChangeAspect="1"/>
          </p:cNvPicPr>
          <p:nvPr/>
        </p:nvPicPr>
        <p:blipFill>
          <a:blip r:embed="rId3" cstate="print"/>
          <a:stretch>
            <a:fillRect/>
          </a:stretch>
        </p:blipFill>
        <p:spPr>
          <a:xfrm>
            <a:off x="-324544" y="0"/>
            <a:ext cx="9680235" cy="5688632"/>
          </a:xfrm>
          <a:prstGeom prst="rect">
            <a:avLst/>
          </a:prstGeom>
        </p:spPr>
      </p:pic>
      <p:pic>
        <p:nvPicPr>
          <p:cNvPr id="5" name="Picture 4" descr="flipp.png"/>
          <p:cNvPicPr>
            <a:picLocks noChangeAspect="1"/>
          </p:cNvPicPr>
          <p:nvPr/>
        </p:nvPicPr>
        <p:blipFill>
          <a:blip r:embed="rId4" cstate="print"/>
          <a:stretch>
            <a:fillRect/>
          </a:stretch>
        </p:blipFill>
        <p:spPr>
          <a:xfrm>
            <a:off x="827584" y="836712"/>
            <a:ext cx="1143000" cy="1143000"/>
          </a:xfrm>
          <a:prstGeom prst="rect">
            <a:avLst/>
          </a:prstGeom>
        </p:spPr>
      </p:pic>
      <p:pic>
        <p:nvPicPr>
          <p:cNvPr id="6" name="Picture 5" descr="gas buddy logo.png"/>
          <p:cNvPicPr>
            <a:picLocks noChangeAspect="1"/>
          </p:cNvPicPr>
          <p:nvPr/>
        </p:nvPicPr>
        <p:blipFill>
          <a:blip r:embed="rId5" cstate="print"/>
          <a:stretch>
            <a:fillRect/>
          </a:stretch>
        </p:blipFill>
        <p:spPr>
          <a:xfrm>
            <a:off x="4932040" y="692696"/>
            <a:ext cx="1905000" cy="1066800"/>
          </a:xfrm>
          <a:prstGeom prst="rect">
            <a:avLst/>
          </a:prstGeom>
        </p:spPr>
      </p:pic>
      <p:pic>
        <p:nvPicPr>
          <p:cNvPr id="7" name="Picture 6" descr="pc plus logo.png"/>
          <p:cNvPicPr>
            <a:picLocks noChangeAspect="1"/>
          </p:cNvPicPr>
          <p:nvPr/>
        </p:nvPicPr>
        <p:blipFill>
          <a:blip r:embed="rId6" cstate="print"/>
          <a:stretch>
            <a:fillRect/>
          </a:stretch>
        </p:blipFill>
        <p:spPr>
          <a:xfrm>
            <a:off x="2195736" y="2924944"/>
            <a:ext cx="1212726" cy="1212726"/>
          </a:xfrm>
          <a:prstGeom prst="rect">
            <a:avLst/>
          </a:prstGeom>
        </p:spPr>
      </p:pic>
      <p:pic>
        <p:nvPicPr>
          <p:cNvPr id="8" name="Picture 7" descr="checkout 51 logo.jpeg"/>
          <p:cNvPicPr>
            <a:picLocks noChangeAspect="1"/>
          </p:cNvPicPr>
          <p:nvPr/>
        </p:nvPicPr>
        <p:blipFill>
          <a:blip r:embed="rId7" cstate="print"/>
          <a:stretch>
            <a:fillRect/>
          </a:stretch>
        </p:blipFill>
        <p:spPr>
          <a:xfrm>
            <a:off x="6372200" y="3645024"/>
            <a:ext cx="1284734" cy="1284734"/>
          </a:xfrm>
          <a:prstGeom prst="rect">
            <a:avLst/>
          </a:prstGeom>
        </p:spPr>
      </p:pic>
      <p:sp>
        <p:nvSpPr>
          <p:cNvPr id="9" name="TextBox 8"/>
          <p:cNvSpPr txBox="1"/>
          <p:nvPr/>
        </p:nvSpPr>
        <p:spPr>
          <a:xfrm>
            <a:off x="179512" y="5744869"/>
            <a:ext cx="8784976" cy="492443"/>
          </a:xfrm>
          <a:prstGeom prst="rect">
            <a:avLst/>
          </a:prstGeom>
          <a:noFill/>
        </p:spPr>
        <p:txBody>
          <a:bodyPr wrap="square" rtlCol="0">
            <a:spAutoFit/>
          </a:bodyPr>
          <a:lstStyle/>
          <a:p>
            <a:pPr algn="ctr"/>
            <a:r>
              <a:rPr lang="en-US" sz="2600" b="1" dirty="0" smtClean="0">
                <a:solidFill>
                  <a:srgbClr val="002060"/>
                </a:solidFill>
                <a:latin typeface="Century Gothic" pitchFamily="34" charset="0"/>
              </a:rPr>
              <a:t>Price matching can save over 10% per shopping trip</a:t>
            </a:r>
            <a:endParaRPr lang="en-US" sz="2600" b="1" dirty="0">
              <a:solidFill>
                <a:srgbClr val="002060"/>
              </a:solidFill>
              <a:latin typeface="Century Gothic" pitchFamily="34" charset="0"/>
            </a:endParaRPr>
          </a:p>
        </p:txBody>
      </p:sp>
      <p:sp>
        <p:nvSpPr>
          <p:cNvPr id="2" name="Slide Number Placeholder 1"/>
          <p:cNvSpPr>
            <a:spLocks noGrp="1"/>
          </p:cNvSpPr>
          <p:nvPr>
            <p:ph type="sldNum" sz="quarter" idx="12"/>
          </p:nvPr>
        </p:nvSpPr>
        <p:spPr/>
        <p:txBody>
          <a:bodyPr/>
          <a:lstStyle/>
          <a:p>
            <a:fld id="{10F19B71-9BCD-4629-A72A-0A16E19CFFD2}" type="slidenum">
              <a:rPr lang="en-US" smtClean="0">
                <a:solidFill>
                  <a:prstClr val="black">
                    <a:tint val="75000"/>
                  </a:prstClr>
                </a:solidFill>
              </a:rPr>
              <a:pPr/>
              <a:t>31</a:t>
            </a:fld>
            <a:endParaRPr lang="en-US" dirty="0">
              <a:solidFill>
                <a:prstClr val="black">
                  <a:tint val="75000"/>
                </a:prstClr>
              </a:solidFill>
            </a:endParaRPr>
          </a:p>
        </p:txBody>
      </p:sp>
    </p:spTree>
    <p:custDataLst>
      <p:tags r:id="rId1"/>
    </p:custDataLst>
    <p:extLst>
      <p:ext uri="{BB962C8B-B14F-4D97-AF65-F5344CB8AC3E}">
        <p14:creationId xmlns:p14="http://schemas.microsoft.com/office/powerpoint/2010/main" val="239518887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lanced budget.jpeg"/>
          <p:cNvPicPr>
            <a:picLocks noChangeAspect="1"/>
          </p:cNvPicPr>
          <p:nvPr/>
        </p:nvPicPr>
        <p:blipFill>
          <a:blip r:embed="rId3" cstate="print"/>
          <a:stretch>
            <a:fillRect/>
          </a:stretch>
        </p:blipFill>
        <p:spPr>
          <a:xfrm>
            <a:off x="179512" y="116632"/>
            <a:ext cx="4636546" cy="3428558"/>
          </a:xfrm>
          <a:prstGeom prst="rect">
            <a:avLst/>
          </a:prstGeom>
        </p:spPr>
      </p:pic>
      <p:sp>
        <p:nvSpPr>
          <p:cNvPr id="10" name="TextBox 9"/>
          <p:cNvSpPr txBox="1"/>
          <p:nvPr/>
        </p:nvSpPr>
        <p:spPr>
          <a:xfrm>
            <a:off x="179512" y="3717032"/>
            <a:ext cx="8784976" cy="2308324"/>
          </a:xfrm>
          <a:prstGeom prst="rect">
            <a:avLst/>
          </a:prstGeom>
          <a:noFill/>
        </p:spPr>
        <p:txBody>
          <a:bodyPr wrap="square" rtlCol="0">
            <a:spAutoFit/>
          </a:bodyPr>
          <a:lstStyle/>
          <a:p>
            <a:r>
              <a:rPr lang="en-US" b="1" dirty="0" smtClean="0">
                <a:solidFill>
                  <a:prstClr val="black"/>
                </a:solidFill>
                <a:latin typeface="Century Gothic" pitchFamily="34" charset="0"/>
              </a:rPr>
              <a:t>“Saving just $50 a month made it possible for Christmas to happen!”</a:t>
            </a:r>
          </a:p>
          <a:p>
            <a:endParaRPr lang="en-US" b="1" dirty="0" smtClean="0">
              <a:solidFill>
                <a:prstClr val="black"/>
              </a:solidFill>
              <a:latin typeface="Century Gothic" pitchFamily="34" charset="0"/>
            </a:endParaRPr>
          </a:p>
          <a:p>
            <a:r>
              <a:rPr lang="en-US" b="1" dirty="0" smtClean="0">
                <a:solidFill>
                  <a:prstClr val="black"/>
                </a:solidFill>
                <a:latin typeface="Century Gothic" pitchFamily="34" charset="0"/>
              </a:rPr>
              <a:t>“Building savings became fun and very rewarding.”</a:t>
            </a:r>
          </a:p>
          <a:p>
            <a:endParaRPr lang="en-US" b="1" dirty="0" smtClean="0">
              <a:solidFill>
                <a:prstClr val="black"/>
              </a:solidFill>
              <a:latin typeface="Century Gothic" pitchFamily="34" charset="0"/>
            </a:endParaRPr>
          </a:p>
          <a:p>
            <a:r>
              <a:rPr lang="en-US" b="1" dirty="0" smtClean="0">
                <a:solidFill>
                  <a:prstClr val="black"/>
                </a:solidFill>
                <a:latin typeface="Century Gothic" pitchFamily="34" charset="0"/>
              </a:rPr>
              <a:t>“Using cash instead of credit has changed my whole outlook on spending.”</a:t>
            </a:r>
          </a:p>
          <a:p>
            <a:endParaRPr lang="en-US" b="1" dirty="0" smtClean="0">
              <a:solidFill>
                <a:prstClr val="black"/>
              </a:solidFill>
              <a:latin typeface="Century Gothic" pitchFamily="34" charset="0"/>
            </a:endParaRPr>
          </a:p>
          <a:p>
            <a:r>
              <a:rPr lang="en-US" b="1" dirty="0" smtClean="0">
                <a:solidFill>
                  <a:prstClr val="black"/>
                </a:solidFill>
                <a:latin typeface="Century Gothic" pitchFamily="34" charset="0"/>
              </a:rPr>
              <a:t>“Not buying lunch with the women at work was hard at first, but soon my savings account was growing.  That made it all worthwhile.”</a:t>
            </a:r>
          </a:p>
        </p:txBody>
      </p:sp>
      <p:sp>
        <p:nvSpPr>
          <p:cNvPr id="11" name="TextBox 10"/>
          <p:cNvSpPr txBox="1"/>
          <p:nvPr/>
        </p:nvSpPr>
        <p:spPr>
          <a:xfrm>
            <a:off x="4932040" y="548680"/>
            <a:ext cx="3888432" cy="2677656"/>
          </a:xfrm>
          <a:prstGeom prst="rect">
            <a:avLst/>
          </a:prstGeom>
          <a:noFill/>
        </p:spPr>
        <p:txBody>
          <a:bodyPr wrap="square" rtlCol="0">
            <a:spAutoFit/>
          </a:bodyPr>
          <a:lstStyle/>
          <a:p>
            <a:r>
              <a:rPr lang="en-US" sz="2400" b="1" dirty="0" smtClean="0">
                <a:solidFill>
                  <a:prstClr val="black"/>
                </a:solidFill>
                <a:latin typeface="Century Gothic" pitchFamily="34" charset="0"/>
              </a:rPr>
              <a:t>“Watching my kids learn about saving while I did made me realize I had never been taught this skill as a child.  I felt like I was preparing them to be an adult.”</a:t>
            </a:r>
            <a:endParaRPr lang="en-US" sz="2400" b="1" dirty="0">
              <a:solidFill>
                <a:prstClr val="black"/>
              </a:solidFill>
              <a:latin typeface="Century Gothic" pitchFamily="34" charset="0"/>
            </a:endParaRPr>
          </a:p>
        </p:txBody>
      </p:sp>
      <p:sp>
        <p:nvSpPr>
          <p:cNvPr id="2" name="Slide Number Placeholder 1"/>
          <p:cNvSpPr>
            <a:spLocks noGrp="1"/>
          </p:cNvSpPr>
          <p:nvPr>
            <p:ph type="sldNum" sz="quarter" idx="12"/>
          </p:nvPr>
        </p:nvSpPr>
        <p:spPr/>
        <p:txBody>
          <a:bodyPr/>
          <a:lstStyle/>
          <a:p>
            <a:fld id="{10F19B71-9BCD-4629-A72A-0A16E19CFFD2}" type="slidenum">
              <a:rPr lang="en-US" smtClean="0">
                <a:solidFill>
                  <a:prstClr val="black">
                    <a:tint val="75000"/>
                  </a:prstClr>
                </a:solidFill>
              </a:rPr>
              <a:pPr/>
              <a:t>32</a:t>
            </a:fld>
            <a:endParaRPr lang="en-US" dirty="0">
              <a:solidFill>
                <a:prstClr val="black">
                  <a:tint val="75000"/>
                </a:prstClr>
              </a:solidFill>
            </a:endParaRPr>
          </a:p>
        </p:txBody>
      </p:sp>
    </p:spTree>
    <p:custDataLst>
      <p:tags r:id="rId1"/>
    </p:custDataLst>
    <p:extLst>
      <p:ext uri="{BB962C8B-B14F-4D97-AF65-F5344CB8AC3E}">
        <p14:creationId xmlns:p14="http://schemas.microsoft.com/office/powerpoint/2010/main" val="66059761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bruce lee 2.jpeg"/>
          <p:cNvPicPr>
            <a:picLocks noGrp="1" noChangeAspect="1"/>
          </p:cNvPicPr>
          <p:nvPr>
            <p:ph idx="1"/>
          </p:nvPr>
        </p:nvPicPr>
        <p:blipFill>
          <a:blip r:embed="rId3" cstate="print"/>
          <a:stretch>
            <a:fillRect/>
          </a:stretch>
        </p:blipFill>
        <p:spPr>
          <a:xfrm>
            <a:off x="-540568" y="-175494"/>
            <a:ext cx="12517944" cy="7033494"/>
          </a:xfrm>
        </p:spPr>
      </p:pic>
      <p:sp>
        <p:nvSpPr>
          <p:cNvPr id="5" name="TextBox 4"/>
          <p:cNvSpPr txBox="1"/>
          <p:nvPr/>
        </p:nvSpPr>
        <p:spPr>
          <a:xfrm>
            <a:off x="3635896" y="5733256"/>
            <a:ext cx="4932040" cy="923330"/>
          </a:xfrm>
          <a:prstGeom prst="rect">
            <a:avLst/>
          </a:prstGeom>
          <a:noFill/>
        </p:spPr>
        <p:txBody>
          <a:bodyPr wrap="square" rtlCol="0">
            <a:spAutoFit/>
          </a:bodyPr>
          <a:lstStyle/>
          <a:p>
            <a:r>
              <a:rPr lang="en-US" b="1" dirty="0" smtClean="0">
                <a:solidFill>
                  <a:prstClr val="white"/>
                </a:solidFill>
                <a:latin typeface="Century Gothic" pitchFamily="34" charset="0"/>
              </a:rPr>
              <a:t>“It is not a daily increase, but a daily decrease.  Hack away at the inessentials”</a:t>
            </a:r>
          </a:p>
          <a:p>
            <a:r>
              <a:rPr lang="en-US" b="1" dirty="0" smtClean="0">
                <a:solidFill>
                  <a:prstClr val="white"/>
                </a:solidFill>
                <a:latin typeface="Century Gothic" pitchFamily="34" charset="0"/>
              </a:rPr>
              <a:t>                                                       - Bruce Lee</a:t>
            </a:r>
            <a:endParaRPr lang="en-US" b="1" dirty="0">
              <a:solidFill>
                <a:prstClr val="white"/>
              </a:solidFill>
              <a:latin typeface="Century Gothic" pitchFamily="34" charset="0"/>
            </a:endParaRPr>
          </a:p>
        </p:txBody>
      </p:sp>
      <p:sp>
        <p:nvSpPr>
          <p:cNvPr id="2" name="Slide Number Placeholder 1"/>
          <p:cNvSpPr>
            <a:spLocks noGrp="1"/>
          </p:cNvSpPr>
          <p:nvPr>
            <p:ph type="sldNum" sz="quarter" idx="12"/>
          </p:nvPr>
        </p:nvSpPr>
        <p:spPr/>
        <p:txBody>
          <a:bodyPr/>
          <a:lstStyle/>
          <a:p>
            <a:fld id="{10F19B71-9BCD-4629-A72A-0A16E19CFFD2}" type="slidenum">
              <a:rPr lang="en-US" smtClean="0">
                <a:solidFill>
                  <a:prstClr val="black">
                    <a:tint val="75000"/>
                  </a:prstClr>
                </a:solidFill>
              </a:rPr>
              <a:pPr/>
              <a:t>33</a:t>
            </a:fld>
            <a:endParaRPr lang="en-US" dirty="0">
              <a:solidFill>
                <a:prstClr val="black">
                  <a:tint val="75000"/>
                </a:prstClr>
              </a:solidFill>
            </a:endParaRPr>
          </a:p>
        </p:txBody>
      </p:sp>
    </p:spTree>
    <p:custDataLst>
      <p:tags r:id="rId1"/>
    </p:custDataLst>
    <p:extLst>
      <p:ext uri="{BB962C8B-B14F-4D97-AF65-F5344CB8AC3E}">
        <p14:creationId xmlns:p14="http://schemas.microsoft.com/office/powerpoint/2010/main" val="138576686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12064B0-C331-6F48-BA8A-12E9B5EB7265}" type="slidenum">
              <a:rPr lang="en-US" smtClean="0"/>
              <a:pPr/>
              <a:t>34</a:t>
            </a:fld>
            <a:endParaRPr lang="en-US" dirty="0"/>
          </a:p>
        </p:txBody>
      </p:sp>
      <p:pic>
        <p:nvPicPr>
          <p:cNvPr id="6" name="Picture 5"/>
          <p:cNvPicPr>
            <a:picLocks noChangeAspect="1"/>
          </p:cNvPicPr>
          <p:nvPr/>
        </p:nvPicPr>
        <p:blipFill>
          <a:blip r:embed="rId4"/>
          <a:stretch>
            <a:fillRect/>
          </a:stretch>
        </p:blipFill>
        <p:spPr>
          <a:xfrm>
            <a:off x="962308" y="588238"/>
            <a:ext cx="6930407" cy="5255177"/>
          </a:xfrm>
          <a:prstGeom prst="rect">
            <a:avLst/>
          </a:prstGeom>
        </p:spPr>
      </p:pic>
    </p:spTree>
    <p:custDataLst>
      <p:tags r:id="rId1"/>
    </p:custDataLst>
    <p:extLst>
      <p:ext uri="{BB962C8B-B14F-4D97-AF65-F5344CB8AC3E}">
        <p14:creationId xmlns:p14="http://schemas.microsoft.com/office/powerpoint/2010/main" val="248615814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64048"/>
            <a:ext cx="7886700" cy="886523"/>
          </a:xfrm>
        </p:spPr>
        <p:txBody>
          <a:bodyPr/>
          <a:lstStyle/>
          <a:p>
            <a:r>
              <a:rPr lang="en-US" b="1" dirty="0">
                <a:solidFill>
                  <a:schemeClr val="bg1"/>
                </a:solidFill>
              </a:rPr>
              <a:t>Contact us</a:t>
            </a:r>
            <a:endParaRPr lang="en-CA" b="1" dirty="0">
              <a:solidFill>
                <a:schemeClr val="bg1"/>
              </a:solidFill>
            </a:endParaRPr>
          </a:p>
        </p:txBody>
      </p:sp>
      <p:sp>
        <p:nvSpPr>
          <p:cNvPr id="3" name="Content Placeholder 2"/>
          <p:cNvSpPr>
            <a:spLocks noGrp="1"/>
          </p:cNvSpPr>
          <p:nvPr>
            <p:ph idx="1"/>
          </p:nvPr>
        </p:nvSpPr>
        <p:spPr>
          <a:xfrm>
            <a:off x="469143" y="1251649"/>
            <a:ext cx="8229600" cy="2341240"/>
          </a:xfrm>
        </p:spPr>
        <p:txBody>
          <a:bodyPr>
            <a:normAutofit fontScale="92500" lnSpcReduction="20000"/>
          </a:bodyPr>
          <a:lstStyle/>
          <a:p>
            <a:pPr algn="ctr">
              <a:buNone/>
            </a:pPr>
            <a:r>
              <a:rPr lang="en-US" sz="3200" b="1" dirty="0">
                <a:solidFill>
                  <a:srgbClr val="D25F2A"/>
                </a:solidFill>
              </a:rPr>
              <a:t>Prosper Canada </a:t>
            </a:r>
          </a:p>
          <a:p>
            <a:pPr algn="ctr">
              <a:buNone/>
            </a:pPr>
            <a:r>
              <a:rPr lang="en-US" sz="1800" dirty="0"/>
              <a:t>60 St. Clair Avenue East, Suite 700</a:t>
            </a:r>
          </a:p>
          <a:p>
            <a:pPr algn="ctr">
              <a:buNone/>
            </a:pPr>
            <a:r>
              <a:rPr lang="en-US" sz="1800" dirty="0"/>
              <a:t>Toronto, ON M4T 1N5</a:t>
            </a:r>
          </a:p>
          <a:p>
            <a:pPr algn="ctr">
              <a:buNone/>
            </a:pPr>
            <a:r>
              <a:rPr lang="en-US" sz="1800" dirty="0"/>
              <a:t>(416) 665-2828</a:t>
            </a:r>
            <a:endParaRPr lang="en-US" sz="1800" dirty="0">
              <a:solidFill>
                <a:schemeClr val="tx1">
                  <a:lumMod val="75000"/>
                  <a:lumOff val="25000"/>
                </a:schemeClr>
              </a:solidFill>
            </a:endParaRPr>
          </a:p>
          <a:p>
            <a:pPr algn="ctr">
              <a:buNone/>
            </a:pPr>
            <a:r>
              <a:rPr lang="en-US" sz="2000" u="sng" dirty="0">
                <a:hlinkClick r:id="rId4"/>
              </a:rPr>
              <a:t>www.prospercanada.org</a:t>
            </a:r>
            <a:endParaRPr lang="en-US" sz="2000" u="sng" dirty="0"/>
          </a:p>
          <a:p>
            <a:pPr marL="0" indent="0" algn="ctr">
              <a:buNone/>
            </a:pPr>
            <a:r>
              <a:rPr lang="en-CA" sz="2000" dirty="0">
                <a:hlinkClick r:id="rId5"/>
              </a:rPr>
              <a:t>info@prospercanada.org</a:t>
            </a:r>
            <a:endParaRPr lang="en-CA" sz="2000" dirty="0"/>
          </a:p>
          <a:p>
            <a:pPr marL="0" indent="0" algn="ctr">
              <a:buNone/>
            </a:pPr>
            <a:r>
              <a:rPr lang="en-CA" sz="2000" dirty="0">
                <a:hlinkClick r:id="rId6"/>
              </a:rPr>
              <a:t>http://prospercanada.org/newsletter</a:t>
            </a:r>
            <a:endParaRPr lang="en-CA" sz="2000" dirty="0"/>
          </a:p>
          <a:p>
            <a:pPr marL="0" indent="0" algn="ctr">
              <a:buNone/>
            </a:pPr>
            <a:endParaRPr lang="en-CA" sz="2000" dirty="0"/>
          </a:p>
          <a:p>
            <a:pPr marL="0" indent="0" algn="ctr">
              <a:buNone/>
            </a:pPr>
            <a:endParaRPr lang="en-US" sz="2000" u="sng" dirty="0"/>
          </a:p>
          <a:p>
            <a:pPr marL="0" indent="0">
              <a:buNone/>
            </a:pPr>
            <a:endParaRPr lang="en-US" sz="2400" u="sng" dirty="0"/>
          </a:p>
        </p:txBody>
      </p:sp>
      <p:sp>
        <p:nvSpPr>
          <p:cNvPr id="4" name="Slide Number Placeholder 3"/>
          <p:cNvSpPr>
            <a:spLocks noGrp="1"/>
          </p:cNvSpPr>
          <p:nvPr>
            <p:ph type="sldNum" sz="quarter" idx="12"/>
          </p:nvPr>
        </p:nvSpPr>
        <p:spPr/>
        <p:txBody>
          <a:bodyPr/>
          <a:lstStyle/>
          <a:p>
            <a:fld id="{512064B0-C331-6F48-BA8A-12E9B5EB7265}" type="slidenum">
              <a:rPr lang="en-US" smtClean="0"/>
              <a:pPr/>
              <a:t>35</a:t>
            </a:fld>
            <a:endParaRPr lang="en-US" dirty="0"/>
          </a:p>
        </p:txBody>
      </p:sp>
      <p:grpSp>
        <p:nvGrpSpPr>
          <p:cNvPr id="6" name="Group 5"/>
          <p:cNvGrpSpPr/>
          <p:nvPr/>
        </p:nvGrpSpPr>
        <p:grpSpPr>
          <a:xfrm>
            <a:off x="3779935" y="3645024"/>
            <a:ext cx="1584129" cy="432049"/>
            <a:chOff x="1907703" y="3689353"/>
            <a:chExt cx="1584129" cy="432049"/>
          </a:xfrm>
        </p:grpSpPr>
        <p:pic>
          <p:nvPicPr>
            <p:cNvPr id="1026" name="Picture 2"/>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3059832" y="3689353"/>
              <a:ext cx="432000" cy="43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907703" y="3689353"/>
              <a:ext cx="432000" cy="43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483768" y="3689354"/>
              <a:ext cx="432048" cy="4320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8" name="TextBox 7"/>
          <p:cNvSpPr txBox="1"/>
          <p:nvPr/>
        </p:nvSpPr>
        <p:spPr>
          <a:xfrm>
            <a:off x="3347865" y="4437112"/>
            <a:ext cx="2232248" cy="1477328"/>
          </a:xfrm>
          <a:prstGeom prst="rect">
            <a:avLst/>
          </a:prstGeom>
          <a:noFill/>
        </p:spPr>
        <p:txBody>
          <a:bodyPr wrap="square" rtlCol="0">
            <a:spAutoFit/>
          </a:bodyPr>
          <a:lstStyle/>
          <a:p>
            <a:pPr algn="ctr"/>
            <a:r>
              <a:rPr lang="en-US" b="1" dirty="0" smtClean="0"/>
              <a:t>John Cockburn </a:t>
            </a:r>
          </a:p>
          <a:p>
            <a:pPr algn="ctr"/>
            <a:r>
              <a:rPr lang="en-US" b="1" dirty="0" smtClean="0"/>
              <a:t>Credit Counselling Sudbury, ON</a:t>
            </a:r>
          </a:p>
          <a:p>
            <a:pPr algn="ctr"/>
            <a:r>
              <a:rPr lang="en-CA" dirty="0" smtClean="0">
                <a:hlinkClick r:id="rId10"/>
              </a:rPr>
              <a:t>jcockburn@vianet.ca</a:t>
            </a:r>
            <a:r>
              <a:rPr lang="en-CA" dirty="0" smtClean="0"/>
              <a:t> </a:t>
            </a:r>
            <a:endParaRPr lang="en-US" dirty="0"/>
          </a:p>
          <a:p>
            <a:pPr algn="ctr"/>
            <a:endParaRPr lang="en-CA" dirty="0"/>
          </a:p>
        </p:txBody>
      </p:sp>
      <p:sp>
        <p:nvSpPr>
          <p:cNvPr id="9" name="TextBox 8"/>
          <p:cNvSpPr txBox="1"/>
          <p:nvPr/>
        </p:nvSpPr>
        <p:spPr>
          <a:xfrm>
            <a:off x="395536" y="4437112"/>
            <a:ext cx="2861330" cy="923330"/>
          </a:xfrm>
          <a:prstGeom prst="rect">
            <a:avLst/>
          </a:prstGeom>
          <a:noFill/>
        </p:spPr>
        <p:txBody>
          <a:bodyPr wrap="square" rtlCol="0">
            <a:spAutoFit/>
          </a:bodyPr>
          <a:lstStyle/>
          <a:p>
            <a:pPr algn="ctr"/>
            <a:r>
              <a:rPr lang="en-US" b="1" dirty="0" smtClean="0"/>
              <a:t>Dean Estrella</a:t>
            </a:r>
            <a:endParaRPr lang="en-US" b="1" dirty="0"/>
          </a:p>
          <a:p>
            <a:pPr algn="ctr"/>
            <a:r>
              <a:rPr lang="en-US" b="1" dirty="0" smtClean="0"/>
              <a:t>Momentum, Calgary, AB</a:t>
            </a:r>
            <a:endParaRPr lang="en-US" b="1" dirty="0"/>
          </a:p>
          <a:p>
            <a:pPr algn="ctr"/>
            <a:r>
              <a:rPr lang="en-CA" dirty="0">
                <a:hlinkClick r:id="rId11"/>
              </a:rPr>
              <a:t>deane@momentum.org</a:t>
            </a:r>
            <a:r>
              <a:rPr lang="en-CA" dirty="0"/>
              <a:t> </a:t>
            </a:r>
          </a:p>
        </p:txBody>
      </p:sp>
      <p:sp>
        <p:nvSpPr>
          <p:cNvPr id="10" name="TextBox 9"/>
          <p:cNvSpPr txBox="1"/>
          <p:nvPr/>
        </p:nvSpPr>
        <p:spPr>
          <a:xfrm>
            <a:off x="5671112" y="4437112"/>
            <a:ext cx="2501288" cy="1200329"/>
          </a:xfrm>
          <a:prstGeom prst="rect">
            <a:avLst/>
          </a:prstGeom>
          <a:noFill/>
        </p:spPr>
        <p:txBody>
          <a:bodyPr wrap="square" rtlCol="0">
            <a:spAutoFit/>
          </a:bodyPr>
          <a:lstStyle/>
          <a:p>
            <a:pPr algn="ctr"/>
            <a:r>
              <a:rPr lang="en-US" b="1" dirty="0"/>
              <a:t>Glenna Harris</a:t>
            </a:r>
          </a:p>
          <a:p>
            <a:pPr algn="ctr"/>
            <a:r>
              <a:rPr lang="en-US" b="1" dirty="0"/>
              <a:t>Prosper Canada</a:t>
            </a:r>
          </a:p>
          <a:p>
            <a:pPr algn="ctr"/>
            <a:r>
              <a:rPr lang="en-US" dirty="0" err="1">
                <a:hlinkClick r:id="rId12"/>
              </a:rPr>
              <a:t>gharris</a:t>
            </a:r>
            <a:endParaRPr lang="en-US" dirty="0">
              <a:hlinkClick r:id=""/>
            </a:endParaRPr>
          </a:p>
          <a:p>
            <a:pPr algn="ctr"/>
            <a:r>
              <a:rPr lang="en-US" dirty="0">
                <a:hlinkClick r:id=""/>
              </a:rPr>
              <a:t>@prospercanada.org</a:t>
            </a:r>
            <a:r>
              <a:rPr lang="en-US" dirty="0"/>
              <a:t> </a:t>
            </a:r>
            <a:endParaRPr lang="en-CA" dirty="0"/>
          </a:p>
        </p:txBody>
      </p:sp>
      <p:pic>
        <p:nvPicPr>
          <p:cNvPr id="5" name="Picture 4"/>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599605" y="6422158"/>
            <a:ext cx="376886" cy="336505"/>
          </a:xfrm>
          <a:prstGeom prst="rect">
            <a:avLst/>
          </a:prstGeom>
        </p:spPr>
      </p:pic>
      <p:sp>
        <p:nvSpPr>
          <p:cNvPr id="7" name="TextBox 6"/>
          <p:cNvSpPr txBox="1"/>
          <p:nvPr/>
        </p:nvSpPr>
        <p:spPr>
          <a:xfrm>
            <a:off x="2903675" y="6459866"/>
            <a:ext cx="1680268" cy="261610"/>
          </a:xfrm>
          <a:prstGeom prst="rect">
            <a:avLst/>
          </a:prstGeom>
          <a:noFill/>
        </p:spPr>
        <p:txBody>
          <a:bodyPr wrap="none" rtlCol="0">
            <a:spAutoFit/>
          </a:bodyPr>
          <a:lstStyle/>
          <a:p>
            <a:r>
              <a:rPr lang="en-CA" sz="1100" dirty="0"/>
              <a:t>Co-founder and supporter</a:t>
            </a:r>
          </a:p>
        </p:txBody>
      </p:sp>
    </p:spTree>
    <p:custDataLst>
      <p:tags r:id="rId1"/>
    </p:custDataLst>
    <p:extLst>
      <p:ext uri="{BB962C8B-B14F-4D97-AF65-F5344CB8AC3E}">
        <p14:creationId xmlns:p14="http://schemas.microsoft.com/office/powerpoint/2010/main" val="26748747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99392"/>
            <a:ext cx="7886700" cy="1325563"/>
          </a:xfrm>
        </p:spPr>
        <p:txBody>
          <a:bodyPr>
            <a:normAutofit/>
          </a:bodyPr>
          <a:lstStyle/>
          <a:p>
            <a:r>
              <a:rPr lang="en-CA" sz="3200" dirty="0">
                <a:solidFill>
                  <a:schemeClr val="bg1"/>
                </a:solidFill>
                <a:latin typeface="+mn-lt"/>
              </a:rPr>
              <a:t>Prosper Canada – Who we are</a:t>
            </a:r>
          </a:p>
        </p:txBody>
      </p:sp>
      <p:sp>
        <p:nvSpPr>
          <p:cNvPr id="3" name="Content Placeholder 2"/>
          <p:cNvSpPr>
            <a:spLocks noGrp="1"/>
          </p:cNvSpPr>
          <p:nvPr>
            <p:ph idx="1"/>
          </p:nvPr>
        </p:nvSpPr>
        <p:spPr>
          <a:xfrm>
            <a:off x="628650" y="1226171"/>
            <a:ext cx="8191822" cy="4946029"/>
          </a:xfrm>
        </p:spPr>
        <p:txBody>
          <a:bodyPr>
            <a:noAutofit/>
          </a:bodyPr>
          <a:lstStyle/>
          <a:p>
            <a:pPr marL="0" indent="0">
              <a:lnSpc>
                <a:spcPct val="110000"/>
              </a:lnSpc>
              <a:spcBef>
                <a:spcPts val="0"/>
              </a:spcBef>
              <a:buNone/>
            </a:pPr>
            <a:r>
              <a:rPr lang="en-CA" sz="1700" b="1" dirty="0" smtClean="0">
                <a:solidFill>
                  <a:srgbClr val="0066A1"/>
                </a:solidFill>
              </a:rPr>
              <a:t>Founded </a:t>
            </a:r>
            <a:r>
              <a:rPr lang="en-CA" sz="1700" b="1" dirty="0">
                <a:solidFill>
                  <a:srgbClr val="0066A1"/>
                </a:solidFill>
              </a:rPr>
              <a:t>in 1986, Prosper Canada is a national charity dedicated to expanding economic opportunity for Canadians living in poverty </a:t>
            </a:r>
            <a:r>
              <a:rPr lang="en-CA" sz="1700" dirty="0"/>
              <a:t>through program and policy innovation. </a:t>
            </a:r>
          </a:p>
          <a:p>
            <a:pPr marL="0" indent="0">
              <a:lnSpc>
                <a:spcPct val="110000"/>
              </a:lnSpc>
              <a:spcBef>
                <a:spcPts val="0"/>
              </a:spcBef>
              <a:buNone/>
            </a:pPr>
            <a:endParaRPr lang="en-CA" sz="1700" dirty="0"/>
          </a:p>
          <a:p>
            <a:pPr marL="0" indent="0">
              <a:lnSpc>
                <a:spcPct val="110000"/>
              </a:lnSpc>
              <a:spcBef>
                <a:spcPts val="0"/>
              </a:spcBef>
              <a:buNone/>
            </a:pPr>
            <a:r>
              <a:rPr lang="en-CA" sz="1700" dirty="0"/>
              <a:t>As </a:t>
            </a:r>
            <a:r>
              <a:rPr lang="en-CA" sz="1700" b="1" dirty="0">
                <a:solidFill>
                  <a:srgbClr val="0066A1"/>
                </a:solidFill>
              </a:rPr>
              <a:t>Canada’s leading champion of financial empowerment</a:t>
            </a:r>
            <a:r>
              <a:rPr lang="en-CA" sz="1700" dirty="0"/>
              <a:t>, we work with governments, businesses and groups to develop and promote financial policies, programs and resources that transform lives and foster the prosperity of all Canadians. </a:t>
            </a:r>
            <a:endParaRPr lang="en-CA" sz="1700" dirty="0" smtClean="0"/>
          </a:p>
          <a:p>
            <a:pPr marL="0" indent="0">
              <a:lnSpc>
                <a:spcPct val="110000"/>
              </a:lnSpc>
              <a:spcBef>
                <a:spcPts val="0"/>
              </a:spcBef>
              <a:buNone/>
            </a:pPr>
            <a:endParaRPr lang="en-CA" sz="1700" dirty="0"/>
          </a:p>
          <a:p>
            <a:pPr marL="0" indent="0">
              <a:lnSpc>
                <a:spcPct val="110000"/>
              </a:lnSpc>
              <a:spcBef>
                <a:spcPts val="0"/>
              </a:spcBef>
              <a:buNone/>
            </a:pPr>
            <a:r>
              <a:rPr lang="en-CA" sz="1700" dirty="0"/>
              <a:t>Prosper Canada’s programming in financial literacy and financial coaching is part of the work of the </a:t>
            </a:r>
            <a:r>
              <a:rPr lang="en-CA" sz="1700" b="1" dirty="0" smtClean="0">
                <a:solidFill>
                  <a:schemeClr val="accent1"/>
                </a:solidFill>
              </a:rPr>
              <a:t>Prosper Canada Centre </a:t>
            </a:r>
            <a:r>
              <a:rPr lang="en-CA" sz="1700" b="1" dirty="0">
                <a:solidFill>
                  <a:schemeClr val="accent1"/>
                </a:solidFill>
              </a:rPr>
              <a:t>for Financial Literacy</a:t>
            </a:r>
            <a:r>
              <a:rPr lang="en-CA" sz="1700" dirty="0"/>
              <a:t>, co-founded and supported by </a:t>
            </a:r>
            <a:r>
              <a:rPr lang="en-CA" sz="1700" b="1" dirty="0">
                <a:solidFill>
                  <a:schemeClr val="accent1"/>
                </a:solidFill>
              </a:rPr>
              <a:t>TD Bank Group</a:t>
            </a:r>
            <a:r>
              <a:rPr lang="en-CA" sz="1700" dirty="0" smtClean="0"/>
              <a:t>.</a:t>
            </a:r>
            <a:endParaRPr lang="en-CA" sz="1700" dirty="0"/>
          </a:p>
          <a:p>
            <a:pPr marL="0" indent="0">
              <a:lnSpc>
                <a:spcPct val="110000"/>
              </a:lnSpc>
              <a:spcBef>
                <a:spcPts val="0"/>
              </a:spcBef>
              <a:buNone/>
            </a:pPr>
            <a:endParaRPr lang="en-CA" sz="1700" dirty="0"/>
          </a:p>
          <a:p>
            <a:pPr marL="0" indent="0">
              <a:lnSpc>
                <a:spcPct val="110000"/>
              </a:lnSpc>
              <a:spcBef>
                <a:spcPts val="0"/>
              </a:spcBef>
              <a:buNone/>
            </a:pPr>
            <a:r>
              <a:rPr lang="en-CA" sz="1700" b="1" dirty="0">
                <a:solidFill>
                  <a:srgbClr val="0066A1"/>
                </a:solidFill>
              </a:rPr>
              <a:t>We help service systems and organizations in all sectors to build proven financial empowerment approaches into their businesses </a:t>
            </a:r>
            <a:r>
              <a:rPr lang="en-CA" sz="1700" dirty="0"/>
              <a:t>in ways that</a:t>
            </a:r>
            <a:r>
              <a:rPr lang="en-CA" sz="1700" dirty="0" smtClean="0"/>
              <a:t>:</a:t>
            </a:r>
            <a:endParaRPr lang="en-CA" sz="1700" dirty="0"/>
          </a:p>
          <a:p>
            <a:pPr marL="342900" lvl="1" indent="0">
              <a:lnSpc>
                <a:spcPct val="110000"/>
              </a:lnSpc>
              <a:spcBef>
                <a:spcPts val="0"/>
              </a:spcBef>
            </a:pPr>
            <a:r>
              <a:rPr lang="en-CA" sz="1700" dirty="0"/>
              <a:t>  Are </a:t>
            </a:r>
            <a:r>
              <a:rPr lang="en-CA" sz="1700" b="1" dirty="0">
                <a:solidFill>
                  <a:srgbClr val="D25F2A"/>
                </a:solidFill>
              </a:rPr>
              <a:t>sustainable</a:t>
            </a:r>
          </a:p>
          <a:p>
            <a:pPr marL="342900" lvl="1" indent="0">
              <a:lnSpc>
                <a:spcPct val="110000"/>
              </a:lnSpc>
              <a:spcBef>
                <a:spcPts val="0"/>
              </a:spcBef>
            </a:pPr>
            <a:r>
              <a:rPr lang="en-CA" sz="1700" dirty="0"/>
              <a:t>  Help them </a:t>
            </a:r>
            <a:r>
              <a:rPr lang="en-CA" sz="1700" b="1" dirty="0">
                <a:solidFill>
                  <a:srgbClr val="D25F2A"/>
                </a:solidFill>
              </a:rPr>
              <a:t>achieve their goals</a:t>
            </a:r>
          </a:p>
          <a:p>
            <a:pPr marL="342900" lvl="1" indent="0">
              <a:lnSpc>
                <a:spcPct val="110000"/>
              </a:lnSpc>
              <a:spcBef>
                <a:spcPts val="0"/>
              </a:spcBef>
            </a:pPr>
            <a:r>
              <a:rPr lang="en-CA" sz="1700" dirty="0"/>
              <a:t>  Tangibly</a:t>
            </a:r>
            <a:r>
              <a:rPr lang="en-CA" sz="1700" b="1" dirty="0">
                <a:solidFill>
                  <a:srgbClr val="777777"/>
                </a:solidFill>
              </a:rPr>
              <a:t> </a:t>
            </a:r>
            <a:r>
              <a:rPr lang="en-CA" sz="1700" b="1" dirty="0">
                <a:solidFill>
                  <a:srgbClr val="D25F2A"/>
                </a:solidFill>
              </a:rPr>
              <a:t>increase the financial well-being of the low-income people </a:t>
            </a:r>
            <a:r>
              <a:rPr lang="en-CA" sz="1700" dirty="0"/>
              <a:t>they serve</a:t>
            </a:r>
            <a:r>
              <a:rPr lang="en-CA" sz="1700" dirty="0" smtClean="0"/>
              <a:t>.</a:t>
            </a:r>
            <a:endParaRPr lang="en-CA" sz="1700" dirty="0"/>
          </a:p>
        </p:txBody>
      </p:sp>
      <p:sp>
        <p:nvSpPr>
          <p:cNvPr id="4" name="Slide Number Placeholder 3"/>
          <p:cNvSpPr>
            <a:spLocks noGrp="1"/>
          </p:cNvSpPr>
          <p:nvPr>
            <p:ph type="sldNum" sz="quarter" idx="12"/>
          </p:nvPr>
        </p:nvSpPr>
        <p:spPr/>
        <p:txBody>
          <a:bodyPr/>
          <a:lstStyle/>
          <a:p>
            <a:fld id="{512064B0-C331-6F48-BA8A-12E9B5EB7265}" type="slidenum">
              <a:rPr lang="en-US" smtClean="0">
                <a:solidFill>
                  <a:prstClr val="black">
                    <a:tint val="75000"/>
                  </a:prstClr>
                </a:solidFill>
              </a:rPr>
              <a:pPr/>
              <a:t>4</a:t>
            </a:fld>
            <a:endParaRPr lang="en-US" dirty="0">
              <a:solidFill>
                <a:prstClr val="black">
                  <a:tint val="75000"/>
                </a:prstClr>
              </a:solidFill>
            </a:endParaRPr>
          </a:p>
        </p:txBody>
      </p:sp>
    </p:spTree>
    <p:custDataLst>
      <p:tags r:id="rId1"/>
    </p:custDataLst>
    <p:extLst>
      <p:ext uri="{BB962C8B-B14F-4D97-AF65-F5344CB8AC3E}">
        <p14:creationId xmlns:p14="http://schemas.microsoft.com/office/powerpoint/2010/main" val="24273119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2137" y="2055"/>
            <a:ext cx="7886700" cy="1325563"/>
          </a:xfrm>
        </p:spPr>
        <p:txBody>
          <a:bodyPr>
            <a:normAutofit/>
          </a:bodyPr>
          <a:lstStyle/>
          <a:p>
            <a:r>
              <a:rPr lang="en-CA" sz="3200" dirty="0" smtClean="0">
                <a:solidFill>
                  <a:schemeClr val="bg1"/>
                </a:solidFill>
                <a:latin typeface="+mn-lt"/>
              </a:rPr>
              <a:t>Our speakers</a:t>
            </a:r>
            <a:endParaRPr lang="en-CA" sz="3200" dirty="0">
              <a:solidFill>
                <a:schemeClr val="bg1"/>
              </a:solidFill>
              <a:latin typeface="+mn-lt"/>
            </a:endParaRPr>
          </a:p>
        </p:txBody>
      </p:sp>
      <p:sp>
        <p:nvSpPr>
          <p:cNvPr id="3" name="Content Placeholder 2"/>
          <p:cNvSpPr>
            <a:spLocks noGrp="1"/>
          </p:cNvSpPr>
          <p:nvPr>
            <p:ph idx="1"/>
          </p:nvPr>
        </p:nvSpPr>
        <p:spPr>
          <a:xfrm>
            <a:off x="628650" y="1327618"/>
            <a:ext cx="7886700" cy="4849345"/>
          </a:xfrm>
        </p:spPr>
        <p:txBody>
          <a:bodyPr>
            <a:normAutofit/>
          </a:bodyPr>
          <a:lstStyle/>
          <a:p>
            <a:pPr marL="0" indent="0">
              <a:lnSpc>
                <a:spcPct val="150000"/>
              </a:lnSpc>
              <a:spcBef>
                <a:spcPts val="0"/>
              </a:spcBef>
              <a:buNone/>
            </a:pPr>
            <a:r>
              <a:rPr lang="en-US" sz="2000" dirty="0" smtClean="0">
                <a:solidFill>
                  <a:schemeClr val="bg2"/>
                </a:solidFill>
              </a:rPr>
              <a:t>1. </a:t>
            </a:r>
            <a:r>
              <a:rPr lang="en-US" sz="2000" b="1" dirty="0" smtClean="0">
                <a:solidFill>
                  <a:schemeClr val="bg2"/>
                </a:solidFill>
              </a:rPr>
              <a:t>Welcome and introduction</a:t>
            </a:r>
          </a:p>
          <a:p>
            <a:pPr marL="0" indent="0">
              <a:lnSpc>
                <a:spcPct val="150000"/>
              </a:lnSpc>
              <a:spcBef>
                <a:spcPts val="0"/>
              </a:spcBef>
              <a:buNone/>
            </a:pPr>
            <a:r>
              <a:rPr lang="en-US" sz="2000" dirty="0" smtClean="0">
                <a:solidFill>
                  <a:schemeClr val="bg2"/>
                </a:solidFill>
              </a:rPr>
              <a:t>2. </a:t>
            </a:r>
            <a:r>
              <a:rPr lang="en-US" sz="2000" b="1" dirty="0" smtClean="0">
                <a:solidFill>
                  <a:schemeClr val="bg2"/>
                </a:solidFill>
              </a:rPr>
              <a:t>Why save?</a:t>
            </a:r>
          </a:p>
          <a:p>
            <a:pPr marL="0" indent="0">
              <a:lnSpc>
                <a:spcPct val="150000"/>
              </a:lnSpc>
              <a:spcBef>
                <a:spcPts val="0"/>
              </a:spcBef>
              <a:buNone/>
            </a:pPr>
            <a:r>
              <a:rPr lang="en-US" sz="2000" dirty="0" smtClean="0">
                <a:solidFill>
                  <a:schemeClr val="bg2"/>
                </a:solidFill>
              </a:rPr>
              <a:t>3. Our speakers:</a:t>
            </a:r>
          </a:p>
          <a:p>
            <a:pPr lvl="1">
              <a:lnSpc>
                <a:spcPct val="150000"/>
              </a:lnSpc>
              <a:spcBef>
                <a:spcPts val="0"/>
              </a:spcBef>
            </a:pPr>
            <a:r>
              <a:rPr lang="en-US" sz="2000" b="1" dirty="0" smtClean="0">
                <a:solidFill>
                  <a:schemeClr val="bg2"/>
                </a:solidFill>
              </a:rPr>
              <a:t>Dean Estrella, Momentum (Calgary, AB)</a:t>
            </a:r>
          </a:p>
          <a:p>
            <a:pPr lvl="1">
              <a:lnSpc>
                <a:spcPct val="150000"/>
              </a:lnSpc>
              <a:spcBef>
                <a:spcPts val="0"/>
              </a:spcBef>
            </a:pPr>
            <a:r>
              <a:rPr lang="en-US" sz="2000" b="1" dirty="0" smtClean="0">
                <a:solidFill>
                  <a:schemeClr val="bg2"/>
                </a:solidFill>
              </a:rPr>
              <a:t>John Cockburn, Credit Counselling Sudbury (ON)</a:t>
            </a:r>
            <a:endParaRPr lang="en-US" sz="2000" dirty="0" smtClean="0">
              <a:solidFill>
                <a:schemeClr val="bg2"/>
              </a:solidFill>
            </a:endParaRPr>
          </a:p>
          <a:p>
            <a:pPr marL="0" indent="0">
              <a:lnSpc>
                <a:spcPct val="150000"/>
              </a:lnSpc>
              <a:spcBef>
                <a:spcPts val="0"/>
              </a:spcBef>
              <a:buNone/>
            </a:pPr>
            <a:r>
              <a:rPr lang="en-US" sz="2000" dirty="0">
                <a:solidFill>
                  <a:schemeClr val="bg2"/>
                </a:solidFill>
              </a:rPr>
              <a:t>4</a:t>
            </a:r>
            <a:r>
              <a:rPr lang="en-US" sz="2000" dirty="0" smtClean="0">
                <a:solidFill>
                  <a:schemeClr val="bg2"/>
                </a:solidFill>
              </a:rPr>
              <a:t>. Q&amp;A</a:t>
            </a:r>
            <a:endParaRPr lang="en-US" sz="2000" dirty="0">
              <a:solidFill>
                <a:schemeClr val="bg2"/>
              </a:solidFill>
            </a:endParaRPr>
          </a:p>
        </p:txBody>
      </p:sp>
      <p:sp>
        <p:nvSpPr>
          <p:cNvPr id="4" name="Slide Number Placeholder 3"/>
          <p:cNvSpPr>
            <a:spLocks noGrp="1"/>
          </p:cNvSpPr>
          <p:nvPr>
            <p:ph type="sldNum" sz="quarter" idx="12"/>
          </p:nvPr>
        </p:nvSpPr>
        <p:spPr/>
        <p:txBody>
          <a:bodyPr/>
          <a:lstStyle/>
          <a:p>
            <a:fld id="{512064B0-C331-6F48-BA8A-12E9B5EB7265}" type="slidenum">
              <a:rPr lang="en-US" smtClean="0">
                <a:solidFill>
                  <a:prstClr val="white"/>
                </a:solidFill>
              </a:rPr>
              <a:pPr/>
              <a:t>5</a:t>
            </a:fld>
            <a:endParaRPr lang="en-US" dirty="0">
              <a:solidFill>
                <a:prstClr val="white"/>
              </a:solidFill>
            </a:endParaRPr>
          </a:p>
        </p:txBody>
      </p:sp>
    </p:spTree>
    <p:custDataLst>
      <p:tags r:id="rId1"/>
    </p:custDataLst>
    <p:extLst>
      <p:ext uri="{BB962C8B-B14F-4D97-AF65-F5344CB8AC3E}">
        <p14:creationId xmlns:p14="http://schemas.microsoft.com/office/powerpoint/2010/main" val="32201687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4624"/>
            <a:ext cx="7886700" cy="936105"/>
          </a:xfrm>
        </p:spPr>
        <p:txBody>
          <a:bodyPr/>
          <a:lstStyle/>
          <a:p>
            <a:r>
              <a:rPr lang="en-CA" dirty="0" smtClean="0">
                <a:solidFill>
                  <a:schemeClr val="bg1"/>
                </a:solidFill>
                <a:latin typeface="+mn-lt"/>
              </a:rPr>
              <a:t>Introductions: Our panel</a:t>
            </a:r>
            <a:endParaRPr lang="en-CA" dirty="0">
              <a:solidFill>
                <a:schemeClr val="bg1"/>
              </a:solidFill>
              <a:latin typeface="+mn-lt"/>
            </a:endParaRPr>
          </a:p>
        </p:txBody>
      </p:sp>
      <p:sp>
        <p:nvSpPr>
          <p:cNvPr id="4" name="Slide Number Placeholder 3"/>
          <p:cNvSpPr>
            <a:spLocks noGrp="1"/>
          </p:cNvSpPr>
          <p:nvPr>
            <p:ph type="sldNum" sz="quarter" idx="12"/>
          </p:nvPr>
        </p:nvSpPr>
        <p:spPr/>
        <p:txBody>
          <a:bodyPr/>
          <a:lstStyle/>
          <a:p>
            <a:fld id="{512064B0-C331-6F48-BA8A-12E9B5EB7265}" type="slidenum">
              <a:rPr lang="en-US" smtClean="0">
                <a:solidFill>
                  <a:prstClr val="black">
                    <a:tint val="75000"/>
                  </a:prstClr>
                </a:solidFill>
              </a:rPr>
              <a:pPr/>
              <a:t>6</a:t>
            </a:fld>
            <a:endParaRPr lang="en-US" dirty="0">
              <a:solidFill>
                <a:prstClr val="black">
                  <a:tint val="75000"/>
                </a:prstClr>
              </a:solidFill>
            </a:endParaRPr>
          </a:p>
        </p:txBody>
      </p:sp>
      <p:sp>
        <p:nvSpPr>
          <p:cNvPr id="3" name="TextBox 2"/>
          <p:cNvSpPr txBox="1"/>
          <p:nvPr/>
        </p:nvSpPr>
        <p:spPr>
          <a:xfrm>
            <a:off x="1140031" y="4678878"/>
            <a:ext cx="2208811" cy="1477328"/>
          </a:xfrm>
          <a:prstGeom prst="rect">
            <a:avLst/>
          </a:prstGeom>
          <a:noFill/>
        </p:spPr>
        <p:txBody>
          <a:bodyPr wrap="square" rtlCol="0">
            <a:spAutoFit/>
          </a:bodyPr>
          <a:lstStyle/>
          <a:p>
            <a:pPr algn="ctr"/>
            <a:r>
              <a:rPr lang="en-CA" dirty="0" smtClean="0"/>
              <a:t>Dean Estrella</a:t>
            </a:r>
          </a:p>
          <a:p>
            <a:pPr algn="ctr"/>
            <a:r>
              <a:rPr lang="en-CA" dirty="0" smtClean="0"/>
              <a:t>Momentum (AB)</a:t>
            </a:r>
          </a:p>
          <a:p>
            <a:pPr algn="ctr"/>
            <a:r>
              <a:rPr lang="en-CA" dirty="0" smtClean="0">
                <a:hlinkClick r:id="rId4"/>
              </a:rPr>
              <a:t>deane@momentum.org</a:t>
            </a:r>
            <a:r>
              <a:rPr lang="en-CA" dirty="0" smtClean="0"/>
              <a:t> </a:t>
            </a:r>
          </a:p>
          <a:p>
            <a:endParaRPr lang="en-CA" dirty="0"/>
          </a:p>
        </p:txBody>
      </p:sp>
      <p:sp>
        <p:nvSpPr>
          <p:cNvPr id="11" name="TextBox 10"/>
          <p:cNvSpPr txBox="1"/>
          <p:nvPr/>
        </p:nvSpPr>
        <p:spPr>
          <a:xfrm>
            <a:off x="3726872" y="4678878"/>
            <a:ext cx="2282042" cy="1477328"/>
          </a:xfrm>
          <a:prstGeom prst="rect">
            <a:avLst/>
          </a:prstGeom>
          <a:noFill/>
        </p:spPr>
        <p:txBody>
          <a:bodyPr wrap="square" rtlCol="0">
            <a:spAutoFit/>
          </a:bodyPr>
          <a:lstStyle/>
          <a:p>
            <a:pPr algn="ctr"/>
            <a:r>
              <a:rPr lang="en-CA" dirty="0" smtClean="0"/>
              <a:t>John Cockburn</a:t>
            </a:r>
          </a:p>
          <a:p>
            <a:pPr algn="ctr"/>
            <a:r>
              <a:rPr lang="en-CA" dirty="0" smtClean="0"/>
              <a:t>Credit Counselling Sudbury (ON)</a:t>
            </a:r>
          </a:p>
          <a:p>
            <a:pPr algn="ctr"/>
            <a:r>
              <a:rPr lang="en-CA" dirty="0" smtClean="0">
                <a:hlinkClick r:id="rId5"/>
              </a:rPr>
              <a:t>jcockburn@vianet.ca</a:t>
            </a:r>
            <a:r>
              <a:rPr lang="en-CA" dirty="0" smtClean="0"/>
              <a:t> </a:t>
            </a:r>
          </a:p>
          <a:p>
            <a:endParaRPr lang="en-CA" dirty="0"/>
          </a:p>
        </p:txBody>
      </p:sp>
      <p:sp>
        <p:nvSpPr>
          <p:cNvPr id="12" name="TextBox 11"/>
          <p:cNvSpPr txBox="1"/>
          <p:nvPr/>
        </p:nvSpPr>
        <p:spPr>
          <a:xfrm>
            <a:off x="6233308" y="4678878"/>
            <a:ext cx="2459430" cy="1200329"/>
          </a:xfrm>
          <a:prstGeom prst="rect">
            <a:avLst/>
          </a:prstGeom>
          <a:noFill/>
        </p:spPr>
        <p:txBody>
          <a:bodyPr wrap="square" rtlCol="0">
            <a:spAutoFit/>
          </a:bodyPr>
          <a:lstStyle/>
          <a:p>
            <a:pPr algn="ctr"/>
            <a:r>
              <a:rPr lang="en-CA" dirty="0" smtClean="0"/>
              <a:t>Glenna Harris</a:t>
            </a:r>
          </a:p>
          <a:p>
            <a:pPr algn="ctr"/>
            <a:r>
              <a:rPr lang="en-CA" dirty="0" smtClean="0"/>
              <a:t>Prosper Canada</a:t>
            </a:r>
          </a:p>
          <a:p>
            <a:pPr algn="ctr"/>
            <a:r>
              <a:rPr lang="en-CA" dirty="0" smtClean="0">
                <a:hlinkClick r:id="rId6"/>
              </a:rPr>
              <a:t>gharris@prospercanada.org</a:t>
            </a:r>
            <a:r>
              <a:rPr lang="en-CA" dirty="0" smtClean="0"/>
              <a:t> </a:t>
            </a:r>
            <a:endParaRPr lang="en-CA" dirty="0"/>
          </a:p>
        </p:txBody>
      </p:sp>
      <p:pic>
        <p:nvPicPr>
          <p:cNvPr id="13" name="Picture 12"/>
          <p:cNvPicPr>
            <a:picLocks noChangeAspect="1"/>
          </p:cNvPicPr>
          <p:nvPr/>
        </p:nvPicPr>
        <p:blipFill rotWithShape="1">
          <a:blip r:embed="rId7" cstate="print">
            <a:extLst>
              <a:ext uri="{28A0092B-C50C-407E-A947-70E740481C1C}">
                <a14:useLocalDpi xmlns:a14="http://schemas.microsoft.com/office/drawing/2010/main" val="0"/>
              </a:ext>
            </a:extLst>
          </a:blip>
          <a:srcRect l="31667" t="21693" r="33266" b="18032"/>
          <a:stretch/>
        </p:blipFill>
        <p:spPr>
          <a:xfrm>
            <a:off x="1159999" y="1876301"/>
            <a:ext cx="2295719" cy="2620480"/>
          </a:xfrm>
          <a:prstGeom prst="rect">
            <a:avLst/>
          </a:prstGeom>
        </p:spPr>
      </p:pic>
      <p:pic>
        <p:nvPicPr>
          <p:cNvPr id="14" name="Picture 13" descr="John Cockburn.jpg"/>
          <p:cNvPicPr>
            <a:picLocks noChangeAspect="1"/>
          </p:cNvPicPr>
          <p:nvPr/>
        </p:nvPicPr>
        <p:blipFill rotWithShape="1">
          <a:blip r:embed="rId8" cstate="print"/>
          <a:srcRect l="25433" t="1250" r="16632" b="-1250"/>
          <a:stretch/>
        </p:blipFill>
        <p:spPr>
          <a:xfrm>
            <a:off x="3726873" y="1876301"/>
            <a:ext cx="2282042" cy="2620480"/>
          </a:xfrm>
          <a:prstGeom prst="rect">
            <a:avLst/>
          </a:prstGeom>
        </p:spPr>
      </p:pic>
      <p:pic>
        <p:nvPicPr>
          <p:cNvPr id="15" name="Picture 14"/>
          <p:cNvPicPr>
            <a:picLocks noChangeAspect="1"/>
          </p:cNvPicPr>
          <p:nvPr/>
        </p:nvPicPr>
        <p:blipFill rotWithShape="1">
          <a:blip r:embed="rId9" cstate="print">
            <a:extLst>
              <a:ext uri="{28A0092B-C50C-407E-A947-70E740481C1C}">
                <a14:useLocalDpi xmlns:a14="http://schemas.microsoft.com/office/drawing/2010/main" val="0"/>
              </a:ext>
            </a:extLst>
          </a:blip>
          <a:srcRect l="-806" b="26532"/>
          <a:stretch/>
        </p:blipFill>
        <p:spPr>
          <a:xfrm>
            <a:off x="6356195" y="1849893"/>
            <a:ext cx="2383797" cy="2610596"/>
          </a:xfrm>
          <a:prstGeom prst="rect">
            <a:avLst/>
          </a:prstGeom>
        </p:spPr>
      </p:pic>
    </p:spTree>
    <p:custDataLst>
      <p:tags r:id="rId1"/>
    </p:custDataLst>
    <p:extLst>
      <p:ext uri="{BB962C8B-B14F-4D97-AF65-F5344CB8AC3E}">
        <p14:creationId xmlns:p14="http://schemas.microsoft.com/office/powerpoint/2010/main" val="37920268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686936"/>
          </a:xfrm>
        </p:spPr>
        <p:txBody>
          <a:bodyPr>
            <a:normAutofit/>
          </a:bodyPr>
          <a:lstStyle/>
          <a:p>
            <a:r>
              <a:rPr lang="en-US" sz="2800" b="1" dirty="0">
                <a:solidFill>
                  <a:schemeClr val="bg1"/>
                </a:solidFill>
              </a:rPr>
              <a:t>Financial Empowerment Champions (FECs)</a:t>
            </a:r>
            <a:endParaRPr lang="en-CA" sz="2800" b="1" dirty="0">
              <a:solidFill>
                <a:schemeClr val="bg1"/>
              </a:solidFill>
            </a:endParaRPr>
          </a:p>
        </p:txBody>
      </p:sp>
      <p:sp>
        <p:nvSpPr>
          <p:cNvPr id="3" name="Content Placeholder 2"/>
          <p:cNvSpPr>
            <a:spLocks noGrp="1"/>
          </p:cNvSpPr>
          <p:nvPr>
            <p:ph idx="1"/>
          </p:nvPr>
        </p:nvSpPr>
        <p:spPr>
          <a:xfrm>
            <a:off x="683568" y="1295400"/>
            <a:ext cx="7416824" cy="1269504"/>
          </a:xfrm>
        </p:spPr>
        <p:txBody>
          <a:bodyPr>
            <a:normAutofit/>
          </a:bodyPr>
          <a:lstStyle/>
          <a:p>
            <a:r>
              <a:rPr lang="en-CA" sz="1800" b="1" dirty="0">
                <a:solidFill>
                  <a:srgbClr val="D25F2A"/>
                </a:solidFill>
              </a:rPr>
              <a:t>National </a:t>
            </a:r>
            <a:r>
              <a:rPr lang="en-CA" sz="1800" b="1" dirty="0"/>
              <a:t>Financial Empowerment Champions project</a:t>
            </a:r>
          </a:p>
          <a:p>
            <a:pPr lvl="1"/>
            <a:r>
              <a:rPr lang="en-CA" sz="1800" dirty="0"/>
              <a:t>5 champions working to improve the financial literacy and health of 175,000+ Canadians on low/modest incomes</a:t>
            </a:r>
          </a:p>
        </p:txBody>
      </p:sp>
      <p:sp>
        <p:nvSpPr>
          <p:cNvPr id="4" name="Slide Number Placeholder 3"/>
          <p:cNvSpPr>
            <a:spLocks noGrp="1"/>
          </p:cNvSpPr>
          <p:nvPr>
            <p:ph type="sldNum" sz="quarter" idx="12"/>
          </p:nvPr>
        </p:nvSpPr>
        <p:spPr/>
        <p:txBody>
          <a:bodyPr/>
          <a:lstStyle/>
          <a:p>
            <a:fld id="{512064B0-C331-6F48-BA8A-12E9B5EB7265}" type="slidenum">
              <a:rPr lang="en-US" smtClean="0"/>
              <a:pPr/>
              <a:t>7</a:t>
            </a:fld>
            <a:endParaRPr lang="en-US" dirty="0"/>
          </a:p>
        </p:txBody>
      </p:sp>
      <p:sp>
        <p:nvSpPr>
          <p:cNvPr id="7" name="Content Placeholder 2"/>
          <p:cNvSpPr txBox="1">
            <a:spLocks/>
          </p:cNvSpPr>
          <p:nvPr/>
        </p:nvSpPr>
        <p:spPr>
          <a:xfrm>
            <a:off x="683568" y="3796112"/>
            <a:ext cx="7416824" cy="1269504"/>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1500" kern="1200">
                <a:solidFill>
                  <a:srgbClr val="002244"/>
                </a:solidFill>
                <a:latin typeface="+mn-lt"/>
                <a:ea typeface="+mn-ea"/>
                <a:cs typeface="+mn-cs"/>
              </a:defRPr>
            </a:lvl1pPr>
            <a:lvl2pPr marL="742950" indent="-285750" algn="l" defTabSz="457200" rtl="0" eaLnBrk="1" latinLnBrk="0" hangingPunct="1">
              <a:spcBef>
                <a:spcPct val="20000"/>
              </a:spcBef>
              <a:buFont typeface="Arial"/>
              <a:buChar char="–"/>
              <a:defRPr sz="1400" kern="1200">
                <a:solidFill>
                  <a:srgbClr val="002244"/>
                </a:solidFill>
                <a:latin typeface="+mn-lt"/>
                <a:ea typeface="+mn-ea"/>
                <a:cs typeface="+mn-cs"/>
              </a:defRPr>
            </a:lvl2pPr>
            <a:lvl3pPr marL="1143000" indent="-228600" algn="l" defTabSz="457200" rtl="0" eaLnBrk="1" latinLnBrk="0" hangingPunct="1">
              <a:spcBef>
                <a:spcPct val="20000"/>
              </a:spcBef>
              <a:buFont typeface="Arial"/>
              <a:buChar char="•"/>
              <a:defRPr sz="1400" kern="1200">
                <a:solidFill>
                  <a:srgbClr val="002244"/>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rgbClr val="002244"/>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rgbClr val="002244"/>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CA" sz="1800" b="1" dirty="0">
                <a:solidFill>
                  <a:srgbClr val="D25F2A"/>
                </a:solidFill>
              </a:rPr>
              <a:t>Ontario</a:t>
            </a:r>
            <a:r>
              <a:rPr lang="en-CA" sz="1800" dirty="0"/>
              <a:t> </a:t>
            </a:r>
            <a:r>
              <a:rPr lang="en-CA" sz="1800" b="1" dirty="0"/>
              <a:t>Financial Empowerment Champions project</a:t>
            </a:r>
          </a:p>
          <a:p>
            <a:pPr lvl="1"/>
            <a:r>
              <a:rPr lang="en-CA" sz="1800" dirty="0"/>
              <a:t>5 champions working to improve the financial literacy and health of 50,000+ Ontarians on low/modest incomes</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6965" y="2850651"/>
            <a:ext cx="864096" cy="434333"/>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05077" y="2850651"/>
            <a:ext cx="1684792" cy="337385"/>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15427" y="2342797"/>
            <a:ext cx="1657450" cy="548360"/>
          </a:xfrm>
          <a:prstGeom prst="rect">
            <a:avLst/>
          </a:prstGeom>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29376" y="2870208"/>
            <a:ext cx="829551" cy="829551"/>
          </a:xfrm>
          <a:prstGeom prst="rect">
            <a:avLst/>
          </a:prstGeom>
        </p:spPr>
      </p:pic>
      <p:pic>
        <p:nvPicPr>
          <p:cNvPr id="12" name="Pictur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272877" y="2745248"/>
            <a:ext cx="1619476" cy="500133"/>
          </a:xfrm>
          <a:prstGeom prst="rect">
            <a:avLst/>
          </a:prstGeom>
        </p:spPr>
      </p:pic>
      <p:pic>
        <p:nvPicPr>
          <p:cNvPr id="13" name="Picture 1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886784" y="2658207"/>
            <a:ext cx="1501640" cy="722272"/>
          </a:xfrm>
          <a:prstGeom prst="rect">
            <a:avLst/>
          </a:prstGeom>
        </p:spPr>
      </p:pic>
      <p:pic>
        <p:nvPicPr>
          <p:cNvPr id="14" name="Picture 1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39552" y="5100162"/>
            <a:ext cx="1321730" cy="600785"/>
          </a:xfrm>
          <a:prstGeom prst="rect">
            <a:avLst/>
          </a:prstGeom>
        </p:spPr>
      </p:pic>
      <p:pic>
        <p:nvPicPr>
          <p:cNvPr id="16" name="Picture 1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980765" y="5288075"/>
            <a:ext cx="1936508" cy="323810"/>
          </a:xfrm>
          <a:prstGeom prst="rect">
            <a:avLst/>
          </a:prstGeom>
        </p:spPr>
      </p:pic>
      <p:pic>
        <p:nvPicPr>
          <p:cNvPr id="17" name="Picture 16"/>
          <p:cNvPicPr>
            <a:picLocks noChangeAspect="1"/>
          </p:cNvPicPr>
          <p:nvPr/>
        </p:nvPicPr>
        <p:blipFill rotWithShape="1">
          <a:blip r:embed="rId12">
            <a:extLst>
              <a:ext uri="{28A0092B-C50C-407E-A947-70E740481C1C}">
                <a14:useLocalDpi xmlns:a14="http://schemas.microsoft.com/office/drawing/2010/main" val="0"/>
              </a:ext>
            </a:extLst>
          </a:blip>
          <a:srcRect l="19508" t="25583" r="9714" b="25191"/>
          <a:stretch/>
        </p:blipFill>
        <p:spPr>
          <a:xfrm>
            <a:off x="4036756" y="4869160"/>
            <a:ext cx="1552988" cy="1080120"/>
          </a:xfrm>
          <a:prstGeom prst="rect">
            <a:avLst/>
          </a:prstGeom>
        </p:spPr>
      </p:pic>
      <p:pic>
        <p:nvPicPr>
          <p:cNvPr id="18" name="Picture 17"/>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589744" y="5091504"/>
            <a:ext cx="1353218" cy="618100"/>
          </a:xfrm>
          <a:prstGeom prst="rect">
            <a:avLst/>
          </a:prstGeom>
        </p:spPr>
      </p:pic>
      <p:pic>
        <p:nvPicPr>
          <p:cNvPr id="19" name="Picture 18"/>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020272" y="5043205"/>
            <a:ext cx="1268848" cy="714698"/>
          </a:xfrm>
          <a:prstGeom prst="rect">
            <a:avLst/>
          </a:prstGeom>
        </p:spPr>
      </p:pic>
    </p:spTree>
    <p:custDataLst>
      <p:tags r:id="rId1"/>
    </p:custDataLst>
    <p:extLst>
      <p:ext uri="{BB962C8B-B14F-4D97-AF65-F5344CB8AC3E}">
        <p14:creationId xmlns:p14="http://schemas.microsoft.com/office/powerpoint/2010/main" val="1122483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childTnLst>
                          </p:cTn>
                        </p:par>
                        <p:par>
                          <p:cTn id="11" fill="hold">
                            <p:stCondLst>
                              <p:cond delay="2000"/>
                            </p:stCondLst>
                            <p:childTnLst>
                              <p:par>
                                <p:cTn id="12" presetID="10" presetClass="entr" presetSubtype="0" fill="hold" grpId="0" nodeType="after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fade">
                                      <p:cBhvr>
                                        <p:cTn id="14" dur="2000"/>
                                        <p:tgtEl>
                                          <p:spTgt spid="7">
                                            <p:txEl>
                                              <p:pRg st="0" end="0"/>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fade">
                                      <p:cBhvr>
                                        <p:cTn id="17" dur="20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2137" y="2055"/>
            <a:ext cx="7886700" cy="1325563"/>
          </a:xfrm>
        </p:spPr>
        <p:txBody>
          <a:bodyPr>
            <a:normAutofit/>
          </a:bodyPr>
          <a:lstStyle/>
          <a:p>
            <a:r>
              <a:rPr lang="en-CA" sz="3200" dirty="0" smtClean="0">
                <a:solidFill>
                  <a:schemeClr val="bg1"/>
                </a:solidFill>
                <a:latin typeface="+mn-lt"/>
              </a:rPr>
              <a:t>Audience poll</a:t>
            </a:r>
            <a:endParaRPr lang="en-CA" sz="3200" dirty="0">
              <a:solidFill>
                <a:schemeClr val="bg1"/>
              </a:solidFill>
              <a:latin typeface="+mn-lt"/>
            </a:endParaRPr>
          </a:p>
        </p:txBody>
      </p:sp>
      <p:sp>
        <p:nvSpPr>
          <p:cNvPr id="3" name="Content Placeholder 2"/>
          <p:cNvSpPr>
            <a:spLocks noGrp="1"/>
          </p:cNvSpPr>
          <p:nvPr>
            <p:ph idx="1"/>
          </p:nvPr>
        </p:nvSpPr>
        <p:spPr>
          <a:xfrm>
            <a:off x="628650" y="1327619"/>
            <a:ext cx="7886700" cy="4095282"/>
          </a:xfrm>
        </p:spPr>
        <p:txBody>
          <a:bodyPr>
            <a:normAutofit/>
          </a:bodyPr>
          <a:lstStyle/>
          <a:p>
            <a:pPr>
              <a:lnSpc>
                <a:spcPct val="100000"/>
              </a:lnSpc>
              <a:spcBef>
                <a:spcPts val="0"/>
              </a:spcBef>
            </a:pPr>
            <a:r>
              <a:rPr lang="en-US" dirty="0" smtClean="0">
                <a:solidFill>
                  <a:schemeClr val="bg2"/>
                </a:solidFill>
              </a:rPr>
              <a:t>Tell us more about what ways you use to help people save</a:t>
            </a:r>
          </a:p>
          <a:p>
            <a:pPr lvl="1">
              <a:lnSpc>
                <a:spcPct val="100000"/>
              </a:lnSpc>
              <a:spcBef>
                <a:spcPts val="0"/>
              </a:spcBef>
            </a:pPr>
            <a:r>
              <a:rPr lang="en-US" dirty="0" smtClean="0">
                <a:solidFill>
                  <a:schemeClr val="bg2"/>
                </a:solidFill>
              </a:rPr>
              <a:t>1-on-1 financial coaching or counselling</a:t>
            </a:r>
          </a:p>
          <a:p>
            <a:pPr lvl="1">
              <a:lnSpc>
                <a:spcPct val="100000"/>
              </a:lnSpc>
              <a:spcBef>
                <a:spcPts val="0"/>
              </a:spcBef>
            </a:pPr>
            <a:r>
              <a:rPr lang="en-US" dirty="0" smtClean="0">
                <a:solidFill>
                  <a:schemeClr val="bg2"/>
                </a:solidFill>
              </a:rPr>
              <a:t>Financial literacy education</a:t>
            </a:r>
          </a:p>
          <a:p>
            <a:pPr lvl="1">
              <a:lnSpc>
                <a:spcPct val="100000"/>
              </a:lnSpc>
              <a:spcBef>
                <a:spcPts val="0"/>
              </a:spcBef>
            </a:pPr>
            <a:r>
              <a:rPr lang="en-US" dirty="0" smtClean="0">
                <a:solidFill>
                  <a:schemeClr val="bg2"/>
                </a:solidFill>
              </a:rPr>
              <a:t>Matched savings programs</a:t>
            </a:r>
          </a:p>
          <a:p>
            <a:pPr lvl="1">
              <a:lnSpc>
                <a:spcPct val="100000"/>
              </a:lnSpc>
              <a:spcBef>
                <a:spcPts val="0"/>
              </a:spcBef>
            </a:pPr>
            <a:r>
              <a:rPr lang="en-US" dirty="0" smtClean="0">
                <a:solidFill>
                  <a:schemeClr val="bg2"/>
                </a:solidFill>
              </a:rPr>
              <a:t>Tax-time savings programs</a:t>
            </a:r>
          </a:p>
          <a:p>
            <a:pPr lvl="1">
              <a:lnSpc>
                <a:spcPct val="100000"/>
              </a:lnSpc>
              <a:spcBef>
                <a:spcPts val="0"/>
              </a:spcBef>
            </a:pPr>
            <a:r>
              <a:rPr lang="en-US" dirty="0" smtClean="0">
                <a:solidFill>
                  <a:schemeClr val="bg2"/>
                </a:solidFill>
              </a:rPr>
              <a:t>Other</a:t>
            </a:r>
          </a:p>
          <a:p>
            <a:pPr lvl="1">
              <a:lnSpc>
                <a:spcPct val="100000"/>
              </a:lnSpc>
              <a:spcBef>
                <a:spcPts val="0"/>
              </a:spcBef>
            </a:pPr>
            <a:endParaRPr lang="en-US" dirty="0">
              <a:solidFill>
                <a:schemeClr val="bg2"/>
              </a:solidFill>
            </a:endParaRPr>
          </a:p>
          <a:p>
            <a:pPr>
              <a:lnSpc>
                <a:spcPct val="100000"/>
              </a:lnSpc>
              <a:spcBef>
                <a:spcPts val="0"/>
              </a:spcBef>
            </a:pPr>
            <a:r>
              <a:rPr lang="en-US" dirty="0" smtClean="0">
                <a:solidFill>
                  <a:schemeClr val="bg2"/>
                </a:solidFill>
              </a:rPr>
              <a:t>Do you have a </a:t>
            </a:r>
            <a:r>
              <a:rPr lang="en-US" smtClean="0">
                <a:solidFill>
                  <a:schemeClr val="bg2"/>
                </a:solidFill>
              </a:rPr>
              <a:t>savings account?</a:t>
            </a:r>
            <a:endParaRPr lang="en-US" dirty="0" smtClean="0">
              <a:solidFill>
                <a:schemeClr val="bg2"/>
              </a:solidFill>
            </a:endParaRPr>
          </a:p>
        </p:txBody>
      </p:sp>
      <p:sp>
        <p:nvSpPr>
          <p:cNvPr id="6" name="Slide Number Placeholder 5"/>
          <p:cNvSpPr>
            <a:spLocks noGrp="1"/>
          </p:cNvSpPr>
          <p:nvPr>
            <p:ph type="sldNum" sz="quarter" idx="12"/>
          </p:nvPr>
        </p:nvSpPr>
        <p:spPr/>
        <p:txBody>
          <a:bodyPr/>
          <a:lstStyle/>
          <a:p>
            <a:fld id="{512064B0-C331-6F48-BA8A-12E9B5EB7265}" type="slidenum">
              <a:rPr lang="en-US" smtClean="0">
                <a:solidFill>
                  <a:prstClr val="black">
                    <a:tint val="75000"/>
                  </a:prstClr>
                </a:solidFill>
              </a:rPr>
              <a:pPr/>
              <a:t>8</a:t>
            </a:fld>
            <a:endParaRPr lang="en-US" dirty="0">
              <a:solidFill>
                <a:prstClr val="black">
                  <a:tint val="75000"/>
                </a:prstClr>
              </a:solidFill>
            </a:endParaRPr>
          </a:p>
        </p:txBody>
      </p:sp>
    </p:spTree>
    <p:custDataLst>
      <p:tags r:id="rId1"/>
    </p:custDataLst>
    <p:extLst>
      <p:ext uri="{BB962C8B-B14F-4D97-AF65-F5344CB8AC3E}">
        <p14:creationId xmlns:p14="http://schemas.microsoft.com/office/powerpoint/2010/main" val="26088819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2137" y="2055"/>
            <a:ext cx="7886700" cy="1325563"/>
          </a:xfrm>
        </p:spPr>
        <p:txBody>
          <a:bodyPr>
            <a:normAutofit/>
          </a:bodyPr>
          <a:lstStyle/>
          <a:p>
            <a:r>
              <a:rPr lang="en-CA" sz="3200" dirty="0" smtClean="0">
                <a:solidFill>
                  <a:schemeClr val="bg1"/>
                </a:solidFill>
                <a:latin typeface="+mn-lt"/>
              </a:rPr>
              <a:t>Why save?</a:t>
            </a:r>
            <a:endParaRPr lang="en-CA" sz="3200" dirty="0">
              <a:solidFill>
                <a:schemeClr val="bg1"/>
              </a:solidFill>
              <a:latin typeface="+mn-lt"/>
            </a:endParaRPr>
          </a:p>
        </p:txBody>
      </p:sp>
      <p:sp>
        <p:nvSpPr>
          <p:cNvPr id="3" name="Content Placeholder 2"/>
          <p:cNvSpPr>
            <a:spLocks noGrp="1"/>
          </p:cNvSpPr>
          <p:nvPr>
            <p:ph idx="1"/>
          </p:nvPr>
        </p:nvSpPr>
        <p:spPr>
          <a:xfrm>
            <a:off x="628650" y="1327619"/>
            <a:ext cx="5021873" cy="4095282"/>
          </a:xfrm>
        </p:spPr>
        <p:txBody>
          <a:bodyPr>
            <a:normAutofit/>
          </a:bodyPr>
          <a:lstStyle/>
          <a:p>
            <a:pPr>
              <a:lnSpc>
                <a:spcPct val="150000"/>
              </a:lnSpc>
              <a:spcBef>
                <a:spcPts val="0"/>
              </a:spcBef>
            </a:pPr>
            <a:r>
              <a:rPr lang="en-US" dirty="0" smtClean="0">
                <a:solidFill>
                  <a:schemeClr val="bg2"/>
                </a:solidFill>
              </a:rPr>
              <a:t>Building financial well-being</a:t>
            </a:r>
          </a:p>
          <a:p>
            <a:pPr lvl="1">
              <a:lnSpc>
                <a:spcPct val="100000"/>
              </a:lnSpc>
              <a:spcBef>
                <a:spcPts val="0"/>
              </a:spcBef>
            </a:pPr>
            <a:r>
              <a:rPr lang="en-US" dirty="0" smtClean="0">
                <a:solidFill>
                  <a:schemeClr val="bg2"/>
                </a:solidFill>
              </a:rPr>
              <a:t>“</a:t>
            </a:r>
            <a:r>
              <a:rPr lang="en-CA" dirty="0">
                <a:solidFill>
                  <a:schemeClr val="bg2"/>
                </a:solidFill>
              </a:rPr>
              <a:t>Canadians who practice active savings behaviour have higher levels of </a:t>
            </a:r>
            <a:r>
              <a:rPr lang="en-CA" dirty="0" smtClean="0">
                <a:solidFill>
                  <a:schemeClr val="bg2"/>
                </a:solidFill>
              </a:rPr>
              <a:t>financial </a:t>
            </a:r>
            <a:r>
              <a:rPr lang="en-CA" dirty="0">
                <a:solidFill>
                  <a:schemeClr val="bg2"/>
                </a:solidFill>
              </a:rPr>
              <a:t>resilience as well as higher levels of overall financial well-being</a:t>
            </a:r>
            <a:r>
              <a:rPr lang="en-CA" dirty="0" smtClean="0">
                <a:solidFill>
                  <a:schemeClr val="bg2"/>
                </a:solidFill>
              </a:rPr>
              <a:t>.”*</a:t>
            </a:r>
          </a:p>
          <a:p>
            <a:pPr>
              <a:lnSpc>
                <a:spcPct val="100000"/>
              </a:lnSpc>
              <a:spcBef>
                <a:spcPts val="0"/>
              </a:spcBef>
            </a:pPr>
            <a:endParaRPr lang="en-US" dirty="0" smtClean="0">
              <a:solidFill>
                <a:schemeClr val="bg2"/>
              </a:solidFill>
            </a:endParaRPr>
          </a:p>
          <a:p>
            <a:pPr>
              <a:lnSpc>
                <a:spcPct val="100000"/>
              </a:lnSpc>
              <a:spcBef>
                <a:spcPts val="0"/>
              </a:spcBef>
            </a:pPr>
            <a:r>
              <a:rPr lang="en-US" dirty="0" smtClean="0">
                <a:solidFill>
                  <a:schemeClr val="bg2"/>
                </a:solidFill>
              </a:rPr>
              <a:t>Important for people living with low income and fluctuating income</a:t>
            </a:r>
          </a:p>
          <a:p>
            <a:pPr lvl="1">
              <a:lnSpc>
                <a:spcPct val="100000"/>
              </a:lnSpc>
              <a:spcBef>
                <a:spcPts val="0"/>
              </a:spcBef>
            </a:pPr>
            <a:r>
              <a:rPr lang="en-US" dirty="0" smtClean="0">
                <a:solidFill>
                  <a:schemeClr val="bg2"/>
                </a:solidFill>
              </a:rPr>
              <a:t>Build a financial “cushion” for tight times</a:t>
            </a:r>
          </a:p>
          <a:p>
            <a:pPr lvl="1">
              <a:lnSpc>
                <a:spcPct val="100000"/>
              </a:lnSpc>
              <a:spcBef>
                <a:spcPts val="0"/>
              </a:spcBef>
            </a:pPr>
            <a:r>
              <a:rPr lang="en-US" dirty="0" smtClean="0">
                <a:solidFill>
                  <a:schemeClr val="bg2"/>
                </a:solidFill>
              </a:rPr>
              <a:t>Look for “spikes” in the year to save more when the “dips” come along</a:t>
            </a:r>
          </a:p>
          <a:p>
            <a:pPr>
              <a:lnSpc>
                <a:spcPct val="100000"/>
              </a:lnSpc>
              <a:spcBef>
                <a:spcPts val="0"/>
              </a:spcBef>
            </a:pPr>
            <a:endParaRPr lang="en-US" dirty="0">
              <a:solidFill>
                <a:schemeClr val="bg2"/>
              </a:solidFill>
            </a:endParaRPr>
          </a:p>
        </p:txBody>
      </p:sp>
      <p:sp>
        <p:nvSpPr>
          <p:cNvPr id="4" name="Slide Number Placeholder 3"/>
          <p:cNvSpPr>
            <a:spLocks noGrp="1"/>
          </p:cNvSpPr>
          <p:nvPr>
            <p:ph type="sldNum" sz="quarter" idx="12"/>
          </p:nvPr>
        </p:nvSpPr>
        <p:spPr/>
        <p:txBody>
          <a:bodyPr/>
          <a:lstStyle/>
          <a:p>
            <a:fld id="{512064B0-C331-6F48-BA8A-12E9B5EB7265}" type="slidenum">
              <a:rPr lang="en-US" smtClean="0">
                <a:solidFill>
                  <a:prstClr val="white"/>
                </a:solidFill>
              </a:rPr>
              <a:pPr/>
              <a:t>9</a:t>
            </a:fld>
            <a:endParaRPr lang="en-US" dirty="0">
              <a:solidFill>
                <a:prstClr val="white"/>
              </a:solidFill>
            </a:endParaRPr>
          </a:p>
        </p:txBody>
      </p:sp>
      <p:sp>
        <p:nvSpPr>
          <p:cNvPr id="5" name="Rectangle 4"/>
          <p:cNvSpPr/>
          <p:nvPr/>
        </p:nvSpPr>
        <p:spPr>
          <a:xfrm>
            <a:off x="628651" y="5422901"/>
            <a:ext cx="7860186" cy="738664"/>
          </a:xfrm>
          <a:prstGeom prst="rect">
            <a:avLst/>
          </a:prstGeom>
        </p:spPr>
        <p:txBody>
          <a:bodyPr wrap="square">
            <a:spAutoFit/>
          </a:bodyPr>
          <a:lstStyle/>
          <a:p>
            <a:r>
              <a:rPr lang="en-CA" sz="1400" dirty="0" smtClean="0"/>
              <a:t>*FCAC. </a:t>
            </a:r>
            <a:r>
              <a:rPr lang="en-CA" sz="1400" i="1" dirty="0" smtClean="0"/>
              <a:t>Preliminary findings from Canada’s Financial Well-Being Survey.</a:t>
            </a:r>
            <a:r>
              <a:rPr lang="en-CA" sz="1400" dirty="0" smtClean="0"/>
              <a:t> 2018. </a:t>
            </a:r>
          </a:p>
          <a:p>
            <a:r>
              <a:rPr lang="en-CA" sz="1400" dirty="0" smtClean="0">
                <a:hlinkClick r:id="rId4"/>
              </a:rPr>
              <a:t>https://www.canada.ca/en/financial-consumer-agency/programs/research/backgrounder-preliminary-findings-canada-financial-wellbeing-survey.html</a:t>
            </a:r>
            <a:r>
              <a:rPr lang="en-CA" sz="1400" dirty="0" smtClean="0"/>
              <a:t> </a:t>
            </a:r>
            <a:endParaRPr lang="en-CA" sz="1400" dirty="0"/>
          </a:p>
        </p:txBody>
      </p:sp>
      <p:pic>
        <p:nvPicPr>
          <p:cNvPr id="7" name="Picture 6"/>
          <p:cNvPicPr>
            <a:picLocks noChangeAspect="1"/>
          </p:cNvPicPr>
          <p:nvPr/>
        </p:nvPicPr>
        <p:blipFill>
          <a:blip r:embed="rId5"/>
          <a:stretch>
            <a:fillRect/>
          </a:stretch>
        </p:blipFill>
        <p:spPr>
          <a:xfrm>
            <a:off x="5821251" y="1831395"/>
            <a:ext cx="2999043" cy="2520280"/>
          </a:xfrm>
          <a:prstGeom prst="rect">
            <a:avLst/>
          </a:prstGeom>
        </p:spPr>
      </p:pic>
    </p:spTree>
    <p:custDataLst>
      <p:tags r:id="rId1"/>
    </p:custDataLst>
    <p:extLst>
      <p:ext uri="{BB962C8B-B14F-4D97-AF65-F5344CB8AC3E}">
        <p14:creationId xmlns:p14="http://schemas.microsoft.com/office/powerpoint/2010/main" val="194433465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DESIGN_ID_1_OFFICE THEME" val="dJ5gqRdb"/>
  <p:tag name="ARTICULATE_SLIDE_THUMBNAIL_REFRESH" val="1"/>
  <p:tag name="ARTICULATE_SLIDE_COUNT" val="35"/>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Office Theme">
  <a:themeElements>
    <a:clrScheme name="Prosper Canada">
      <a:dk1>
        <a:sysClr val="windowText" lastClr="000000"/>
      </a:dk1>
      <a:lt1>
        <a:sysClr val="window" lastClr="FFFFFF"/>
      </a:lt1>
      <a:dk2>
        <a:srgbClr val="D25F2A"/>
      </a:dk2>
      <a:lt2>
        <a:srgbClr val="002244"/>
      </a:lt2>
      <a:accent1>
        <a:srgbClr val="0066A1"/>
      </a:accent1>
      <a:accent2>
        <a:srgbClr val="6AADE4"/>
      </a:accent2>
      <a:accent3>
        <a:srgbClr val="82786F"/>
      </a:accent3>
      <a:accent4>
        <a:srgbClr val="A59D95"/>
      </a:accent4>
      <a:accent5>
        <a:srgbClr val="C1BB00"/>
      </a:accent5>
      <a:accent6>
        <a:srgbClr val="F0AB00"/>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Prosper Canada">
      <a:dk1>
        <a:sysClr val="windowText" lastClr="000000"/>
      </a:dk1>
      <a:lt1>
        <a:sysClr val="window" lastClr="FFFFFF"/>
      </a:lt1>
      <a:dk2>
        <a:srgbClr val="D25F2A"/>
      </a:dk2>
      <a:lt2>
        <a:srgbClr val="002244"/>
      </a:lt2>
      <a:accent1>
        <a:srgbClr val="0066A1"/>
      </a:accent1>
      <a:accent2>
        <a:srgbClr val="6AADE4"/>
      </a:accent2>
      <a:accent3>
        <a:srgbClr val="82786F"/>
      </a:accent3>
      <a:accent4>
        <a:srgbClr val="A59D95"/>
      </a:accent4>
      <a:accent5>
        <a:srgbClr val="C1BB00"/>
      </a:accent5>
      <a:accent6>
        <a:srgbClr val="F0AB00"/>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Prosper Canada">
      <a:dk1>
        <a:sysClr val="windowText" lastClr="000000"/>
      </a:dk1>
      <a:lt1>
        <a:sysClr val="window" lastClr="FFFFFF"/>
      </a:lt1>
      <a:dk2>
        <a:srgbClr val="D25F2A"/>
      </a:dk2>
      <a:lt2>
        <a:srgbClr val="002244"/>
      </a:lt2>
      <a:accent1>
        <a:srgbClr val="0066A1"/>
      </a:accent1>
      <a:accent2>
        <a:srgbClr val="6AADE4"/>
      </a:accent2>
      <a:accent3>
        <a:srgbClr val="82786F"/>
      </a:accent3>
      <a:accent4>
        <a:srgbClr val="A59D95"/>
      </a:accent4>
      <a:accent5>
        <a:srgbClr val="C1BB00"/>
      </a:accent5>
      <a:accent6>
        <a:srgbClr val="F0AB00"/>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433</TotalTime>
  <Words>2153</Words>
  <Application>Microsoft Office PowerPoint</Application>
  <PresentationFormat>On-screen Show (4:3)</PresentationFormat>
  <Paragraphs>365</Paragraphs>
  <Slides>35</Slides>
  <Notes>27</Notes>
  <HiddenSlides>0</HiddenSlides>
  <MMClips>0</MMClips>
  <ScaleCrop>false</ScaleCrop>
  <HeadingPairs>
    <vt:vector size="6" baseType="variant">
      <vt:variant>
        <vt:lpstr>Fonts Used</vt:lpstr>
      </vt:variant>
      <vt:variant>
        <vt:i4>7</vt:i4>
      </vt:variant>
      <vt:variant>
        <vt:lpstr>Theme</vt:lpstr>
      </vt:variant>
      <vt:variant>
        <vt:i4>5</vt:i4>
      </vt:variant>
      <vt:variant>
        <vt:lpstr>Slide Titles</vt:lpstr>
      </vt:variant>
      <vt:variant>
        <vt:i4>35</vt:i4>
      </vt:variant>
    </vt:vector>
  </HeadingPairs>
  <TitlesOfParts>
    <vt:vector size="47" baseType="lpstr">
      <vt:lpstr>ＭＳ Ｐゴシック</vt:lpstr>
      <vt:lpstr>Arial</vt:lpstr>
      <vt:lpstr>Calibri</vt:lpstr>
      <vt:lpstr>Calibri Light</vt:lpstr>
      <vt:lpstr>Century Gothic</vt:lpstr>
      <vt:lpstr>Times New Roman</vt:lpstr>
      <vt:lpstr>Wingdings</vt:lpstr>
      <vt:lpstr>1_Office Theme</vt:lpstr>
      <vt:lpstr>Office Theme</vt:lpstr>
      <vt:lpstr>2_Office Theme</vt:lpstr>
      <vt:lpstr>4_Office Theme</vt:lpstr>
      <vt:lpstr>3_Office Theme</vt:lpstr>
      <vt:lpstr>PowerPoint Presentation</vt:lpstr>
      <vt:lpstr>Welcome!</vt:lpstr>
      <vt:lpstr>Webinar logistics</vt:lpstr>
      <vt:lpstr>Prosper Canada – Who we are</vt:lpstr>
      <vt:lpstr>Our speakers</vt:lpstr>
      <vt:lpstr>Introductions: Our panel</vt:lpstr>
      <vt:lpstr>Financial Empowerment Champions (FECs)</vt:lpstr>
      <vt:lpstr>Audience poll</vt:lpstr>
      <vt:lpstr>Why save?</vt:lpstr>
      <vt:lpstr>Reasons to save</vt:lpstr>
      <vt:lpstr>When Given the  Opportunity to Save:  The Effectiveness of Matched Savings Programs </vt:lpstr>
      <vt:lpstr>PowerPoint Presentation</vt:lpstr>
      <vt:lpstr>PowerPoint Presentation</vt:lpstr>
      <vt:lpstr>Program Outcomes </vt:lpstr>
      <vt:lpstr>IDA Programs:  An Asset Building &amp;              Poverty Reduction Approach</vt:lpstr>
      <vt:lpstr>Incentivizing Savings Behaviours</vt:lpstr>
      <vt:lpstr>Agency Capacity Building </vt:lpstr>
      <vt:lpstr>Impact in Numbers</vt:lpstr>
      <vt:lpstr>PowerPoint Presentation</vt:lpstr>
      <vt:lpstr>PowerPoint Presentation</vt:lpstr>
      <vt:lpstr>PowerPoint Presentation</vt:lpstr>
      <vt:lpstr>Additional Program Details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Contact us</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Glenna Harris</dc:creator>
  <cp:lastModifiedBy>Glenna Harris</cp:lastModifiedBy>
  <cp:revision>26</cp:revision>
  <cp:lastPrinted>2018-12-04T17:49:31Z</cp:lastPrinted>
  <dcterms:created xsi:type="dcterms:W3CDTF">2018-12-04T14:13:53Z</dcterms:created>
  <dcterms:modified xsi:type="dcterms:W3CDTF">2018-12-06T19:08:43Z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F612F7A8-BA8C-4211-A945-4DA98A528844</vt:lpwstr>
  </property>
  <property fmtid="{D5CDD505-2E9C-101B-9397-08002B2CF9AE}" pid="3" name="ArticulatePath">
    <vt:lpwstr>Presentation1</vt:lpwstr>
  </property>
</Properties>
</file>