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5"/>
  </p:notesMasterIdLst>
  <p:handoutMasterIdLst>
    <p:handoutMasterId r:id="rId46"/>
  </p:handoutMasterIdLst>
  <p:sldIdLst>
    <p:sldId id="305" r:id="rId5"/>
    <p:sldId id="272" r:id="rId6"/>
    <p:sldId id="318" r:id="rId7"/>
    <p:sldId id="319" r:id="rId8"/>
    <p:sldId id="320" r:id="rId9"/>
    <p:sldId id="321" r:id="rId10"/>
    <p:sldId id="322" r:id="rId11"/>
    <p:sldId id="349" r:id="rId12"/>
    <p:sldId id="350" r:id="rId13"/>
    <p:sldId id="304" r:id="rId14"/>
    <p:sldId id="309" r:id="rId15"/>
    <p:sldId id="311" r:id="rId16"/>
    <p:sldId id="313" r:id="rId17"/>
    <p:sldId id="315" r:id="rId18"/>
    <p:sldId id="317" r:id="rId19"/>
    <p:sldId id="323" r:id="rId20"/>
    <p:sldId id="324" r:id="rId21"/>
    <p:sldId id="325" r:id="rId22"/>
    <p:sldId id="326" r:id="rId23"/>
    <p:sldId id="327" r:id="rId24"/>
    <p:sldId id="328" r:id="rId25"/>
    <p:sldId id="329" r:id="rId26"/>
    <p:sldId id="330" r:id="rId27"/>
    <p:sldId id="332" r:id="rId28"/>
    <p:sldId id="333" r:id="rId29"/>
    <p:sldId id="335" r:id="rId30"/>
    <p:sldId id="336" r:id="rId31"/>
    <p:sldId id="351" r:id="rId32"/>
    <p:sldId id="352" r:id="rId33"/>
    <p:sldId id="340" r:id="rId34"/>
    <p:sldId id="341" r:id="rId35"/>
    <p:sldId id="308" r:id="rId36"/>
    <p:sldId id="343" r:id="rId37"/>
    <p:sldId id="331" r:id="rId38"/>
    <p:sldId id="345" r:id="rId39"/>
    <p:sldId id="346" r:id="rId40"/>
    <p:sldId id="353" r:id="rId41"/>
    <p:sldId id="354" r:id="rId42"/>
    <p:sldId id="347" r:id="rId43"/>
    <p:sldId id="348" r:id="rId44"/>
  </p:sldIdLst>
  <p:sldSz cx="9144000" cy="6858000" type="screen4x3"/>
  <p:notesSz cx="7010400" cy="9296400"/>
  <p:custDataLst>
    <p:tags r:id="rId4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lian Knorr" initials="LK" lastIdx="1" clrIdx="0"/>
  <p:cmAuthor id="2" name="JMcFayden" initials="J" lastIdx="5"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A1"/>
    <a:srgbClr val="6AADE4"/>
    <a:srgbClr val="002244"/>
    <a:srgbClr val="D25F2A"/>
    <a:srgbClr val="F0AB00"/>
    <a:srgbClr val="C1BB00"/>
    <a:srgbClr val="A59D95"/>
    <a:srgbClr val="8278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9AA269-BE09-5BF7-0CC3-3DDAD28F79DF}" v="11" dt="2019-08-21T23:38:13.156"/>
    <p1510:client id="{678A955D-EFD8-C70F-9F1F-5D3C75093540}" v="44" dt="2019-08-22T13:40:03.1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810" autoAdjust="0"/>
  </p:normalViewPr>
  <p:slideViewPr>
    <p:cSldViewPr snapToGrid="0">
      <p:cViewPr varScale="1">
        <p:scale>
          <a:sx n="66" d="100"/>
          <a:sy n="66" d="100"/>
        </p:scale>
        <p:origin x="1098"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enna Harris" userId="S::gharris@prospercanada.org::26b77a78-1a79-4f1c-b4d1-52319a3c51c0" providerId="AD" clId="Web-{678A955D-EFD8-C70F-9F1F-5D3C75093540}"/>
    <pc:docChg chg="modSld">
      <pc:chgData name="Glenna Harris" userId="S::gharris@prospercanada.org::26b77a78-1a79-4f1c-b4d1-52319a3c51c0" providerId="AD" clId="Web-{678A955D-EFD8-C70F-9F1F-5D3C75093540}" dt="2019-08-22T13:40:10.257" v="90" actId="20577"/>
      <pc:docMkLst>
        <pc:docMk/>
      </pc:docMkLst>
      <pc:sldChg chg="modSp">
        <pc:chgData name="Glenna Harris" userId="S::gharris@prospercanada.org::26b77a78-1a79-4f1c-b4d1-52319a3c51c0" providerId="AD" clId="Web-{678A955D-EFD8-C70F-9F1F-5D3C75093540}" dt="2019-08-22T13:40:03.163" v="88" actId="20577"/>
        <pc:sldMkLst>
          <pc:docMk/>
          <pc:sldMk cId="2586445665" sldId="321"/>
        </pc:sldMkLst>
        <pc:spChg chg="mod">
          <ac:chgData name="Glenna Harris" userId="S::gharris@prospercanada.org::26b77a78-1a79-4f1c-b4d1-52319a3c51c0" providerId="AD" clId="Web-{678A955D-EFD8-C70F-9F1F-5D3C75093540}" dt="2019-08-22T13:39:56.850" v="40" actId="20577"/>
          <ac:spMkLst>
            <pc:docMk/>
            <pc:sldMk cId="2586445665" sldId="321"/>
            <ac:spMk id="2" creationId="{6B7B01C5-5905-4D7E-B084-031BBEC399F0}"/>
          </ac:spMkLst>
        </pc:spChg>
        <pc:spChg chg="mod">
          <ac:chgData name="Glenna Harris" userId="S::gharris@prospercanada.org::26b77a78-1a79-4f1c-b4d1-52319a3c51c0" providerId="AD" clId="Web-{678A955D-EFD8-C70F-9F1F-5D3C75093540}" dt="2019-08-22T13:40:03.163" v="88" actId="20577"/>
          <ac:spMkLst>
            <pc:docMk/>
            <pc:sldMk cId="2586445665" sldId="321"/>
            <ac:spMk id="3" creationId="{2FB3FE76-3BCA-4A86-B93C-7C232EF62048}"/>
          </ac:spMkLst>
        </pc:spChg>
      </pc:sldChg>
    </pc:docChg>
  </pc:docChgLst>
  <pc:docChgLst>
    <pc:chgData name="Glenna Harris" userId="S::gharris@prospercanada.org::26b77a78-1a79-4f1c-b4d1-52319a3c51c0" providerId="AD" clId="Web-{CEB97D60-369F-1E98-B087-4FBDA7759FEE}"/>
    <pc:docChg chg="modSld">
      <pc:chgData name="Glenna Harris" userId="S::gharris@prospercanada.org::26b77a78-1a79-4f1c-b4d1-52319a3c51c0" providerId="AD" clId="Web-{CEB97D60-369F-1E98-B087-4FBDA7759FEE}" dt="2019-08-22T14:41:24.271" v="43" actId="14100"/>
      <pc:docMkLst>
        <pc:docMk/>
      </pc:docMkLst>
      <pc:sldChg chg="modSp">
        <pc:chgData name="Glenna Harris" userId="S::gharris@prospercanada.org::26b77a78-1a79-4f1c-b4d1-52319a3c51c0" providerId="AD" clId="Web-{CEB97D60-369F-1E98-B087-4FBDA7759FEE}" dt="2019-08-22T14:41:24.271" v="43" actId="14100"/>
        <pc:sldMkLst>
          <pc:docMk/>
          <pc:sldMk cId="3728496383" sldId="331"/>
        </pc:sldMkLst>
        <pc:spChg chg="mod">
          <ac:chgData name="Glenna Harris" userId="S::gharris@prospercanada.org::26b77a78-1a79-4f1c-b4d1-52319a3c51c0" providerId="AD" clId="Web-{CEB97D60-369F-1E98-B087-4FBDA7759FEE}" dt="2019-08-22T14:41:24.271" v="43" actId="14100"/>
          <ac:spMkLst>
            <pc:docMk/>
            <pc:sldMk cId="3728496383" sldId="331"/>
            <ac:spMk id="2" creationId="{00000000-0000-0000-0000-000000000000}"/>
          </ac:spMkLst>
        </pc:spChg>
      </pc:sldChg>
      <pc:sldChg chg="modSp">
        <pc:chgData name="Glenna Harris" userId="S::gharris@prospercanada.org::26b77a78-1a79-4f1c-b4d1-52319a3c51c0" providerId="AD" clId="Web-{CEB97D60-369F-1E98-B087-4FBDA7759FEE}" dt="2019-08-22T14:38:53.880" v="0"/>
        <pc:sldMkLst>
          <pc:docMk/>
          <pc:sldMk cId="78197941" sldId="345"/>
        </pc:sldMkLst>
        <pc:spChg chg="mod">
          <ac:chgData name="Glenna Harris" userId="S::gharris@prospercanada.org::26b77a78-1a79-4f1c-b4d1-52319a3c51c0" providerId="AD" clId="Web-{CEB97D60-369F-1E98-B087-4FBDA7759FEE}" dt="2019-08-22T14:38:53.880" v="0"/>
          <ac:spMkLst>
            <pc:docMk/>
            <pc:sldMk cId="78197941" sldId="345"/>
            <ac:spMk id="15" creationId="{00000000-0000-0000-0000-000000000000}"/>
          </ac:spMkLst>
        </pc:spChg>
      </pc:sldChg>
      <pc:sldChg chg="modSp">
        <pc:chgData name="Glenna Harris" userId="S::gharris@prospercanada.org::26b77a78-1a79-4f1c-b4d1-52319a3c51c0" providerId="AD" clId="Web-{CEB97D60-369F-1E98-B087-4FBDA7759FEE}" dt="2019-08-22T14:39:02.177" v="1" actId="1076"/>
        <pc:sldMkLst>
          <pc:docMk/>
          <pc:sldMk cId="1486930785" sldId="346"/>
        </pc:sldMkLst>
        <pc:picChg chg="mod">
          <ac:chgData name="Glenna Harris" userId="S::gharris@prospercanada.org::26b77a78-1a79-4f1c-b4d1-52319a3c51c0" providerId="AD" clId="Web-{CEB97D60-369F-1E98-B087-4FBDA7759FEE}" dt="2019-08-22T14:39:02.177" v="1" actId="1076"/>
          <ac:picMkLst>
            <pc:docMk/>
            <pc:sldMk cId="1486930785" sldId="346"/>
            <ac:picMk id="3" creationId="{00000000-0000-0000-0000-000000000000}"/>
          </ac:picMkLst>
        </pc:picChg>
      </pc:sldChg>
    </pc:docChg>
  </pc:docChgLst>
  <pc:docChgLst>
    <pc:chgData name="Trisha Islam" userId="S::tislam@prospercanada.org::fae83757-d8f0-4c65-953b-b475b5077649" providerId="AD" clId="Web-{369AA269-BE09-5BF7-0CC3-3DDAD28F79DF}"/>
    <pc:docChg chg="modSld">
      <pc:chgData name="Trisha Islam" userId="S::tislam@prospercanada.org::fae83757-d8f0-4c65-953b-b475b5077649" providerId="AD" clId="Web-{369AA269-BE09-5BF7-0CC3-3DDAD28F79DF}" dt="2019-08-21T23:38:13.140" v="45" actId="20577"/>
      <pc:docMkLst>
        <pc:docMk/>
      </pc:docMkLst>
      <pc:sldChg chg="modSp">
        <pc:chgData name="Trisha Islam" userId="S::tislam@prospercanada.org::fae83757-d8f0-4c65-953b-b475b5077649" providerId="AD" clId="Web-{369AA269-BE09-5BF7-0CC3-3DDAD28F79DF}" dt="2019-08-21T23:38:13.140" v="45" actId="20577"/>
        <pc:sldMkLst>
          <pc:docMk/>
          <pc:sldMk cId="3896089402" sldId="333"/>
        </pc:sldMkLst>
        <pc:spChg chg="mod">
          <ac:chgData name="Trisha Islam" userId="S::tislam@prospercanada.org::fae83757-d8f0-4c65-953b-b475b5077649" providerId="AD" clId="Web-{369AA269-BE09-5BF7-0CC3-3DDAD28F79DF}" dt="2019-08-21T23:38:13.140" v="45" actId="20577"/>
          <ac:spMkLst>
            <pc:docMk/>
            <pc:sldMk cId="3896089402" sldId="333"/>
            <ac:spMk id="40"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3924D1-1646-B445-89BB-C94BBDDBAFC9}" type="datetimeFigureOut">
              <a:rPr lang="en-US" smtClean="0"/>
              <a:pPr/>
              <a:t>8/22/2019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33BDD1F-7068-D64A-A83D-4E5600CE5920}" type="slidenum">
              <a:rPr lang="en-US" smtClean="0"/>
              <a:pPr/>
              <a:t>‹#›</a:t>
            </a:fld>
            <a:endParaRPr lang="en-US"/>
          </a:p>
        </p:txBody>
      </p:sp>
    </p:spTree>
    <p:extLst>
      <p:ext uri="{BB962C8B-B14F-4D97-AF65-F5344CB8AC3E}">
        <p14:creationId xmlns:p14="http://schemas.microsoft.com/office/powerpoint/2010/main" val="29988291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C8B0757-C04C-E84E-9806-B53A069BB77C}" type="datetimeFigureOut">
              <a:rPr lang="en-US" smtClean="0"/>
              <a:pPr/>
              <a:t>8/22/2019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ECC8459-7C86-9043-A358-B2B6D0CB9D82}" type="slidenum">
              <a:rPr lang="en-US" smtClean="0"/>
              <a:pPr/>
              <a:t>‹#›</a:t>
            </a:fld>
            <a:endParaRPr lang="en-US"/>
          </a:p>
        </p:txBody>
      </p:sp>
    </p:spTree>
    <p:extLst>
      <p:ext uri="{BB962C8B-B14F-4D97-AF65-F5344CB8AC3E}">
        <p14:creationId xmlns:p14="http://schemas.microsoft.com/office/powerpoint/2010/main" val="91451056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CC8459-7C86-9043-A358-B2B6D0CB9D82}" type="slidenum">
              <a:rPr lang="en-US" smtClean="0"/>
              <a:pPr/>
              <a:t>1</a:t>
            </a:fld>
            <a:endParaRPr lang="en-US"/>
          </a:p>
        </p:txBody>
      </p:sp>
    </p:spTree>
    <p:extLst>
      <p:ext uri="{BB962C8B-B14F-4D97-AF65-F5344CB8AC3E}">
        <p14:creationId xmlns:p14="http://schemas.microsoft.com/office/powerpoint/2010/main" val="786771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CC8459-7C86-9043-A358-B2B6D0CB9D82}" type="slidenum">
              <a:rPr lang="en-US" smtClean="0"/>
              <a:pPr/>
              <a:t>10</a:t>
            </a:fld>
            <a:endParaRPr lang="en-US"/>
          </a:p>
        </p:txBody>
      </p:sp>
    </p:spTree>
    <p:extLst>
      <p:ext uri="{BB962C8B-B14F-4D97-AF65-F5344CB8AC3E}">
        <p14:creationId xmlns:p14="http://schemas.microsoft.com/office/powerpoint/2010/main" val="2878509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CC8459-7C86-9043-A358-B2B6D0CB9D82}" type="slidenum">
              <a:rPr lang="en-US" smtClean="0"/>
              <a:pPr/>
              <a:t>11</a:t>
            </a:fld>
            <a:endParaRPr lang="en-US"/>
          </a:p>
        </p:txBody>
      </p:sp>
    </p:spTree>
    <p:extLst>
      <p:ext uri="{BB962C8B-B14F-4D97-AF65-F5344CB8AC3E}">
        <p14:creationId xmlns:p14="http://schemas.microsoft.com/office/powerpoint/2010/main" val="916940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CC8459-7C86-9043-A358-B2B6D0CB9D82}" type="slidenum">
              <a:rPr lang="en-US" smtClean="0"/>
              <a:pPr/>
              <a:t>12</a:t>
            </a:fld>
            <a:endParaRPr lang="en-US"/>
          </a:p>
        </p:txBody>
      </p:sp>
    </p:spTree>
    <p:extLst>
      <p:ext uri="{BB962C8B-B14F-4D97-AF65-F5344CB8AC3E}">
        <p14:creationId xmlns:p14="http://schemas.microsoft.com/office/powerpoint/2010/main" val="226160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CC8459-7C86-9043-A358-B2B6D0CB9D82}" type="slidenum">
              <a:rPr lang="en-US" smtClean="0"/>
              <a:pPr/>
              <a:t>13</a:t>
            </a:fld>
            <a:endParaRPr lang="en-US"/>
          </a:p>
        </p:txBody>
      </p:sp>
    </p:spTree>
    <p:extLst>
      <p:ext uri="{BB962C8B-B14F-4D97-AF65-F5344CB8AC3E}">
        <p14:creationId xmlns:p14="http://schemas.microsoft.com/office/powerpoint/2010/main" val="898403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CC8459-7C86-9043-A358-B2B6D0CB9D82}" type="slidenum">
              <a:rPr lang="en-US" smtClean="0"/>
              <a:pPr/>
              <a:t>14</a:t>
            </a:fld>
            <a:endParaRPr lang="en-US"/>
          </a:p>
        </p:txBody>
      </p:sp>
    </p:spTree>
    <p:extLst>
      <p:ext uri="{BB962C8B-B14F-4D97-AF65-F5344CB8AC3E}">
        <p14:creationId xmlns:p14="http://schemas.microsoft.com/office/powerpoint/2010/main" val="3464600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CC8459-7C86-9043-A358-B2B6D0CB9D82}" type="slidenum">
              <a:rPr lang="en-US" smtClean="0"/>
              <a:pPr/>
              <a:t>15</a:t>
            </a:fld>
            <a:endParaRPr lang="en-US"/>
          </a:p>
        </p:txBody>
      </p:sp>
    </p:spTree>
    <p:extLst>
      <p:ext uri="{BB962C8B-B14F-4D97-AF65-F5344CB8AC3E}">
        <p14:creationId xmlns:p14="http://schemas.microsoft.com/office/powerpoint/2010/main" val="3275558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normAutofit/>
          </a:bodyPr>
          <a:lstStyle/>
          <a:p>
            <a:endParaRPr lang="en-CA">
              <a:cs typeface="Calibri"/>
            </a:endParaRPr>
          </a:p>
        </p:txBody>
      </p:sp>
    </p:spTree>
    <p:extLst>
      <p:ext uri="{BB962C8B-B14F-4D97-AF65-F5344CB8AC3E}">
        <p14:creationId xmlns:p14="http://schemas.microsoft.com/office/powerpoint/2010/main" val="3777469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normAutofit/>
          </a:bodyPr>
          <a:lstStyle/>
          <a:p>
            <a:endParaRPr lang="en-CA">
              <a:cs typeface="Calibri"/>
            </a:endParaRPr>
          </a:p>
          <a:p>
            <a:endParaRPr lang="en-CA">
              <a:cs typeface="Calibri"/>
            </a:endParaRPr>
          </a:p>
        </p:txBody>
      </p:sp>
    </p:spTree>
    <p:extLst>
      <p:ext uri="{BB962C8B-B14F-4D97-AF65-F5344CB8AC3E}">
        <p14:creationId xmlns:p14="http://schemas.microsoft.com/office/powerpoint/2010/main" val="37018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normAutofit/>
          </a:bodyPr>
          <a:lstStyle/>
          <a:p>
            <a:pPr marL="174708" indent="-174708">
              <a:buFont typeface="Arial"/>
              <a:buChar char="•"/>
            </a:pPr>
            <a:endParaRPr lang="en-CA" sz="1600" b="1">
              <a:cs typeface="Calibri" panose="020F0502020204030204"/>
            </a:endParaRPr>
          </a:p>
        </p:txBody>
      </p:sp>
    </p:spTree>
    <p:extLst>
      <p:ext uri="{BB962C8B-B14F-4D97-AF65-F5344CB8AC3E}">
        <p14:creationId xmlns:p14="http://schemas.microsoft.com/office/powerpoint/2010/main" val="3487640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normAutofit/>
          </a:bodyPr>
          <a:lstStyle/>
          <a:p>
            <a:pPr marL="174708" indent="-174708">
              <a:buFont typeface="Arial"/>
              <a:buChar char="•"/>
            </a:pPr>
            <a:endParaRPr lang="en-CA" sz="1600" b="1">
              <a:cs typeface="Calibri" panose="020F0502020204030204"/>
            </a:endParaRPr>
          </a:p>
        </p:txBody>
      </p:sp>
    </p:spTree>
    <p:extLst>
      <p:ext uri="{BB962C8B-B14F-4D97-AF65-F5344CB8AC3E}">
        <p14:creationId xmlns:p14="http://schemas.microsoft.com/office/powerpoint/2010/main" val="3993345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ECC8459-7C86-9043-A358-B2B6D0CB9D82}" type="slidenum">
              <a:rPr lang="en-US" smtClean="0"/>
              <a:pPr/>
              <a:t>2</a:t>
            </a:fld>
            <a:endParaRPr lang="en-US"/>
          </a:p>
        </p:txBody>
      </p:sp>
    </p:spTree>
    <p:extLst>
      <p:ext uri="{BB962C8B-B14F-4D97-AF65-F5344CB8AC3E}">
        <p14:creationId xmlns:p14="http://schemas.microsoft.com/office/powerpoint/2010/main" val="262438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endParaRPr lang="id-ID">
              <a:cs typeface="Calibri"/>
            </a:endParaRPr>
          </a:p>
        </p:txBody>
      </p:sp>
    </p:spTree>
    <p:extLst>
      <p:ext uri="{BB962C8B-B14F-4D97-AF65-F5344CB8AC3E}">
        <p14:creationId xmlns:p14="http://schemas.microsoft.com/office/powerpoint/2010/main" val="2188901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endParaRPr lang="id-ID"/>
          </a:p>
        </p:txBody>
      </p:sp>
    </p:spTree>
    <p:extLst>
      <p:ext uri="{BB962C8B-B14F-4D97-AF65-F5344CB8AC3E}">
        <p14:creationId xmlns:p14="http://schemas.microsoft.com/office/powerpoint/2010/main" val="1457021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normAutofit/>
          </a:bodyPr>
          <a:lstStyle/>
          <a:p>
            <a:pPr marL="465887" lvl="1"/>
            <a:endParaRPr lang="en-US">
              <a:cs typeface="Calibri" panose="020F0502020204030204"/>
            </a:endParaRPr>
          </a:p>
        </p:txBody>
      </p:sp>
    </p:spTree>
    <p:extLst>
      <p:ext uri="{BB962C8B-B14F-4D97-AF65-F5344CB8AC3E}">
        <p14:creationId xmlns:p14="http://schemas.microsoft.com/office/powerpoint/2010/main" val="3533218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normAutofit/>
          </a:bodyPr>
          <a:lstStyle/>
          <a:p>
            <a:endParaRPr lang="en-CA" sz="1600"/>
          </a:p>
        </p:txBody>
      </p:sp>
    </p:spTree>
    <p:extLst>
      <p:ext uri="{BB962C8B-B14F-4D97-AF65-F5344CB8AC3E}">
        <p14:creationId xmlns:p14="http://schemas.microsoft.com/office/powerpoint/2010/main" val="1175231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normAutofit/>
          </a:bodyPr>
          <a:lstStyle/>
          <a:p>
            <a:endParaRPr lang="en-CA" sz="1600"/>
          </a:p>
        </p:txBody>
      </p:sp>
    </p:spTree>
    <p:extLst>
      <p:ext uri="{BB962C8B-B14F-4D97-AF65-F5344CB8AC3E}">
        <p14:creationId xmlns:p14="http://schemas.microsoft.com/office/powerpoint/2010/main" val="2612621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endParaRPr lang="en-US">
              <a:cs typeface="Calibri" panose="020F0502020204030204"/>
            </a:endParaRPr>
          </a:p>
        </p:txBody>
      </p:sp>
    </p:spTree>
    <p:extLst>
      <p:ext uri="{BB962C8B-B14F-4D97-AF65-F5344CB8AC3E}">
        <p14:creationId xmlns:p14="http://schemas.microsoft.com/office/powerpoint/2010/main" val="3862997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endParaRPr lang="en-US">
              <a:cs typeface="Calibri" panose="020F0502020204030204"/>
            </a:endParaRPr>
          </a:p>
        </p:txBody>
      </p:sp>
    </p:spTree>
    <p:extLst>
      <p:ext uri="{BB962C8B-B14F-4D97-AF65-F5344CB8AC3E}">
        <p14:creationId xmlns:p14="http://schemas.microsoft.com/office/powerpoint/2010/main" val="7191833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endParaRPr lang="en-US" dirty="0">
              <a:cs typeface="Calibri" panose="020F0502020204030204"/>
            </a:endParaRPr>
          </a:p>
        </p:txBody>
      </p:sp>
    </p:spTree>
    <p:extLst>
      <p:ext uri="{BB962C8B-B14F-4D97-AF65-F5344CB8AC3E}">
        <p14:creationId xmlns:p14="http://schemas.microsoft.com/office/powerpoint/2010/main" val="1974396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endParaRPr lang="en-US" dirty="0">
              <a:cs typeface="Calibri" panose="020F0502020204030204"/>
            </a:endParaRPr>
          </a:p>
        </p:txBody>
      </p:sp>
    </p:spTree>
    <p:extLst>
      <p:ext uri="{BB962C8B-B14F-4D97-AF65-F5344CB8AC3E}">
        <p14:creationId xmlns:p14="http://schemas.microsoft.com/office/powerpoint/2010/main" val="3350477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endParaRPr lang="en-US" dirty="0">
              <a:cs typeface="Calibri" panose="020F0502020204030204"/>
            </a:endParaRPr>
          </a:p>
        </p:txBody>
      </p:sp>
    </p:spTree>
    <p:extLst>
      <p:ext uri="{BB962C8B-B14F-4D97-AF65-F5344CB8AC3E}">
        <p14:creationId xmlns:p14="http://schemas.microsoft.com/office/powerpoint/2010/main" val="593261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normAutofit fontScale="77500" lnSpcReduction="20000"/>
          </a:bodyPr>
          <a:lstStyle/>
          <a:p>
            <a:r>
              <a:rPr lang="en-CA"/>
              <a:t>We would like to begin by acknowledging that we are joining  you from Toronto which is situated upon traditional territories. The territories include the </a:t>
            </a:r>
            <a:r>
              <a:rPr lang="en-CA" err="1"/>
              <a:t>Wendat</a:t>
            </a:r>
            <a:r>
              <a:rPr lang="en-CA"/>
              <a:t> (wen-</a:t>
            </a:r>
            <a:r>
              <a:rPr lang="en-CA" err="1"/>
              <a:t>dat</a:t>
            </a:r>
            <a:r>
              <a:rPr lang="en-CA"/>
              <a:t>), Anishinabek (ah-</a:t>
            </a:r>
            <a:r>
              <a:rPr lang="en-CA" err="1"/>
              <a:t>nish</a:t>
            </a:r>
            <a:r>
              <a:rPr lang="en-CA"/>
              <a:t>-nah-</a:t>
            </a:r>
            <a:r>
              <a:rPr lang="en-CA" err="1"/>
              <a:t>bek</a:t>
            </a:r>
            <a:r>
              <a:rPr lang="en-CA"/>
              <a:t>) Nation, the Haudenosaunee (ho-den-oh-</a:t>
            </a:r>
            <a:r>
              <a:rPr lang="en-CA" err="1"/>
              <a:t>sho</a:t>
            </a:r>
            <a:r>
              <a:rPr lang="en-CA"/>
              <a:t>-nee) Confederacy, the </a:t>
            </a:r>
            <a:r>
              <a:rPr lang="en-CA" err="1"/>
              <a:t>Mississaugas</a:t>
            </a:r>
            <a:r>
              <a:rPr lang="en-CA"/>
              <a:t> of the New Credit First Nations, and the Métis (may-tee) Nation. </a:t>
            </a:r>
            <a:endParaRPr lang="en-US"/>
          </a:p>
          <a:p>
            <a:endParaRPr lang="en-CA"/>
          </a:p>
          <a:p>
            <a:r>
              <a:rPr lang="en-CA"/>
              <a:t>Toronto is in the ‘Dish With One Spoon Territory’. The Dish With One Spoon is a treaty between the </a:t>
            </a:r>
            <a:r>
              <a:rPr lang="en-CA" err="1"/>
              <a:t>Anishinaabe</a:t>
            </a:r>
            <a:r>
              <a:rPr lang="en-CA"/>
              <a:t>, </a:t>
            </a:r>
            <a:r>
              <a:rPr lang="en-CA" err="1"/>
              <a:t>Mississaugas</a:t>
            </a:r>
            <a:r>
              <a:rPr lang="en-CA"/>
              <a:t> and Haudenosaunee that bound them to share the territory and protect the land. Subsequent Indigenous Nations and peoples, Europeans and all newcomers have been invited into this treaty in the spirit of peace, friendship and respect.</a:t>
            </a:r>
          </a:p>
          <a:p>
            <a:endParaRPr lang="en-CA"/>
          </a:p>
          <a:p>
            <a:r>
              <a:rPr lang="en-CA"/>
              <a:t>Today, the meeting place of Toronto is still the home to many Indigenous people from across Turtle Island and we are grateful to have the opportunity to work in the community, on this territory.</a:t>
            </a:r>
            <a:endParaRPr lang="en-CA">
              <a:cs typeface="Calibri"/>
            </a:endParaRPr>
          </a:p>
          <a:p>
            <a:endParaRPr lang="en-CA"/>
          </a:p>
          <a:p>
            <a:r>
              <a:rPr lang="en-CA"/>
              <a:t>We would like to acknowledge and thank everyone on the line, joining us from traditional territories across Turtle Island. We are honoured to be having this discussion with you and thank you for taking the time out of your day to join us.</a:t>
            </a:r>
            <a:endParaRPr lang="en-CA">
              <a:cs typeface="Calibri"/>
            </a:endParaRPr>
          </a:p>
          <a:p>
            <a:endParaRPr lang="en-CA">
              <a:cs typeface="Calibri"/>
            </a:endParaRPr>
          </a:p>
          <a:p>
            <a:endParaRPr lang="en-CA"/>
          </a:p>
          <a:p>
            <a:r>
              <a:rPr lang="en-CA"/>
              <a:t>My name is Glenna Harris, and I am Manager of Learning &amp; Training here at Prosper Canada.</a:t>
            </a:r>
            <a:endParaRPr lang="en-CA">
              <a:cs typeface="Calibri"/>
            </a:endParaRPr>
          </a:p>
          <a:p>
            <a:r>
              <a:rPr lang="en-CA"/>
              <a:t>Prosper Canada works with partners in all sectors to ensure that all Canadians, regardless of their income, have access to the financial programs, products, services and advice they need to build their financial well-being. </a:t>
            </a:r>
            <a:endParaRPr lang="en-CA">
              <a:cs typeface="Calibri"/>
            </a:endParaRPr>
          </a:p>
          <a:p>
            <a:r>
              <a:rPr lang="en-CA"/>
              <a:t> </a:t>
            </a:r>
          </a:p>
          <a:p>
            <a:r>
              <a:rPr lang="en-CA"/>
              <a:t>We envision a future in which all vulnerable Canadians have access to free, high-quality, and unbiased financial information, education, coaching or counselling when they need it.</a:t>
            </a:r>
            <a:r>
              <a:rPr lang="en-CA" baseline="0"/>
              <a:t> We believe bringing innovative research and design solutions to this work, such as a ‘service design’ approach, to be part of this vision. </a:t>
            </a:r>
            <a:endParaRPr lang="en-CA"/>
          </a:p>
          <a:p>
            <a:endParaRPr lang="en-CA">
              <a:cs typeface="Calibri"/>
            </a:endParaRPr>
          </a:p>
          <a:p>
            <a:r>
              <a:rPr lang="en-CA"/>
              <a:t>Prosper Canada’s programming in financial literacy is part of the work of the Canadian Centre for Financial Literacy, co-founded and supported by TD Bank Group.</a:t>
            </a:r>
            <a:endParaRPr lang="en-CA">
              <a:cs typeface="Calibri"/>
            </a:endParaRPr>
          </a:p>
          <a:p>
            <a:r>
              <a:rPr lang="en-CA"/>
              <a:t> </a:t>
            </a:r>
          </a:p>
          <a:p>
            <a:r>
              <a:rPr lang="en-CA"/>
              <a:t>Prosper Canada works with partners in all sectors to ensure that all Canadians, regardless of their income, have access to the financial programs, products, services and advice they need to build their financial well-being. </a:t>
            </a:r>
          </a:p>
          <a:p>
            <a:endParaRPr lang="en-CA"/>
          </a:p>
          <a:p>
            <a:r>
              <a:rPr lang="en-CA"/>
              <a:t>We aim build financial empowerment solutions that are sustainable and help service systems and organizations in all sectors to achieve their goals. </a:t>
            </a:r>
          </a:p>
        </p:txBody>
      </p:sp>
      <p:sp>
        <p:nvSpPr>
          <p:cNvPr id="4" name="Slide Number Placeholder 3"/>
          <p:cNvSpPr>
            <a:spLocks noGrp="1"/>
          </p:cNvSpPr>
          <p:nvPr>
            <p:ph type="sldNum" sz="quarter" idx="10"/>
          </p:nvPr>
        </p:nvSpPr>
        <p:spPr/>
        <p:txBody>
          <a:bodyPr/>
          <a:lstStyle/>
          <a:p>
            <a:fld id="{AEC3952A-BA3E-DA41-AA4A-E25F5B7485F6}" type="slidenum">
              <a:rPr lang="en-US" smtClean="0"/>
              <a:t>3</a:t>
            </a:fld>
            <a:endParaRPr lang="en-US"/>
          </a:p>
        </p:txBody>
      </p:sp>
    </p:spTree>
    <p:extLst>
      <p:ext uri="{BB962C8B-B14F-4D97-AF65-F5344CB8AC3E}">
        <p14:creationId xmlns:p14="http://schemas.microsoft.com/office/powerpoint/2010/main" val="33849389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endParaRPr lang="en-US">
              <a:cs typeface="Calibri" panose="020F0502020204030204"/>
            </a:endParaRPr>
          </a:p>
        </p:txBody>
      </p:sp>
    </p:spTree>
    <p:extLst>
      <p:ext uri="{BB962C8B-B14F-4D97-AF65-F5344CB8AC3E}">
        <p14:creationId xmlns:p14="http://schemas.microsoft.com/office/powerpoint/2010/main" val="26723751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endParaRPr lang="en-US">
              <a:cs typeface="Calibri" panose="020F0502020204030204"/>
            </a:endParaRPr>
          </a:p>
        </p:txBody>
      </p:sp>
    </p:spTree>
    <p:extLst>
      <p:ext uri="{BB962C8B-B14F-4D97-AF65-F5344CB8AC3E}">
        <p14:creationId xmlns:p14="http://schemas.microsoft.com/office/powerpoint/2010/main" val="26323212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CC8459-7C86-9043-A358-B2B6D0CB9D82}" type="slidenum">
              <a:rPr lang="en-US" smtClean="0"/>
              <a:pPr/>
              <a:t>32</a:t>
            </a:fld>
            <a:endParaRPr lang="en-US"/>
          </a:p>
        </p:txBody>
      </p:sp>
    </p:spTree>
    <p:extLst>
      <p:ext uri="{BB962C8B-B14F-4D97-AF65-F5344CB8AC3E}">
        <p14:creationId xmlns:p14="http://schemas.microsoft.com/office/powerpoint/2010/main" val="3151505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CC8459-7C86-9043-A358-B2B6D0CB9D82}" type="slidenum">
              <a:rPr lang="en-US" smtClean="0"/>
              <a:pPr/>
              <a:t>33</a:t>
            </a:fld>
            <a:endParaRPr lang="en-US"/>
          </a:p>
        </p:txBody>
      </p:sp>
    </p:spTree>
    <p:extLst>
      <p:ext uri="{BB962C8B-B14F-4D97-AF65-F5344CB8AC3E}">
        <p14:creationId xmlns:p14="http://schemas.microsoft.com/office/powerpoint/2010/main" val="23184106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CC8459-7C86-9043-A358-B2B6D0CB9D82}" type="slidenum">
              <a:rPr lang="en-US" smtClean="0"/>
              <a:pPr/>
              <a:t>34</a:t>
            </a:fld>
            <a:endParaRPr lang="en-US"/>
          </a:p>
        </p:txBody>
      </p:sp>
    </p:spTree>
    <p:extLst>
      <p:ext uri="{BB962C8B-B14F-4D97-AF65-F5344CB8AC3E}">
        <p14:creationId xmlns:p14="http://schemas.microsoft.com/office/powerpoint/2010/main" val="16848829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defTabSz="931774">
              <a:defRPr/>
            </a:pPr>
            <a:fld id="{5303354B-3328-4A86-87AB-82FAC17FA99A}" type="slidenum">
              <a:rPr lang="en-CA">
                <a:solidFill>
                  <a:prstClr val="black"/>
                </a:solidFill>
                <a:latin typeface="Calibri" panose="020F0502020204030204"/>
              </a:rPr>
              <a:pPr defTabSz="931774">
                <a:defRPr/>
              </a:pPr>
              <a:t>35</a:t>
            </a:fld>
            <a:endParaRPr lang="en-CA">
              <a:solidFill>
                <a:prstClr val="black"/>
              </a:solidFill>
              <a:latin typeface="Calibri" panose="020F0502020204030204"/>
            </a:endParaRPr>
          </a:p>
        </p:txBody>
      </p:sp>
    </p:spTree>
    <p:extLst>
      <p:ext uri="{BB962C8B-B14F-4D97-AF65-F5344CB8AC3E}">
        <p14:creationId xmlns:p14="http://schemas.microsoft.com/office/powerpoint/2010/main" val="34499090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CC8459-7C86-9043-A358-B2B6D0CB9D82}" type="slidenum">
              <a:rPr lang="en-US" smtClean="0"/>
              <a:pPr/>
              <a:t>36</a:t>
            </a:fld>
            <a:endParaRPr lang="en-US"/>
          </a:p>
        </p:txBody>
      </p:sp>
    </p:spTree>
    <p:extLst>
      <p:ext uri="{BB962C8B-B14F-4D97-AF65-F5344CB8AC3E}">
        <p14:creationId xmlns:p14="http://schemas.microsoft.com/office/powerpoint/2010/main" val="41980786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C3952A-BA3E-DA41-AA4A-E25F5B7485F6}" type="slidenum">
              <a:rPr lang="en-US" smtClean="0"/>
              <a:t>39</a:t>
            </a:fld>
            <a:endParaRPr lang="en-US"/>
          </a:p>
        </p:txBody>
      </p:sp>
    </p:spTree>
    <p:extLst>
      <p:ext uri="{BB962C8B-B14F-4D97-AF65-F5344CB8AC3E}">
        <p14:creationId xmlns:p14="http://schemas.microsoft.com/office/powerpoint/2010/main" val="33908587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r>
              <a:rPr lang="en-CA"/>
              <a:t>Please subscribe to our newsletter</a:t>
            </a:r>
            <a:r>
              <a:rPr lang="en-CA" baseline="0"/>
              <a:t> </a:t>
            </a:r>
          </a:p>
          <a:p>
            <a:endParaRPr lang="en-CA"/>
          </a:p>
        </p:txBody>
      </p:sp>
      <p:sp>
        <p:nvSpPr>
          <p:cNvPr id="4" name="Slide Number Placeholder 3"/>
          <p:cNvSpPr>
            <a:spLocks noGrp="1"/>
          </p:cNvSpPr>
          <p:nvPr>
            <p:ph type="sldNum" sz="quarter" idx="10"/>
          </p:nvPr>
        </p:nvSpPr>
        <p:spPr/>
        <p:txBody>
          <a:bodyPr/>
          <a:lstStyle/>
          <a:p>
            <a:fld id="{AEC3952A-BA3E-DA41-AA4A-E25F5B7485F6}" type="slidenum">
              <a:rPr lang="en-US" smtClean="0"/>
              <a:t>40</a:t>
            </a:fld>
            <a:endParaRPr lang="en-US"/>
          </a:p>
        </p:txBody>
      </p:sp>
    </p:spTree>
    <p:extLst>
      <p:ext uri="{BB962C8B-B14F-4D97-AF65-F5344CB8AC3E}">
        <p14:creationId xmlns:p14="http://schemas.microsoft.com/office/powerpoint/2010/main" val="476701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normAutofit fontScale="92500" lnSpcReduction="10000"/>
          </a:bodyPr>
          <a:lstStyle/>
          <a:p>
            <a:r>
              <a:rPr lang="en-CA"/>
              <a:t>We have an exciting presentation planned for you today.</a:t>
            </a:r>
          </a:p>
          <a:p>
            <a:endParaRPr lang="en-CA" baseline="0"/>
          </a:p>
          <a:p>
            <a:r>
              <a:rPr lang="en-CA" baseline="0"/>
              <a:t>As all of us work in our different parts of the field to improve the lives of Canadians, I’m sure we’re all always looking for ways to improve how we design and deliver our programs. As always, solutions can range from very complex to very simple. </a:t>
            </a:r>
            <a:endParaRPr lang="en-CA"/>
          </a:p>
          <a:p>
            <a:endParaRPr lang="en-CA"/>
          </a:p>
          <a:p>
            <a:pPr defTabSz="465887">
              <a:defRPr/>
            </a:pPr>
            <a:r>
              <a:rPr lang="en-CA"/>
              <a:t>Our goal today is to introduce you to what service design is, how it works, and what</a:t>
            </a:r>
            <a:r>
              <a:rPr lang="en-CA" baseline="0"/>
              <a:t> elements of service design you can take and apply to your own work. It’s even possible that you are already working from a service design approach and don’t even realize it!</a:t>
            </a:r>
          </a:p>
          <a:p>
            <a:endParaRPr lang="en-CA"/>
          </a:p>
          <a:p>
            <a:r>
              <a:rPr lang="en-CA"/>
              <a:t>First, you’ll hear from experts at Bridgeable</a:t>
            </a:r>
            <a:r>
              <a:rPr lang="en-CA" baseline="0"/>
              <a:t>, who will share with us how they approach service design and why it is so crucial to use service design principles when developing people-oriented solutions. </a:t>
            </a:r>
            <a:endParaRPr lang="en-CA"/>
          </a:p>
          <a:p>
            <a:endParaRPr lang="en-CA"/>
          </a:p>
          <a:p>
            <a:r>
              <a:rPr lang="en-US" b="1"/>
              <a:t>Bridgeable is</a:t>
            </a:r>
            <a:r>
              <a:rPr lang="en-US"/>
              <a:t> an award-winning service design consultancy located in Toronto, whose work spans multiple industries, including healthcare, financial services, transit, and more. Bridgeable works with organizations to create more human experiences.</a:t>
            </a:r>
          </a:p>
          <a:p>
            <a:endParaRPr lang="en-CA"/>
          </a:p>
          <a:p>
            <a:r>
              <a:rPr lang="en-CA"/>
              <a:t>And</a:t>
            </a:r>
            <a:r>
              <a:rPr lang="en-CA" baseline="0"/>
              <a:t> second, did you know that our very own Benefits Screening Tool was developed using service design principles?</a:t>
            </a:r>
          </a:p>
          <a:p>
            <a:r>
              <a:rPr lang="en-CA" baseline="0"/>
              <a:t>We’ll hear from Trisha Islam who manages the Benefits Screening Tool project here at Prosper Canada, on how we used service design to refine this tool and make it something that will be truly beneficial to the lives of individuals.</a:t>
            </a:r>
            <a:endParaRPr lang="en-CA"/>
          </a:p>
          <a:p>
            <a:endParaRPr lang="en-CA"/>
          </a:p>
          <a:p>
            <a:endParaRPr lang="en-CA"/>
          </a:p>
          <a:p>
            <a:r>
              <a:rPr lang="en-CA" baseline="0"/>
              <a:t>We’ll hold some time at the end for Q&amp;A, so please let us know in the question box at any time if you have specific questions that Bonnie, Minyan, or Trisha can answer</a:t>
            </a:r>
            <a:endParaRPr lang="en-CA"/>
          </a:p>
          <a:p>
            <a:endParaRPr lang="en-CA"/>
          </a:p>
          <a:p>
            <a:endParaRPr lang="en-CA"/>
          </a:p>
          <a:p>
            <a:endParaRPr lang="en-CA"/>
          </a:p>
        </p:txBody>
      </p:sp>
      <p:sp>
        <p:nvSpPr>
          <p:cNvPr id="4" name="Slide Number Placeholder 3"/>
          <p:cNvSpPr>
            <a:spLocks noGrp="1"/>
          </p:cNvSpPr>
          <p:nvPr>
            <p:ph type="sldNum" sz="quarter" idx="10"/>
          </p:nvPr>
        </p:nvSpPr>
        <p:spPr/>
        <p:txBody>
          <a:bodyPr/>
          <a:lstStyle/>
          <a:p>
            <a:fld id="{AEC3952A-BA3E-DA41-AA4A-E25F5B7485F6}" type="slidenum">
              <a:rPr lang="en-US" smtClean="0"/>
              <a:t>4</a:t>
            </a:fld>
            <a:endParaRPr lang="en-US"/>
          </a:p>
        </p:txBody>
      </p:sp>
    </p:spTree>
    <p:extLst>
      <p:ext uri="{BB962C8B-B14F-4D97-AF65-F5344CB8AC3E}">
        <p14:creationId xmlns:p14="http://schemas.microsoft.com/office/powerpoint/2010/main" val="170397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normAutofit fontScale="85000" lnSpcReduction="20000"/>
          </a:bodyPr>
          <a:lstStyle/>
          <a:p>
            <a:r>
              <a:rPr lang="en-CA"/>
              <a:t>We are very excited to introduce our panel of speakers to you today!</a:t>
            </a:r>
          </a:p>
          <a:p>
            <a:pPr defTabSz="465887">
              <a:defRPr/>
            </a:pPr>
            <a:endParaRPr lang="en-CA"/>
          </a:p>
          <a:p>
            <a:r>
              <a:rPr lang="en-US" b="1"/>
              <a:t>Bonnie Tang</a:t>
            </a:r>
            <a:endParaRPr lang="en-US"/>
          </a:p>
          <a:p>
            <a:r>
              <a:rPr lang="en-US" b="1"/>
              <a:t>Manager, Design Strategy</a:t>
            </a:r>
            <a:endParaRPr lang="en-US"/>
          </a:p>
          <a:p>
            <a:r>
              <a:rPr lang="en-US" b="1"/>
              <a:t>Bonnie has an interest in translating complex problems into user-focused stories.</a:t>
            </a:r>
            <a:r>
              <a:rPr lang="en-US"/>
              <a:t/>
            </a:r>
            <a:br>
              <a:rPr lang="en-US"/>
            </a:br>
            <a:r>
              <a:rPr lang="en-US"/>
              <a:t>Her MSc degree in Biomedical Communications from the University of Toronto equipped her with visual and communication skills that translate creative design strategies through service design. She leads multidisciplinary teams on an array of projects, from conceptualization to final product and implementation. Whether it’s communicating treatment decision pathways or translating user insights into strategic visions, her ability to draw connections at all levels of a complex system delivers innovative solutions in our work.</a:t>
            </a:r>
          </a:p>
          <a:p>
            <a:r>
              <a:rPr lang="en-US"/>
              <a:t> </a:t>
            </a:r>
          </a:p>
          <a:p>
            <a:r>
              <a:rPr lang="en-US" b="1"/>
              <a:t>Minyan Wang</a:t>
            </a:r>
            <a:endParaRPr lang="en-US"/>
          </a:p>
          <a:p>
            <a:r>
              <a:rPr lang="en-US" b="1" err="1"/>
              <a:t>Sr</a:t>
            </a:r>
            <a:r>
              <a:rPr lang="en-US" b="1"/>
              <a:t> Designer, Biomedical Communications</a:t>
            </a:r>
            <a:endParaRPr lang="en-US"/>
          </a:p>
          <a:p>
            <a:r>
              <a:rPr lang="en-US" b="1"/>
              <a:t>Minyan is dedicated to designing engaging and immersive learning experiences that communicate complex concepts.</a:t>
            </a:r>
            <a:r>
              <a:rPr lang="en-US"/>
              <a:t/>
            </a:r>
            <a:br>
              <a:rPr lang="en-US"/>
            </a:br>
            <a:r>
              <a:rPr lang="en-US"/>
              <a:t>She plays a key role in projects focusing on science education and has led designs for innovative training and messaging solutions. She has worked extensively with faculty at the University of Toronto and physicians at The Hospital for Sick Children to develop teaching and training materials. Minyan holds a MSc degree in Biomedical Communications from the University of Toronto, and a BSc and BCompSc (general) degree from Queen’s University.</a:t>
            </a:r>
          </a:p>
          <a:p>
            <a:r>
              <a:rPr lang="en-US"/>
              <a:t> </a:t>
            </a:r>
          </a:p>
          <a:p>
            <a:pPr defTabSz="465887">
              <a:defRPr/>
            </a:pPr>
            <a:r>
              <a:rPr lang="en-US" b="1"/>
              <a:t>Trisha Islam </a:t>
            </a:r>
            <a:r>
              <a:rPr lang="en-US"/>
              <a:t>is a </a:t>
            </a:r>
            <a:r>
              <a:rPr lang="en-US" b="1"/>
              <a:t>Senior Program Delivery and Integration Officer at Prosper Canada</a:t>
            </a:r>
            <a:r>
              <a:rPr lang="en-US"/>
              <a:t>. </a:t>
            </a:r>
          </a:p>
          <a:p>
            <a:pPr defTabSz="465887">
              <a:defRPr/>
            </a:pPr>
            <a:r>
              <a:rPr lang="en-US"/>
              <a:t>She has worked on projects related to improving access to tax-filing, government benefits, financial coaching, and financial literacy for people living on low incomes in Canada. </a:t>
            </a:r>
          </a:p>
          <a:p>
            <a:pPr defTabSz="465887">
              <a:defRPr/>
            </a:pPr>
            <a:r>
              <a:rPr lang="en-US"/>
              <a:t>Currently, she leads the Benefits Screening Tool project and its various pilots in healthcare and the social services sector.</a:t>
            </a:r>
          </a:p>
          <a:p>
            <a:endParaRPr lang="en-US"/>
          </a:p>
          <a:p>
            <a:pPr defTabSz="465887">
              <a:defRPr/>
            </a:pPr>
            <a:endParaRPr lang="en-CA"/>
          </a:p>
          <a:p>
            <a:pPr defTabSz="465887">
              <a:defRPr/>
            </a:pPr>
            <a:endParaRPr lang="en-CA"/>
          </a:p>
          <a:p>
            <a:pPr defTabSz="465887">
              <a:defRPr/>
            </a:pPr>
            <a:endParaRPr lang="en-CA"/>
          </a:p>
          <a:p>
            <a:pPr defTabSz="465887">
              <a:defRPr/>
            </a:pPr>
            <a:r>
              <a:rPr lang="en-CA"/>
              <a:t>Glenna Harris – I am Manager of Learning &amp; Training here at Prosper Canada, responsible for our financial education programming and learning resource development – including events such as this. </a:t>
            </a:r>
          </a:p>
          <a:p>
            <a:pPr defTabSz="465887">
              <a:defRPr/>
            </a:pPr>
            <a:endParaRPr lang="en-US"/>
          </a:p>
        </p:txBody>
      </p:sp>
      <p:sp>
        <p:nvSpPr>
          <p:cNvPr id="4" name="Slide Number Placeholder 3"/>
          <p:cNvSpPr>
            <a:spLocks noGrp="1"/>
          </p:cNvSpPr>
          <p:nvPr>
            <p:ph type="sldNum" sz="quarter" idx="10"/>
          </p:nvPr>
        </p:nvSpPr>
        <p:spPr/>
        <p:txBody>
          <a:bodyPr/>
          <a:lstStyle/>
          <a:p>
            <a:fld id="{1ECC8459-7C86-9043-A358-B2B6D0CB9D82}" type="slidenum">
              <a:rPr lang="en-US" smtClean="0"/>
              <a:t>5</a:t>
            </a:fld>
            <a:endParaRPr lang="en-US"/>
          </a:p>
        </p:txBody>
      </p:sp>
    </p:spTree>
    <p:extLst>
      <p:ext uri="{BB962C8B-B14F-4D97-AF65-F5344CB8AC3E}">
        <p14:creationId xmlns:p14="http://schemas.microsoft.com/office/powerpoint/2010/main" val="496945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CC8459-7C86-9043-A358-B2B6D0CB9D82}" type="slidenum">
              <a:rPr lang="en-US" smtClean="0"/>
              <a:pPr/>
              <a:t>6</a:t>
            </a:fld>
            <a:endParaRPr lang="en-US"/>
          </a:p>
        </p:txBody>
      </p:sp>
    </p:spTree>
    <p:extLst>
      <p:ext uri="{BB962C8B-B14F-4D97-AF65-F5344CB8AC3E}">
        <p14:creationId xmlns:p14="http://schemas.microsoft.com/office/powerpoint/2010/main" val="4007788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CA" dirty="0"/>
          </a:p>
          <a:p>
            <a:r>
              <a:rPr lang="en-CA" dirty="0"/>
              <a:t>Today’s webinar is a little different from</a:t>
            </a:r>
            <a:r>
              <a:rPr lang="en-CA" baseline="0" dirty="0"/>
              <a:t> some others we’ve done in the past – we love to bring you examples of program implementation in the field of financial empowerment, and the types of solutions that are already in action in Canada – and we’ll continue to do so!</a:t>
            </a:r>
            <a:r>
              <a:rPr lang="en-CA" dirty="0"/>
              <a:t> </a:t>
            </a:r>
          </a:p>
          <a:p>
            <a:endParaRPr lang="en-CA" dirty="0"/>
          </a:p>
          <a:p>
            <a:r>
              <a:rPr lang="en-CA" dirty="0"/>
              <a:t>But today we’re talking more about ways to get</a:t>
            </a:r>
            <a:r>
              <a:rPr lang="en-CA" baseline="0" dirty="0"/>
              <a:t> to those program solutions in the first place, and this is what </a:t>
            </a:r>
            <a:r>
              <a:rPr lang="en-CA" dirty="0"/>
              <a:t>service design is about. </a:t>
            </a:r>
          </a:p>
          <a:p>
            <a:endParaRPr lang="en-CA" dirty="0"/>
          </a:p>
          <a:p>
            <a:r>
              <a:rPr lang="en-CA" dirty="0"/>
              <a:t>Service design is a human-centred design method that helps improve understanding of all the different stakeholders in order to design programs, services, or products that best reflect their experiences and meet their needs – so it will frequently engage not just the staff involved but also clients, managers, funders, and other relevant stakeholders in the community.</a:t>
            </a:r>
          </a:p>
          <a:p>
            <a:endParaRPr lang="en-CA" baseline="0" dirty="0"/>
          </a:p>
          <a:p>
            <a:r>
              <a:rPr lang="en-CA" baseline="0" dirty="0"/>
              <a:t>This involves approaching program design questions from a place of empathy, but also a willingness to examine assumptions about what’s working well, and what could be improved. </a:t>
            </a:r>
            <a:endParaRPr lang="en-CA" dirty="0"/>
          </a:p>
          <a:p>
            <a:endParaRPr lang="en-CA" dirty="0"/>
          </a:p>
          <a:p>
            <a:r>
              <a:rPr lang="en-CA" dirty="0"/>
              <a:t>Service design addresses how an organization gets something done. It ensures services are usable, desirable, and creates positive outcomes.</a:t>
            </a:r>
          </a:p>
          <a:p>
            <a:r>
              <a:rPr lang="en-CA" dirty="0"/>
              <a:t>By empathizing and seeking to better understand stakeholder pain points, we can then design programs and resources through evidence-based solutions that create “win-win” interactions between service </a:t>
            </a:r>
            <a:r>
              <a:rPr lang="en-US" dirty="0"/>
              <a:t>users and service providers.</a:t>
            </a:r>
          </a:p>
          <a:p>
            <a:endParaRPr lang="en-CA" dirty="0"/>
          </a:p>
          <a:p>
            <a:r>
              <a:rPr lang="en-CA" baseline="0" dirty="0"/>
              <a:t>Our speakers are going to tell us more about some examples like that – both within business-oriented environments but then also within social sector and health care environments. </a:t>
            </a:r>
            <a:r>
              <a:rPr lang="en-CA" dirty="0"/>
              <a:t>It’s a process that can</a:t>
            </a:r>
            <a:r>
              <a:rPr lang="en-CA" baseline="0" dirty="0"/>
              <a:t> involve a lot of different types of steps, and does typically involve some investment of time and resources in order to do it right.  You’ll hear terms like “journey map” and “service blueprint,” that are common types of service design activities.</a:t>
            </a:r>
          </a:p>
          <a:p>
            <a:endParaRPr lang="en-CA" baseline="0" dirty="0"/>
          </a:p>
          <a:p>
            <a:r>
              <a:rPr lang="en-CA" baseline="0" dirty="0"/>
              <a:t>There may sometimes be limits to what we can change, but even small solutions that are designed to minimize pain-points and are based in evidence, can make a difference. </a:t>
            </a:r>
          </a:p>
          <a:p>
            <a:endParaRPr lang="en-CA" baseline="0" dirty="0"/>
          </a:p>
          <a:p>
            <a:r>
              <a:rPr lang="en-CA" baseline="0" dirty="0"/>
              <a:t>On that note, I’m going to turn the presentation over to Bonnie and Minyan from Bridgeable, who will kick us off by telling us more about why service design is so important and the reasons why more companies and organizations are using it as part of their work.</a:t>
            </a:r>
          </a:p>
          <a:p>
            <a:endParaRPr lang="en-CA" baseline="0" dirty="0"/>
          </a:p>
          <a:p>
            <a:r>
              <a:rPr lang="en-CA" baseline="0" dirty="0"/>
              <a:t>Bonnie and Minyan, over to you!</a:t>
            </a:r>
          </a:p>
        </p:txBody>
      </p:sp>
      <p:sp>
        <p:nvSpPr>
          <p:cNvPr id="4" name="Slide Number Placeholder 3"/>
          <p:cNvSpPr>
            <a:spLocks noGrp="1"/>
          </p:cNvSpPr>
          <p:nvPr>
            <p:ph type="sldNum" sz="quarter" idx="10"/>
          </p:nvPr>
        </p:nvSpPr>
        <p:spPr/>
        <p:txBody>
          <a:bodyPr/>
          <a:lstStyle/>
          <a:p>
            <a:fld id="{1ECC8459-7C86-9043-A358-B2B6D0CB9D82}" type="slidenum">
              <a:rPr lang="en-US" smtClean="0"/>
              <a:pPr/>
              <a:t>7</a:t>
            </a:fld>
            <a:endParaRPr lang="en-US"/>
          </a:p>
        </p:txBody>
      </p:sp>
    </p:spTree>
    <p:extLst>
      <p:ext uri="{BB962C8B-B14F-4D97-AF65-F5344CB8AC3E}">
        <p14:creationId xmlns:p14="http://schemas.microsoft.com/office/powerpoint/2010/main" val="4139953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CC8459-7C86-9043-A358-B2B6D0CB9D82}" type="slidenum">
              <a:rPr lang="en-US" smtClean="0"/>
              <a:pPr/>
              <a:t>8</a:t>
            </a:fld>
            <a:endParaRPr lang="en-US"/>
          </a:p>
        </p:txBody>
      </p:sp>
    </p:spTree>
    <p:extLst>
      <p:ext uri="{BB962C8B-B14F-4D97-AF65-F5344CB8AC3E}">
        <p14:creationId xmlns:p14="http://schemas.microsoft.com/office/powerpoint/2010/main" val="1153290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CC8459-7C86-9043-A358-B2B6D0CB9D82}" type="slidenum">
              <a:rPr lang="en-US" smtClean="0"/>
              <a:pPr/>
              <a:t>9</a:t>
            </a:fld>
            <a:endParaRPr lang="en-US"/>
          </a:p>
        </p:txBody>
      </p:sp>
    </p:spTree>
    <p:extLst>
      <p:ext uri="{BB962C8B-B14F-4D97-AF65-F5344CB8AC3E}">
        <p14:creationId xmlns:p14="http://schemas.microsoft.com/office/powerpoint/2010/main" val="28509514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Prosper_Powerpoint_cover.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4953000" y="682625"/>
            <a:ext cx="3886200" cy="765175"/>
          </a:xfrm>
        </p:spPr>
        <p:txBody>
          <a:bodyPr anchor="t">
            <a:normAutofit/>
          </a:bodyPr>
          <a:lstStyle>
            <a:lvl1pPr>
              <a:defRPr sz="2000">
                <a:solidFill>
                  <a:srgbClr val="D25F2A"/>
                </a:solidFill>
              </a:defRPr>
            </a:lvl1pPr>
          </a:lstStyle>
          <a:p>
            <a:r>
              <a:rPr lang="en-US"/>
              <a:t>Click to edit Master title style</a:t>
            </a:r>
          </a:p>
        </p:txBody>
      </p:sp>
      <p:sp>
        <p:nvSpPr>
          <p:cNvPr id="3" name="Subtitle 2"/>
          <p:cNvSpPr>
            <a:spLocks noGrp="1"/>
          </p:cNvSpPr>
          <p:nvPr>
            <p:ph type="subTitle" idx="1"/>
          </p:nvPr>
        </p:nvSpPr>
        <p:spPr>
          <a:xfrm>
            <a:off x="4953000" y="1447800"/>
            <a:ext cx="3886200" cy="1219200"/>
          </a:xfrm>
        </p:spPr>
        <p:txBody>
          <a:bodyPr>
            <a:normAutofit/>
          </a:bodyPr>
          <a:lstStyle>
            <a:lvl1pPr marL="0" indent="0" algn="l">
              <a:buNone/>
              <a:defRPr sz="1400">
                <a:solidFill>
                  <a:srgbClr val="00224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8" name="Picture 7" descr="Prosper_Canada_RGB.jpg"/>
          <p:cNvPicPr>
            <a:picLocks noChangeAspect="1"/>
          </p:cNvPicPr>
          <p:nvPr userDrawn="1"/>
        </p:nvPicPr>
        <p:blipFill>
          <a:blip r:embed="rId3"/>
          <a:stretch>
            <a:fillRect/>
          </a:stretch>
        </p:blipFill>
        <p:spPr>
          <a:xfrm>
            <a:off x="685800" y="587614"/>
            <a:ext cx="3017520" cy="55538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934200" y="6459893"/>
            <a:ext cx="2133600" cy="365125"/>
          </a:xfrm>
        </p:spPr>
        <p:txBody>
          <a:bodyPr anchor="t"/>
          <a:lstStyle>
            <a:lvl1pPr algn="r">
              <a:defRPr sz="1000"/>
            </a:lvl1pPr>
          </a:lstStyle>
          <a:p>
            <a:fld id="{512064B0-C331-6F48-BA8A-12E9B5EB726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95400"/>
            <a:ext cx="3657600" cy="4525963"/>
          </a:xfrm>
        </p:spPr>
        <p:txBody>
          <a:bodyPr>
            <a:normAutofit/>
          </a:bodyPr>
          <a:lstStyle>
            <a:lvl1pPr>
              <a:defRPr sz="15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295400"/>
            <a:ext cx="3810000" cy="4525963"/>
          </a:xfrm>
        </p:spPr>
        <p:txBody>
          <a:bodyPr>
            <a:normAutofit/>
          </a:bodyPr>
          <a:lstStyle>
            <a:lvl1pPr>
              <a:defRPr sz="15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12064B0-C331-6F48-BA8A-12E9B5EB726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295400"/>
            <a:ext cx="3659188" cy="639762"/>
          </a:xfrm>
        </p:spPr>
        <p:txBody>
          <a:bodyPr anchor="t">
            <a:normAutofit/>
          </a:bodyPr>
          <a:lstStyle>
            <a:lvl1pPr marL="0" indent="0">
              <a:buNone/>
              <a:defRPr sz="1800" b="1">
                <a:solidFill>
                  <a:srgbClr val="00224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1935162"/>
            <a:ext cx="3659188" cy="3951288"/>
          </a:xfrm>
        </p:spPr>
        <p:txBody>
          <a:bodyPr>
            <a:normAutofit/>
          </a:bodyPr>
          <a:lstStyle>
            <a:lvl1pPr>
              <a:defRPr sz="1500">
                <a:solidFill>
                  <a:srgbClr val="002244"/>
                </a:solidFill>
              </a:defRPr>
            </a:lvl1pPr>
            <a:lvl2pPr>
              <a:defRPr sz="1400">
                <a:solidFill>
                  <a:srgbClr val="002244"/>
                </a:solidFill>
              </a:defRPr>
            </a:lvl2pPr>
            <a:lvl3pPr>
              <a:defRPr sz="1400">
                <a:solidFill>
                  <a:srgbClr val="002244"/>
                </a:solidFill>
              </a:defRPr>
            </a:lvl3pPr>
            <a:lvl4pPr>
              <a:defRPr sz="1400">
                <a:solidFill>
                  <a:srgbClr val="002244"/>
                </a:solidFill>
              </a:defRPr>
            </a:lvl4pPr>
            <a:lvl5pPr>
              <a:defRPr sz="1400">
                <a:solidFill>
                  <a:srgbClr val="002244"/>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572000" y="1295400"/>
            <a:ext cx="3962400" cy="639762"/>
          </a:xfrm>
        </p:spPr>
        <p:txBody>
          <a:bodyPr anchor="t">
            <a:normAutofit/>
          </a:bodyPr>
          <a:lstStyle>
            <a:lvl1pPr marL="0" indent="0">
              <a:buNone/>
              <a:defRPr sz="1800" b="1">
                <a:solidFill>
                  <a:srgbClr val="00224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2000" y="1935162"/>
            <a:ext cx="3962400" cy="3951288"/>
          </a:xfrm>
        </p:spPr>
        <p:txBody>
          <a:bodyPr>
            <a:normAutofit/>
          </a:bodyPr>
          <a:lstStyle>
            <a:lvl1pPr>
              <a:defRPr sz="15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512064B0-C331-6F48-BA8A-12E9B5EB726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512064B0-C331-6F48-BA8A-12E9B5EB726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934200" y="6459893"/>
            <a:ext cx="2133600" cy="365125"/>
          </a:xfrm>
        </p:spPr>
        <p:txBody>
          <a:bodyPr/>
          <a:lstStyle/>
          <a:p>
            <a:fld id="{512064B0-C331-6F48-BA8A-12E9B5EB726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8" name="Content Placeholder 37"/>
          <p:cNvSpPr>
            <a:spLocks noGrp="1"/>
          </p:cNvSpPr>
          <p:nvPr>
            <p:ph sz="quarter" idx="15"/>
          </p:nvPr>
        </p:nvSpPr>
        <p:spPr>
          <a:xfrm>
            <a:off x="685800" y="2971800"/>
            <a:ext cx="22860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Content Placeholder 37"/>
          <p:cNvSpPr>
            <a:spLocks noGrp="1"/>
          </p:cNvSpPr>
          <p:nvPr>
            <p:ph sz="quarter" idx="17"/>
          </p:nvPr>
        </p:nvSpPr>
        <p:spPr>
          <a:xfrm>
            <a:off x="3429000" y="2971800"/>
            <a:ext cx="5029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2"/>
          <p:cNvSpPr>
            <a:spLocks noGrp="1"/>
          </p:cNvSpPr>
          <p:nvPr>
            <p:ph type="body" idx="28" hasCustomPrompt="1"/>
          </p:nvPr>
        </p:nvSpPr>
        <p:spPr>
          <a:xfrm>
            <a:off x="685800" y="691054"/>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41" name="TextBox 40"/>
          <p:cNvSpPr txBox="1"/>
          <p:nvPr/>
        </p:nvSpPr>
        <p:spPr>
          <a:xfrm>
            <a:off x="8165124" y="6589194"/>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rgbClr val="D25F2A">
                    <a:lumMod val="60000"/>
                    <a:lumOff val="40000"/>
                  </a:srgbClr>
                </a:solidFill>
              </a:rPr>
              <a:pPr algn="r"/>
              <a:t>‹#›</a:t>
            </a:fld>
            <a:endParaRPr lang="en-US" sz="800">
              <a:solidFill>
                <a:srgbClr val="D25F2A">
                  <a:lumMod val="60000"/>
                  <a:lumOff val="40000"/>
                </a:srgbClr>
              </a:solidFill>
            </a:endParaRPr>
          </a:p>
        </p:txBody>
      </p:sp>
      <p:sp>
        <p:nvSpPr>
          <p:cNvPr id="8" name="TextBox 7"/>
          <p:cNvSpPr txBox="1"/>
          <p:nvPr userDrawn="1"/>
        </p:nvSpPr>
        <p:spPr>
          <a:xfrm>
            <a:off x="8165124" y="6589194"/>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rgbClr val="A59D95"/>
                </a:solidFill>
              </a:rPr>
              <a:pPr algn="r"/>
              <a:t>‹#›</a:t>
            </a:fld>
            <a:endParaRPr lang="en-US" sz="800">
              <a:solidFill>
                <a:srgbClr val="A59D95"/>
              </a:solidFill>
            </a:endParaRPr>
          </a:p>
        </p:txBody>
      </p:sp>
      <p:sp>
        <p:nvSpPr>
          <p:cNvPr id="9" name="Text Placeholder 15"/>
          <p:cNvSpPr>
            <a:spLocks noGrp="1"/>
          </p:cNvSpPr>
          <p:nvPr>
            <p:ph type="body" sz="quarter" idx="4294967295"/>
          </p:nvPr>
        </p:nvSpPr>
        <p:spPr>
          <a:xfrm>
            <a:off x="685800" y="6522702"/>
            <a:ext cx="5029200" cy="189604"/>
          </a:xfrm>
          <a:prstGeom prst="rect">
            <a:avLst/>
          </a:prstGeom>
        </p:spPr>
        <p:txBody>
          <a:bodyPr/>
          <a:lstStyle/>
          <a:p>
            <a:r>
              <a:rPr lang="en-US" sz="1100">
                <a:solidFill>
                  <a:srgbClr val="82786F"/>
                </a:solidFill>
                <a:latin typeface="Calibri" panose="020F0502020204030204" pitchFamily="34" charset="0"/>
              </a:rPr>
              <a:t>Prosper Canada </a:t>
            </a:r>
            <a:r>
              <a:rPr lang="en-US" sz="1100">
                <a:solidFill>
                  <a:srgbClr val="82786F"/>
                </a:solidFill>
                <a:latin typeface="Calibri" panose="020F0502020204030204" pitchFamily="34" charset="0"/>
                <a:sym typeface="Symbol"/>
              </a:rPr>
              <a:t> </a:t>
            </a:r>
            <a:r>
              <a:rPr lang="en-US" sz="1100">
                <a:solidFill>
                  <a:srgbClr val="82786F"/>
                </a:solidFill>
                <a:latin typeface="Calibri" panose="020F0502020204030204" pitchFamily="34" charset="0"/>
              </a:rPr>
              <a:t>Report title </a:t>
            </a:r>
            <a:r>
              <a:rPr lang="en-US" sz="1100">
                <a:solidFill>
                  <a:srgbClr val="82786F"/>
                </a:solidFill>
                <a:latin typeface="Calibri" panose="020F0502020204030204" pitchFamily="34" charset="0"/>
                <a:sym typeface="Symbol"/>
              </a:rPr>
              <a:t>  Month year</a:t>
            </a:r>
            <a:endParaRPr lang="en-US" sz="1100">
              <a:solidFill>
                <a:srgbClr val="82786F"/>
              </a:solidFill>
              <a:latin typeface="Calibri" panose="020F0502020204030204" pitchFamily="34" charset="0"/>
            </a:endParaRPr>
          </a:p>
        </p:txBody>
      </p:sp>
    </p:spTree>
    <p:extLst>
      <p:ext uri="{BB962C8B-B14F-4D97-AF65-F5344CB8AC3E}">
        <p14:creationId xmlns:p14="http://schemas.microsoft.com/office/powerpoint/2010/main" val="2034991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able of Content">
    <p:spTree>
      <p:nvGrpSpPr>
        <p:cNvPr id="1" name=""/>
        <p:cNvGrpSpPr/>
        <p:nvPr/>
      </p:nvGrpSpPr>
      <p:grpSpPr>
        <a:xfrm>
          <a:off x="0" y="0"/>
          <a:ext cx="0" cy="0"/>
          <a:chOff x="0" y="0"/>
          <a:chExt cx="0" cy="0"/>
        </a:xfrm>
      </p:grpSpPr>
      <p:sp>
        <p:nvSpPr>
          <p:cNvPr id="25" name="Text Placeholder 3"/>
          <p:cNvSpPr>
            <a:spLocks noGrp="1"/>
          </p:cNvSpPr>
          <p:nvPr>
            <p:ph type="body" sz="half" idx="2" hasCustomPrompt="1"/>
          </p:nvPr>
        </p:nvSpPr>
        <p:spPr>
          <a:xfrm>
            <a:off x="1618133" y="2971802"/>
            <a:ext cx="2725271" cy="914399"/>
          </a:xfrm>
        </p:spPr>
        <p:txBody>
          <a:bodyPr anchor="t" anchorCtr="0">
            <a:noAutofit/>
          </a:bodyPr>
          <a:lstStyle>
            <a:lvl1pPr marL="0" indent="0">
              <a:lnSpc>
                <a:spcPts val="1700"/>
              </a:lnSpc>
              <a:buNone/>
              <a:defRPr sz="1500">
                <a:solidFill>
                  <a:schemeClr val="tx2"/>
                </a:solidFill>
                <a:latin typeface="+mn-lt"/>
              </a:defRPr>
            </a:lvl1pPr>
            <a:lvl2pPr marL="457177" indent="0">
              <a:buNone/>
              <a:defRPr sz="1200"/>
            </a:lvl2pPr>
            <a:lvl3pPr marL="914354" indent="0">
              <a:buNone/>
              <a:defRPr sz="1001"/>
            </a:lvl3pPr>
            <a:lvl4pPr marL="1371531"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a:t>click to edit section title</a:t>
            </a:r>
          </a:p>
        </p:txBody>
      </p:sp>
      <p:sp>
        <p:nvSpPr>
          <p:cNvPr id="30" name="Text Placeholder 29"/>
          <p:cNvSpPr>
            <a:spLocks noGrp="1"/>
          </p:cNvSpPr>
          <p:nvPr>
            <p:ph type="body" sz="quarter" idx="11" hasCustomPrompt="1"/>
          </p:nvPr>
        </p:nvSpPr>
        <p:spPr>
          <a:xfrm>
            <a:off x="685801" y="2948361"/>
            <a:ext cx="932331" cy="937839"/>
          </a:xfrm>
        </p:spPr>
        <p:txBody>
          <a:bodyPr anchor="t" anchorCtr="0">
            <a:noAutofit/>
          </a:bodyPr>
          <a:lstStyle>
            <a:lvl1pPr marL="0" indent="0">
              <a:lnSpc>
                <a:spcPct val="85000"/>
              </a:lnSpc>
              <a:spcBef>
                <a:spcPts val="0"/>
              </a:spcBef>
              <a:spcAft>
                <a:spcPts val="0"/>
              </a:spcAft>
              <a:buFontTx/>
              <a:buNone/>
              <a:defRPr sz="5001">
                <a:solidFill>
                  <a:schemeClr val="accent2"/>
                </a:solidFill>
                <a:latin typeface="Franklin Gothic Demi Cond" panose="020B0706030402020204" pitchFamily="34" charset="0"/>
              </a:defRPr>
            </a:lvl1pPr>
          </a:lstStyle>
          <a:p>
            <a:pPr lvl="0"/>
            <a:r>
              <a:rPr lang="en-US"/>
              <a:t>##</a:t>
            </a:r>
          </a:p>
        </p:txBody>
      </p:sp>
      <p:sp>
        <p:nvSpPr>
          <p:cNvPr id="22" name="Text Placeholder 2"/>
          <p:cNvSpPr>
            <a:spLocks noGrp="1"/>
          </p:cNvSpPr>
          <p:nvPr>
            <p:ph type="body" idx="28" hasCustomPrompt="1"/>
          </p:nvPr>
        </p:nvSpPr>
        <p:spPr>
          <a:xfrm>
            <a:off x="685800" y="691054"/>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94" name="Text Placeholder 3"/>
          <p:cNvSpPr>
            <a:spLocks noGrp="1"/>
          </p:cNvSpPr>
          <p:nvPr>
            <p:ph type="body" sz="half" idx="29" hasCustomPrompt="1"/>
          </p:nvPr>
        </p:nvSpPr>
        <p:spPr>
          <a:xfrm>
            <a:off x="1618133" y="3886213"/>
            <a:ext cx="2725271" cy="914399"/>
          </a:xfrm>
        </p:spPr>
        <p:txBody>
          <a:bodyPr anchor="t" anchorCtr="0">
            <a:noAutofit/>
          </a:bodyPr>
          <a:lstStyle>
            <a:lvl1pPr marL="0" indent="0">
              <a:lnSpc>
                <a:spcPts val="1700"/>
              </a:lnSpc>
              <a:buNone/>
              <a:defRPr sz="1500">
                <a:solidFill>
                  <a:schemeClr val="tx2"/>
                </a:solidFill>
                <a:latin typeface="+mn-lt"/>
              </a:defRPr>
            </a:lvl1pPr>
            <a:lvl2pPr marL="457177" indent="0">
              <a:buNone/>
              <a:defRPr sz="1200"/>
            </a:lvl2pPr>
            <a:lvl3pPr marL="914354" indent="0">
              <a:buNone/>
              <a:defRPr sz="1001"/>
            </a:lvl3pPr>
            <a:lvl4pPr marL="1371531"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a:t>click to edit section title</a:t>
            </a:r>
          </a:p>
        </p:txBody>
      </p:sp>
      <p:sp>
        <p:nvSpPr>
          <p:cNvPr id="95" name="Text Placeholder 29"/>
          <p:cNvSpPr>
            <a:spLocks noGrp="1"/>
          </p:cNvSpPr>
          <p:nvPr>
            <p:ph type="body" sz="quarter" idx="30" hasCustomPrompt="1"/>
          </p:nvPr>
        </p:nvSpPr>
        <p:spPr>
          <a:xfrm>
            <a:off x="685801" y="3862766"/>
            <a:ext cx="932331" cy="937839"/>
          </a:xfrm>
        </p:spPr>
        <p:txBody>
          <a:bodyPr anchor="t" anchorCtr="0">
            <a:noAutofit/>
          </a:bodyPr>
          <a:lstStyle>
            <a:lvl1pPr marL="0" indent="0">
              <a:lnSpc>
                <a:spcPct val="85000"/>
              </a:lnSpc>
              <a:spcBef>
                <a:spcPts val="0"/>
              </a:spcBef>
              <a:spcAft>
                <a:spcPts val="0"/>
              </a:spcAft>
              <a:buFontTx/>
              <a:buNone/>
              <a:defRPr sz="5001">
                <a:solidFill>
                  <a:schemeClr val="accent2"/>
                </a:solidFill>
                <a:latin typeface="Franklin Gothic Demi Cond" panose="020B0706030402020204" pitchFamily="34" charset="0"/>
              </a:defRPr>
            </a:lvl1pPr>
          </a:lstStyle>
          <a:p>
            <a:pPr lvl="0"/>
            <a:r>
              <a:rPr lang="en-US"/>
              <a:t>##</a:t>
            </a:r>
          </a:p>
        </p:txBody>
      </p:sp>
      <p:sp>
        <p:nvSpPr>
          <p:cNvPr id="96" name="Text Placeholder 3"/>
          <p:cNvSpPr>
            <a:spLocks noGrp="1"/>
          </p:cNvSpPr>
          <p:nvPr>
            <p:ph type="body" sz="half" idx="31" hasCustomPrompt="1"/>
          </p:nvPr>
        </p:nvSpPr>
        <p:spPr>
          <a:xfrm>
            <a:off x="1618133" y="4800618"/>
            <a:ext cx="2725271" cy="914399"/>
          </a:xfrm>
        </p:spPr>
        <p:txBody>
          <a:bodyPr anchor="t" anchorCtr="0">
            <a:noAutofit/>
          </a:bodyPr>
          <a:lstStyle>
            <a:lvl1pPr marL="0" indent="0">
              <a:lnSpc>
                <a:spcPts val="1700"/>
              </a:lnSpc>
              <a:buNone/>
              <a:defRPr sz="1500">
                <a:solidFill>
                  <a:schemeClr val="tx2"/>
                </a:solidFill>
                <a:latin typeface="+mn-lt"/>
              </a:defRPr>
            </a:lvl1pPr>
            <a:lvl2pPr marL="457177" indent="0">
              <a:buNone/>
              <a:defRPr sz="1200"/>
            </a:lvl2pPr>
            <a:lvl3pPr marL="914354" indent="0">
              <a:buNone/>
              <a:defRPr sz="1001"/>
            </a:lvl3pPr>
            <a:lvl4pPr marL="1371531"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a:t>click to edit section title</a:t>
            </a:r>
          </a:p>
        </p:txBody>
      </p:sp>
      <p:sp>
        <p:nvSpPr>
          <p:cNvPr id="97" name="Text Placeholder 29"/>
          <p:cNvSpPr>
            <a:spLocks noGrp="1"/>
          </p:cNvSpPr>
          <p:nvPr>
            <p:ph type="body" sz="quarter" idx="32" hasCustomPrompt="1"/>
          </p:nvPr>
        </p:nvSpPr>
        <p:spPr>
          <a:xfrm>
            <a:off x="685801" y="4777171"/>
            <a:ext cx="932331" cy="937839"/>
          </a:xfrm>
        </p:spPr>
        <p:txBody>
          <a:bodyPr anchor="t" anchorCtr="0">
            <a:noAutofit/>
          </a:bodyPr>
          <a:lstStyle>
            <a:lvl1pPr marL="0" indent="0">
              <a:lnSpc>
                <a:spcPct val="85000"/>
              </a:lnSpc>
              <a:spcBef>
                <a:spcPts val="0"/>
              </a:spcBef>
              <a:spcAft>
                <a:spcPts val="0"/>
              </a:spcAft>
              <a:buFontTx/>
              <a:buNone/>
              <a:defRPr sz="5001">
                <a:solidFill>
                  <a:schemeClr val="accent2"/>
                </a:solidFill>
                <a:latin typeface="Franklin Gothic Demi Cond" panose="020B0706030402020204" pitchFamily="34" charset="0"/>
              </a:defRPr>
            </a:lvl1pPr>
          </a:lstStyle>
          <a:p>
            <a:pPr lvl="0"/>
            <a:r>
              <a:rPr lang="en-US"/>
              <a:t>##</a:t>
            </a:r>
          </a:p>
        </p:txBody>
      </p:sp>
      <p:sp>
        <p:nvSpPr>
          <p:cNvPr id="98" name="Text Placeholder 3"/>
          <p:cNvSpPr>
            <a:spLocks noGrp="1"/>
          </p:cNvSpPr>
          <p:nvPr>
            <p:ph type="body" sz="half" idx="33" hasCustomPrompt="1"/>
          </p:nvPr>
        </p:nvSpPr>
        <p:spPr>
          <a:xfrm>
            <a:off x="5732933" y="2971802"/>
            <a:ext cx="2725271" cy="914399"/>
          </a:xfrm>
        </p:spPr>
        <p:txBody>
          <a:bodyPr anchor="t" anchorCtr="0">
            <a:noAutofit/>
          </a:bodyPr>
          <a:lstStyle>
            <a:lvl1pPr marL="0" indent="0">
              <a:lnSpc>
                <a:spcPts val="1700"/>
              </a:lnSpc>
              <a:buNone/>
              <a:defRPr sz="1500">
                <a:solidFill>
                  <a:schemeClr val="tx2"/>
                </a:solidFill>
                <a:latin typeface="+mn-lt"/>
              </a:defRPr>
            </a:lvl1pPr>
            <a:lvl2pPr marL="457177" indent="0">
              <a:buNone/>
              <a:defRPr sz="1200"/>
            </a:lvl2pPr>
            <a:lvl3pPr marL="914354" indent="0">
              <a:buNone/>
              <a:defRPr sz="1001"/>
            </a:lvl3pPr>
            <a:lvl4pPr marL="1371531"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a:t>click to edit section title</a:t>
            </a:r>
          </a:p>
        </p:txBody>
      </p:sp>
      <p:sp>
        <p:nvSpPr>
          <p:cNvPr id="99" name="Text Placeholder 29"/>
          <p:cNvSpPr>
            <a:spLocks noGrp="1"/>
          </p:cNvSpPr>
          <p:nvPr>
            <p:ph type="body" sz="quarter" idx="34" hasCustomPrompt="1"/>
          </p:nvPr>
        </p:nvSpPr>
        <p:spPr>
          <a:xfrm>
            <a:off x="4800601" y="2948361"/>
            <a:ext cx="932331" cy="937839"/>
          </a:xfrm>
        </p:spPr>
        <p:txBody>
          <a:bodyPr anchor="t" anchorCtr="0">
            <a:noAutofit/>
          </a:bodyPr>
          <a:lstStyle>
            <a:lvl1pPr marL="0" indent="0">
              <a:lnSpc>
                <a:spcPct val="85000"/>
              </a:lnSpc>
              <a:spcBef>
                <a:spcPts val="0"/>
              </a:spcBef>
              <a:spcAft>
                <a:spcPts val="0"/>
              </a:spcAft>
              <a:buFontTx/>
              <a:buNone/>
              <a:defRPr sz="5001">
                <a:solidFill>
                  <a:schemeClr val="accent2"/>
                </a:solidFill>
                <a:latin typeface="Franklin Gothic Demi Cond" panose="020B0706030402020204" pitchFamily="34" charset="0"/>
              </a:defRPr>
            </a:lvl1pPr>
          </a:lstStyle>
          <a:p>
            <a:pPr lvl="0"/>
            <a:r>
              <a:rPr lang="en-US"/>
              <a:t>##</a:t>
            </a:r>
          </a:p>
        </p:txBody>
      </p:sp>
      <p:sp>
        <p:nvSpPr>
          <p:cNvPr id="100" name="Text Placeholder 3"/>
          <p:cNvSpPr>
            <a:spLocks noGrp="1"/>
          </p:cNvSpPr>
          <p:nvPr>
            <p:ph type="body" sz="half" idx="35" hasCustomPrompt="1"/>
          </p:nvPr>
        </p:nvSpPr>
        <p:spPr>
          <a:xfrm>
            <a:off x="5732933" y="3886213"/>
            <a:ext cx="2725271" cy="914399"/>
          </a:xfrm>
        </p:spPr>
        <p:txBody>
          <a:bodyPr anchor="t" anchorCtr="0">
            <a:noAutofit/>
          </a:bodyPr>
          <a:lstStyle>
            <a:lvl1pPr marL="0" indent="0">
              <a:lnSpc>
                <a:spcPts val="1700"/>
              </a:lnSpc>
              <a:buNone/>
              <a:defRPr sz="1500">
                <a:solidFill>
                  <a:schemeClr val="tx2"/>
                </a:solidFill>
                <a:latin typeface="+mn-lt"/>
              </a:defRPr>
            </a:lvl1pPr>
            <a:lvl2pPr marL="457177" indent="0">
              <a:buNone/>
              <a:defRPr sz="1200"/>
            </a:lvl2pPr>
            <a:lvl3pPr marL="914354" indent="0">
              <a:buNone/>
              <a:defRPr sz="1001"/>
            </a:lvl3pPr>
            <a:lvl4pPr marL="1371531"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a:t>click to edit section title</a:t>
            </a:r>
          </a:p>
        </p:txBody>
      </p:sp>
      <p:sp>
        <p:nvSpPr>
          <p:cNvPr id="101" name="Text Placeholder 29"/>
          <p:cNvSpPr>
            <a:spLocks noGrp="1"/>
          </p:cNvSpPr>
          <p:nvPr>
            <p:ph type="body" sz="quarter" idx="36" hasCustomPrompt="1"/>
          </p:nvPr>
        </p:nvSpPr>
        <p:spPr>
          <a:xfrm>
            <a:off x="4800601" y="3862766"/>
            <a:ext cx="932331" cy="937839"/>
          </a:xfrm>
        </p:spPr>
        <p:txBody>
          <a:bodyPr anchor="t" anchorCtr="0">
            <a:noAutofit/>
          </a:bodyPr>
          <a:lstStyle>
            <a:lvl1pPr marL="0" indent="0">
              <a:lnSpc>
                <a:spcPct val="85000"/>
              </a:lnSpc>
              <a:spcBef>
                <a:spcPts val="0"/>
              </a:spcBef>
              <a:spcAft>
                <a:spcPts val="0"/>
              </a:spcAft>
              <a:buFontTx/>
              <a:buNone/>
              <a:defRPr sz="5001">
                <a:solidFill>
                  <a:schemeClr val="accent2"/>
                </a:solidFill>
                <a:latin typeface="Franklin Gothic Demi Cond" panose="020B0706030402020204" pitchFamily="34" charset="0"/>
              </a:defRPr>
            </a:lvl1pPr>
          </a:lstStyle>
          <a:p>
            <a:pPr lvl="0"/>
            <a:r>
              <a:rPr lang="en-US"/>
              <a:t>##</a:t>
            </a:r>
          </a:p>
        </p:txBody>
      </p:sp>
      <p:sp>
        <p:nvSpPr>
          <p:cNvPr id="102" name="Text Placeholder 3"/>
          <p:cNvSpPr>
            <a:spLocks noGrp="1"/>
          </p:cNvSpPr>
          <p:nvPr>
            <p:ph type="body" sz="half" idx="37" hasCustomPrompt="1"/>
          </p:nvPr>
        </p:nvSpPr>
        <p:spPr>
          <a:xfrm>
            <a:off x="5732933" y="4800618"/>
            <a:ext cx="2725271" cy="914399"/>
          </a:xfrm>
        </p:spPr>
        <p:txBody>
          <a:bodyPr anchor="t" anchorCtr="0">
            <a:noAutofit/>
          </a:bodyPr>
          <a:lstStyle>
            <a:lvl1pPr marL="0" indent="0">
              <a:lnSpc>
                <a:spcPts val="1700"/>
              </a:lnSpc>
              <a:buNone/>
              <a:defRPr sz="1500">
                <a:solidFill>
                  <a:schemeClr val="tx2"/>
                </a:solidFill>
                <a:latin typeface="+mn-lt"/>
              </a:defRPr>
            </a:lvl1pPr>
            <a:lvl2pPr marL="457177" indent="0">
              <a:buNone/>
              <a:defRPr sz="1200"/>
            </a:lvl2pPr>
            <a:lvl3pPr marL="914354" indent="0">
              <a:buNone/>
              <a:defRPr sz="1001"/>
            </a:lvl3pPr>
            <a:lvl4pPr marL="1371531"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a:t>click to edit section title</a:t>
            </a:r>
          </a:p>
        </p:txBody>
      </p:sp>
      <p:sp>
        <p:nvSpPr>
          <p:cNvPr id="103" name="Text Placeholder 29"/>
          <p:cNvSpPr>
            <a:spLocks noGrp="1"/>
          </p:cNvSpPr>
          <p:nvPr>
            <p:ph type="body" sz="quarter" idx="38" hasCustomPrompt="1"/>
          </p:nvPr>
        </p:nvSpPr>
        <p:spPr>
          <a:xfrm>
            <a:off x="4800601" y="4777171"/>
            <a:ext cx="932331" cy="937839"/>
          </a:xfrm>
        </p:spPr>
        <p:txBody>
          <a:bodyPr anchor="t" anchorCtr="0">
            <a:noAutofit/>
          </a:bodyPr>
          <a:lstStyle>
            <a:lvl1pPr marL="0" indent="0">
              <a:lnSpc>
                <a:spcPct val="85000"/>
              </a:lnSpc>
              <a:spcBef>
                <a:spcPts val="0"/>
              </a:spcBef>
              <a:spcAft>
                <a:spcPts val="0"/>
              </a:spcAft>
              <a:buFontTx/>
              <a:buNone/>
              <a:defRPr sz="5001">
                <a:solidFill>
                  <a:schemeClr val="accent2"/>
                </a:solidFill>
                <a:latin typeface="Franklin Gothic Demi Cond" panose="020B0706030402020204" pitchFamily="34" charset="0"/>
              </a:defRPr>
            </a:lvl1pPr>
          </a:lstStyle>
          <a:p>
            <a:pPr lvl="0"/>
            <a:r>
              <a:rPr lang="en-US"/>
              <a:t>##</a:t>
            </a:r>
          </a:p>
        </p:txBody>
      </p:sp>
    </p:spTree>
    <p:extLst>
      <p:ext uri="{BB962C8B-B14F-4D97-AF65-F5344CB8AC3E}">
        <p14:creationId xmlns:p14="http://schemas.microsoft.com/office/powerpoint/2010/main" val="3680840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Bg_image.png"/>
          <p:cNvPicPr>
            <a:picLocks noChangeAspect="1"/>
          </p:cNvPicPr>
          <p:nvPr userDrawn="1"/>
        </p:nvPicPr>
        <p:blipFill>
          <a:blip r:embed="rId10"/>
          <a:stretch>
            <a:fillRect/>
          </a:stretch>
        </p:blipFill>
        <p:spPr>
          <a:xfrm>
            <a:off x="0" y="0"/>
            <a:ext cx="9144000" cy="6858000"/>
          </a:xfrm>
          <a:prstGeom prst="rect">
            <a:avLst/>
          </a:prstGeom>
        </p:spPr>
      </p:pic>
      <p:sp>
        <p:nvSpPr>
          <p:cNvPr id="2" name="Title Placeholder 1"/>
          <p:cNvSpPr>
            <a:spLocks noGrp="1"/>
          </p:cNvSpPr>
          <p:nvPr>
            <p:ph type="title"/>
          </p:nvPr>
        </p:nvSpPr>
        <p:spPr>
          <a:xfrm>
            <a:off x="685800" y="427038"/>
            <a:ext cx="8229600" cy="868362"/>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85800" y="1295400"/>
            <a:ext cx="8229600" cy="4724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934200" y="6459893"/>
            <a:ext cx="2133600" cy="365125"/>
          </a:xfrm>
          <a:prstGeom prst="rect">
            <a:avLst/>
          </a:prstGeom>
        </p:spPr>
        <p:txBody>
          <a:bodyPr vert="horz" lIns="91440" tIns="45720" rIns="91440" bIns="45720" rtlCol="0" anchor="t"/>
          <a:lstStyle>
            <a:lvl1pPr algn="r">
              <a:defRPr sz="1000">
                <a:solidFill>
                  <a:schemeClr val="bg1"/>
                </a:solidFill>
              </a:defRPr>
            </a:lvl1pPr>
          </a:lstStyle>
          <a:p>
            <a:fld id="{512064B0-C331-6F48-BA8A-12E9B5EB7265}" type="slidenum">
              <a:rPr lang="en-US" smtClean="0"/>
              <a:pPr/>
              <a:t>‹#›</a:t>
            </a:fld>
            <a:endParaRPr lang="en-US"/>
          </a:p>
        </p:txBody>
      </p:sp>
      <p:pic>
        <p:nvPicPr>
          <p:cNvPr id="7" name="Picture 6" descr="Prosper_Canada_RGB.jpg"/>
          <p:cNvPicPr>
            <a:picLocks noChangeAspect="1"/>
          </p:cNvPicPr>
          <p:nvPr userDrawn="1"/>
        </p:nvPicPr>
        <p:blipFill>
          <a:blip r:embed="rId11"/>
          <a:stretch>
            <a:fillRect/>
          </a:stretch>
        </p:blipFill>
        <p:spPr>
          <a:xfrm>
            <a:off x="807720" y="6356350"/>
            <a:ext cx="1554480" cy="28610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701" r:id="rId7"/>
    <p:sldLayoutId id="2147483702" r:id="rId8"/>
  </p:sldLayoutIdLst>
  <p:hf hdr="0" ftr="0" dt="0"/>
  <p:txStyles>
    <p:titleStyle>
      <a:lvl1pPr algn="l" defTabSz="457200" rtl="0" eaLnBrk="1" latinLnBrk="0" hangingPunct="1">
        <a:spcBef>
          <a:spcPct val="0"/>
        </a:spcBef>
        <a:buNone/>
        <a:defRPr sz="2000" b="1" kern="1200">
          <a:solidFill>
            <a:srgbClr val="D25F2A"/>
          </a:solidFill>
          <a:latin typeface="+mj-lt"/>
          <a:ea typeface="+mj-ea"/>
          <a:cs typeface="+mj-cs"/>
        </a:defRPr>
      </a:lvl1pPr>
    </p:titleStyle>
    <p:bodyStyle>
      <a:lvl1pPr marL="342900" indent="-342900" algn="l" defTabSz="457200" rtl="0" eaLnBrk="1" latinLnBrk="0" hangingPunct="1">
        <a:spcBef>
          <a:spcPct val="20000"/>
        </a:spcBef>
        <a:buFont typeface="Arial"/>
        <a:buChar char="•"/>
        <a:defRPr sz="1500" kern="1200">
          <a:solidFill>
            <a:srgbClr val="002244"/>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2244"/>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rgbClr val="002244"/>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002244"/>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00224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5.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 Id="rId5" Type="http://schemas.microsoft.com/office/2007/relationships/hdphoto" Target="../media/hdphoto1.wdp"/><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7.xml"/><Relationship Id="rId7"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31.png"/><Relationship Id="rId5" Type="http://schemas.microsoft.com/office/2007/relationships/hdphoto" Target="../media/hdphoto1.wdp"/><Relationship Id="rId10" Type="http://schemas.openxmlformats.org/officeDocument/2006/relationships/image" Target="../media/image35.png"/><Relationship Id="rId4" Type="http://schemas.openxmlformats.org/officeDocument/2006/relationships/image" Target="../media/image30.png"/><Relationship Id="rId9"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29.png"/><Relationship Id="rId5" Type="http://schemas.microsoft.com/office/2007/relationships/hdphoto" Target="../media/hdphoto1.wdp"/><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29.png"/><Relationship Id="rId5" Type="http://schemas.microsoft.com/office/2007/relationships/hdphoto" Target="../media/hdphoto1.wdp"/><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21.xml"/><Relationship Id="rId6" Type="http://schemas.microsoft.com/office/2007/relationships/hdphoto" Target="../media/hdphoto1.wdp"/><Relationship Id="rId5" Type="http://schemas.openxmlformats.org/officeDocument/2006/relationships/image" Target="../media/image30.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22.xml"/><Relationship Id="rId6" Type="http://schemas.microsoft.com/office/2007/relationships/hdphoto" Target="../media/hdphoto1.wdp"/><Relationship Id="rId5" Type="http://schemas.openxmlformats.org/officeDocument/2006/relationships/image" Target="../media/image30.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29.png"/><Relationship Id="rId3" Type="http://schemas.openxmlformats.org/officeDocument/2006/relationships/notesSlide" Target="../notesSlides/notesSlide22.xml"/><Relationship Id="rId7" Type="http://schemas.openxmlformats.org/officeDocument/2006/relationships/image" Target="../media/image42.png"/><Relationship Id="rId12"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image" Target="../media/image41.png"/><Relationship Id="rId11" Type="http://schemas.openxmlformats.org/officeDocument/2006/relationships/image" Target="../media/image30.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29.png"/><Relationship Id="rId5" Type="http://schemas.microsoft.com/office/2007/relationships/hdphoto" Target="../media/hdphoto1.wdp"/><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24.xml"/><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29.png"/><Relationship Id="rId5" Type="http://schemas.microsoft.com/office/2007/relationships/hdphoto" Target="../media/hdphoto1.wdp"/><Relationship Id="rId4" Type="http://schemas.openxmlformats.org/officeDocument/2006/relationships/image" Target="../media/image30.png"/><Relationship Id="rId9" Type="http://schemas.openxmlformats.org/officeDocument/2006/relationships/image" Target="../media/image47.png"/></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25.xml"/><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image" Target="../media/image29.png"/><Relationship Id="rId5" Type="http://schemas.microsoft.com/office/2007/relationships/hdphoto" Target="../media/hdphoto1.wdp"/><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26.xml"/><Relationship Id="rId7" Type="http://schemas.openxmlformats.org/officeDocument/2006/relationships/image" Target="../media/image26.png"/><Relationship Id="rId12" Type="http://schemas.openxmlformats.org/officeDocument/2006/relationships/image" Target="../media/image51.png"/><Relationship Id="rId2" Type="http://schemas.openxmlformats.org/officeDocument/2006/relationships/slideLayout" Target="../slideLayouts/slideLayout7.xml"/><Relationship Id="rId1" Type="http://schemas.openxmlformats.org/officeDocument/2006/relationships/tags" Target="../tags/tag27.xml"/><Relationship Id="rId6" Type="http://schemas.openxmlformats.org/officeDocument/2006/relationships/image" Target="../media/image29.png"/><Relationship Id="rId11" Type="http://schemas.openxmlformats.org/officeDocument/2006/relationships/image" Target="../media/image50.png"/><Relationship Id="rId5" Type="http://schemas.microsoft.com/office/2007/relationships/hdphoto" Target="../media/hdphoto1.wdp"/><Relationship Id="rId10" Type="http://schemas.openxmlformats.org/officeDocument/2006/relationships/image" Target="../media/image49.png"/><Relationship Id="rId4" Type="http://schemas.openxmlformats.org/officeDocument/2006/relationships/image" Target="../media/image30.png"/><Relationship Id="rId9" Type="http://schemas.openxmlformats.org/officeDocument/2006/relationships/image" Target="../media/image48.png"/></Relationships>
</file>

<file path=ppt/slides/_rels/slide2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27.xml"/><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28.xml"/><Relationship Id="rId6" Type="http://schemas.openxmlformats.org/officeDocument/2006/relationships/image" Target="../media/image29.png"/><Relationship Id="rId5" Type="http://schemas.microsoft.com/office/2007/relationships/hdphoto" Target="../media/hdphoto1.wdp"/><Relationship Id="rId4" Type="http://schemas.openxmlformats.org/officeDocument/2006/relationships/image" Target="../media/image30.png"/><Relationship Id="rId9" Type="http://schemas.openxmlformats.org/officeDocument/2006/relationships/image" Target="../media/image52.png"/></Relationships>
</file>

<file path=ppt/slides/_rels/slide2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28.xml"/><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29.xml"/><Relationship Id="rId6" Type="http://schemas.openxmlformats.org/officeDocument/2006/relationships/image" Target="../media/image29.png"/><Relationship Id="rId5" Type="http://schemas.microsoft.com/office/2007/relationships/hdphoto" Target="../media/hdphoto1.wdp"/><Relationship Id="rId10" Type="http://schemas.openxmlformats.org/officeDocument/2006/relationships/image" Target="../media/image52.png"/><Relationship Id="rId4" Type="http://schemas.openxmlformats.org/officeDocument/2006/relationships/image" Target="../media/image30.png"/><Relationship Id="rId9" Type="http://schemas.openxmlformats.org/officeDocument/2006/relationships/image" Target="../media/image53.png"/></Relationships>
</file>

<file path=ppt/slides/_rels/slide2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29.xml"/><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30.xml"/><Relationship Id="rId6" Type="http://schemas.openxmlformats.org/officeDocument/2006/relationships/image" Target="../media/image29.png"/><Relationship Id="rId11" Type="http://schemas.openxmlformats.org/officeDocument/2006/relationships/image" Target="../media/image52.png"/><Relationship Id="rId5" Type="http://schemas.microsoft.com/office/2007/relationships/hdphoto" Target="../media/hdphoto1.wdp"/><Relationship Id="rId10" Type="http://schemas.openxmlformats.org/officeDocument/2006/relationships/image" Target="../media/image53.png"/><Relationship Id="rId4" Type="http://schemas.openxmlformats.org/officeDocument/2006/relationships/image" Target="../media/image30.png"/><Relationship Id="rId9"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30.xml"/><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31.xml"/><Relationship Id="rId6" Type="http://schemas.openxmlformats.org/officeDocument/2006/relationships/image" Target="../media/image29.png"/><Relationship Id="rId5" Type="http://schemas.microsoft.com/office/2007/relationships/hdphoto" Target="../media/hdphoto1.wdp"/><Relationship Id="rId10" Type="http://schemas.openxmlformats.org/officeDocument/2006/relationships/image" Target="../media/image56.jpeg"/><Relationship Id="rId4" Type="http://schemas.openxmlformats.org/officeDocument/2006/relationships/image" Target="../media/image30.png"/><Relationship Id="rId9" Type="http://schemas.openxmlformats.org/officeDocument/2006/relationships/image" Target="../media/image55.jpeg"/></Relationships>
</file>

<file path=ppt/slides/_rels/slide3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31.xml"/><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32.xml"/><Relationship Id="rId6" Type="http://schemas.openxmlformats.org/officeDocument/2006/relationships/image" Target="../media/image29.png"/><Relationship Id="rId5" Type="http://schemas.microsoft.com/office/2007/relationships/hdphoto" Target="../media/hdphoto1.wdp"/><Relationship Id="rId4" Type="http://schemas.openxmlformats.org/officeDocument/2006/relationships/image" Target="../media/image30.png"/><Relationship Id="rId9" Type="http://schemas.openxmlformats.org/officeDocument/2006/relationships/image" Target="../media/image57.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59.png"/><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8.xml"/><Relationship Id="rId1" Type="http://schemas.openxmlformats.org/officeDocument/2006/relationships/tags" Target="../tags/tag36.xml"/><Relationship Id="rId6" Type="http://schemas.openxmlformats.org/officeDocument/2006/relationships/image" Target="../media/image66.gif"/><Relationship Id="rId5" Type="http://schemas.openxmlformats.org/officeDocument/2006/relationships/image" Target="../media/image65.png"/><Relationship Id="rId4" Type="http://schemas.openxmlformats.org/officeDocument/2006/relationships/image" Target="../media/image64.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hyperlink" Target="https://learninghub.prospercanada.org/webinars/"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hyperlink" Target="mailto:tislam@prospercanada.org" TargetMode="External"/><Relationship Id="rId3" Type="http://schemas.openxmlformats.org/officeDocument/2006/relationships/notesSlide" Target="../notesSlides/notesSlide38.xml"/><Relationship Id="rId7" Type="http://schemas.openxmlformats.org/officeDocument/2006/relationships/image" Target="../media/image68.png"/><Relationship Id="rId12" Type="http://schemas.openxmlformats.org/officeDocument/2006/relationships/hyperlink" Target="mailto:bonnie.tang@bridgeable.com" TargetMode="External"/><Relationship Id="rId2" Type="http://schemas.openxmlformats.org/officeDocument/2006/relationships/slideLayout" Target="../slideLayouts/slideLayout6.xml"/><Relationship Id="rId1" Type="http://schemas.openxmlformats.org/officeDocument/2006/relationships/tags" Target="../tags/tag41.xml"/><Relationship Id="rId6" Type="http://schemas.openxmlformats.org/officeDocument/2006/relationships/hyperlink" Target="http://prospercanada.org/newsletter" TargetMode="External"/><Relationship Id="rId11" Type="http://schemas.openxmlformats.org/officeDocument/2006/relationships/hyperlink" Target="mailto:minyan.wang@bridgeable.com" TargetMode="External"/><Relationship Id="rId5" Type="http://schemas.openxmlformats.org/officeDocument/2006/relationships/hyperlink" Target="mailto:info@prospercanada.org" TargetMode="External"/><Relationship Id="rId10" Type="http://schemas.openxmlformats.org/officeDocument/2006/relationships/hyperlink" Target="mailto:gharris@prospercanada.org" TargetMode="External"/><Relationship Id="rId4" Type="http://schemas.openxmlformats.org/officeDocument/2006/relationships/hyperlink" Target="http://www.prospercanada.org/" TargetMode="External"/><Relationship Id="rId9" Type="http://schemas.openxmlformats.org/officeDocument/2006/relationships/image" Target="../media/image70.pn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5.xml"/><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hyperlink" Target="mailto:tislam@prospercanada.org" TargetMode="External"/><Relationship Id="rId5" Type="http://schemas.openxmlformats.org/officeDocument/2006/relationships/hyperlink" Target="mailto:bonnie.tang@bridgeable.com" TargetMode="External"/><Relationship Id="rId4" Type="http://schemas.openxmlformats.org/officeDocument/2006/relationships/hyperlink" Target="mailto:minyan.wang@bridgeable.com" TargetMode="External"/><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a:t>Welcome</a:t>
            </a:r>
            <a:r>
              <a:rPr lang="en-US" sz="2800" b="0"/>
              <a:t>!</a:t>
            </a:r>
            <a:endParaRPr lang="en-CA" sz="2800" b="0"/>
          </a:p>
        </p:txBody>
      </p:sp>
      <p:sp>
        <p:nvSpPr>
          <p:cNvPr id="3" name="Content Placeholder 2"/>
          <p:cNvSpPr>
            <a:spLocks noGrp="1"/>
          </p:cNvSpPr>
          <p:nvPr>
            <p:ph idx="1"/>
          </p:nvPr>
        </p:nvSpPr>
        <p:spPr>
          <a:xfrm>
            <a:off x="838200" y="1447800"/>
            <a:ext cx="7478216" cy="1693168"/>
          </a:xfrm>
        </p:spPr>
        <p:txBody>
          <a:bodyPr>
            <a:normAutofit lnSpcReduction="10000"/>
          </a:bodyPr>
          <a:lstStyle/>
          <a:p>
            <a:pPr marL="0" indent="0">
              <a:buNone/>
            </a:pPr>
            <a:r>
              <a:rPr lang="en-US" sz="2000"/>
              <a:t>Thank you for joining the webinar on</a:t>
            </a:r>
            <a:r>
              <a:rPr lang="en-US" sz="2000" b="1"/>
              <a:t> </a:t>
            </a:r>
            <a:r>
              <a:rPr lang="en-CA" sz="2000" b="1">
                <a:solidFill>
                  <a:schemeClr val="tx2"/>
                </a:solidFill>
              </a:rPr>
              <a:t>Service design done right: How to get started</a:t>
            </a:r>
            <a:r>
              <a:rPr lang="en-CA" sz="2000">
                <a:solidFill>
                  <a:schemeClr val="tx1"/>
                </a:solidFill>
              </a:rPr>
              <a:t> hosted by Prosper Canada.</a:t>
            </a:r>
          </a:p>
          <a:p>
            <a:pPr marL="0" indent="0">
              <a:buNone/>
            </a:pPr>
            <a:endParaRPr lang="en-US" sz="2000"/>
          </a:p>
          <a:p>
            <a:pPr marL="0" indent="0">
              <a:buNone/>
            </a:pPr>
            <a:r>
              <a:rPr lang="en-US" sz="2000"/>
              <a:t>The presentation will begin shortly. Audio will begin when the presentation starts. </a:t>
            </a:r>
            <a:endParaRPr lang="en-CA" sz="2000"/>
          </a:p>
          <a:p>
            <a:pPr marL="0" indent="0">
              <a:buNone/>
            </a:pPr>
            <a:endParaRPr lang="en-US"/>
          </a:p>
          <a:p>
            <a:pPr marL="0" indent="0">
              <a:buNone/>
            </a:pPr>
            <a:endParaRPr lang="en-US"/>
          </a:p>
        </p:txBody>
      </p:sp>
      <p:sp>
        <p:nvSpPr>
          <p:cNvPr id="4" name="Slide Number Placeholder 3"/>
          <p:cNvSpPr>
            <a:spLocks noGrp="1"/>
          </p:cNvSpPr>
          <p:nvPr>
            <p:ph type="sldNum" sz="quarter" idx="12"/>
          </p:nvPr>
        </p:nvSpPr>
        <p:spPr/>
        <p:txBody>
          <a:bodyPr/>
          <a:lstStyle/>
          <a:p>
            <a:fld id="{512064B0-C331-6F48-BA8A-12E9B5EB7265}" type="slidenum">
              <a:rPr lang="en-US" smtClean="0"/>
              <a:pPr/>
              <a:t>1</a:t>
            </a:fld>
            <a:endParaRPr lang="en-US"/>
          </a:p>
        </p:txBody>
      </p:sp>
      <p:sp>
        <p:nvSpPr>
          <p:cNvPr id="5" name="Rectangle 4"/>
          <p:cNvSpPr/>
          <p:nvPr/>
        </p:nvSpPr>
        <p:spPr>
          <a:xfrm>
            <a:off x="910208" y="3212976"/>
            <a:ext cx="7046168" cy="3024336"/>
          </a:xfrm>
          <a:prstGeom prst="rect">
            <a:avLst/>
          </a:prstGeom>
          <a:noFill/>
          <a:ln>
            <a:solidFill>
              <a:srgbClr val="0066A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endParaRPr lang="en-US" sz="1500" b="1">
              <a:solidFill>
                <a:srgbClr val="002244"/>
              </a:solidFill>
            </a:endParaRPr>
          </a:p>
          <a:p>
            <a:endParaRPr lang="en-US" sz="1500" b="1">
              <a:solidFill>
                <a:srgbClr val="002244"/>
              </a:solidFill>
            </a:endParaRPr>
          </a:p>
          <a:p>
            <a:endParaRPr lang="en-US" sz="1500" b="1">
              <a:solidFill>
                <a:srgbClr val="002244"/>
              </a:solidFill>
            </a:endParaRPr>
          </a:p>
          <a:p>
            <a:endParaRPr lang="en-US" sz="1500" b="1">
              <a:solidFill>
                <a:srgbClr val="002244"/>
              </a:solidFill>
            </a:endParaRPr>
          </a:p>
          <a:p>
            <a:endParaRPr lang="en-US" sz="1500" b="1">
              <a:solidFill>
                <a:srgbClr val="002244"/>
              </a:solidFill>
            </a:endParaRPr>
          </a:p>
          <a:p>
            <a:r>
              <a:rPr lang="en-US" sz="2000" b="1">
                <a:solidFill>
                  <a:srgbClr val="002244"/>
                </a:solidFill>
              </a:rPr>
              <a:t>Technology Details: </a:t>
            </a:r>
          </a:p>
          <a:p>
            <a:pPr marL="285750" indent="-285750">
              <a:buFont typeface="Arial" panose="020B0604020202020204" pitchFamily="34" charset="0"/>
              <a:buChar char="•"/>
            </a:pPr>
            <a:r>
              <a:rPr lang="en-CA" sz="2000">
                <a:solidFill>
                  <a:srgbClr val="002244"/>
                </a:solidFill>
              </a:rPr>
              <a:t>For technical assistance, please call </a:t>
            </a:r>
            <a:r>
              <a:rPr lang="en-CA" sz="2000" err="1">
                <a:solidFill>
                  <a:srgbClr val="002244"/>
                </a:solidFill>
              </a:rPr>
              <a:t>GoToWebinar</a:t>
            </a:r>
            <a:r>
              <a:rPr lang="en-CA" sz="2000">
                <a:solidFill>
                  <a:srgbClr val="002244"/>
                </a:solidFill>
              </a:rPr>
              <a:t> support line </a:t>
            </a:r>
            <a:r>
              <a:rPr lang="en-CA" sz="2000" b="1">
                <a:solidFill>
                  <a:srgbClr val="0066A1"/>
                </a:solidFill>
              </a:rPr>
              <a:t>1-855-352-9002</a:t>
            </a:r>
            <a:r>
              <a:rPr lang="en-CA" sz="2000">
                <a:solidFill>
                  <a:srgbClr val="002244"/>
                </a:solidFill>
              </a:rPr>
              <a:t>. </a:t>
            </a:r>
          </a:p>
          <a:p>
            <a:pPr marL="285750" indent="-285750">
              <a:buFont typeface="Arial" panose="020B0604020202020204" pitchFamily="34" charset="0"/>
              <a:buChar char="•"/>
            </a:pPr>
            <a:r>
              <a:rPr lang="en-CA" sz="2000">
                <a:solidFill>
                  <a:srgbClr val="002244"/>
                </a:solidFill>
              </a:rPr>
              <a:t>Participants should connect using VOIP. Please check that the volume is turned up on your computer.</a:t>
            </a:r>
          </a:p>
          <a:p>
            <a:pPr marL="285750" indent="-285750">
              <a:buFont typeface="Arial" panose="020B0604020202020204" pitchFamily="34" charset="0"/>
              <a:buChar char="•"/>
            </a:pPr>
            <a:r>
              <a:rPr lang="en-CA" sz="2000">
                <a:solidFill>
                  <a:srgbClr val="002244"/>
                </a:solidFill>
              </a:rPr>
              <a:t>If dial in option is required, please dial in as follows:</a:t>
            </a:r>
          </a:p>
          <a:p>
            <a:pPr marL="1200150" lvl="2" indent="-285750">
              <a:buFont typeface="Arial" panose="020B0604020202020204" pitchFamily="34" charset="0"/>
              <a:buChar char="•"/>
            </a:pPr>
            <a:r>
              <a:rPr lang="en-CA" sz="2000">
                <a:solidFill>
                  <a:srgbClr val="002244"/>
                </a:solidFill>
              </a:rPr>
              <a:t>Tel (Canada): </a:t>
            </a:r>
            <a:r>
              <a:rPr lang="en-CA" sz="2000" b="1">
                <a:solidFill>
                  <a:srgbClr val="0066A1"/>
                </a:solidFill>
              </a:rPr>
              <a:t>+1 (647) 497-9416 </a:t>
            </a:r>
          </a:p>
          <a:p>
            <a:pPr marL="1200150" lvl="2" indent="-285750">
              <a:buFont typeface="Arial" panose="020B0604020202020204" pitchFamily="34" charset="0"/>
              <a:buChar char="•"/>
            </a:pPr>
            <a:r>
              <a:rPr lang="en-CA" sz="2000">
                <a:solidFill>
                  <a:srgbClr val="002244"/>
                </a:solidFill>
              </a:rPr>
              <a:t>Access Code: </a:t>
            </a:r>
            <a:r>
              <a:rPr lang="en-CA" sz="2000" b="1">
                <a:solidFill>
                  <a:srgbClr val="0066A1"/>
                </a:solidFill>
              </a:rPr>
              <a:t>177-884-331</a:t>
            </a:r>
          </a:p>
          <a:p>
            <a:pPr marL="1200150" lvl="2" indent="-285750">
              <a:buFont typeface="Arial" panose="020B0604020202020204" pitchFamily="34" charset="0"/>
              <a:buChar char="•"/>
            </a:pPr>
            <a:r>
              <a:rPr lang="en-CA" sz="2000">
                <a:solidFill>
                  <a:srgbClr val="002244"/>
                </a:solidFill>
              </a:rPr>
              <a:t>Toll free option not available</a:t>
            </a:r>
          </a:p>
          <a:p>
            <a:pPr marL="285750" indent="-285750">
              <a:buFont typeface="Arial" panose="020B0604020202020204" pitchFamily="34" charset="0"/>
              <a:buChar char="•"/>
            </a:pPr>
            <a:endParaRPr lang="en-CA" sz="1500">
              <a:solidFill>
                <a:srgbClr val="002244"/>
              </a:solidFill>
            </a:endParaRPr>
          </a:p>
          <a:p>
            <a:pPr marL="285750" indent="-285750">
              <a:buFont typeface="Arial" panose="020B0604020202020204" pitchFamily="34" charset="0"/>
              <a:buChar char="•"/>
            </a:pPr>
            <a:endParaRPr lang="en-CA" sz="1500">
              <a:solidFill>
                <a:srgbClr val="002244"/>
              </a:solidFill>
            </a:endParaRPr>
          </a:p>
          <a:p>
            <a:pPr marL="285750" indent="-285750">
              <a:buFont typeface="Arial" panose="020B0604020202020204" pitchFamily="34" charset="0"/>
              <a:buChar char="•"/>
            </a:pPr>
            <a:endParaRPr lang="en-CA" sz="1500">
              <a:solidFill>
                <a:srgbClr val="002244"/>
              </a:solidFill>
            </a:endParaRPr>
          </a:p>
          <a:p>
            <a:pPr marL="285750" indent="-285750">
              <a:buFont typeface="Arial" panose="020B0604020202020204" pitchFamily="34" charset="0"/>
              <a:buChar char="•"/>
            </a:pPr>
            <a:endParaRPr lang="en-CA" sz="1500">
              <a:solidFill>
                <a:srgbClr val="002244"/>
              </a:solidFill>
            </a:endParaRPr>
          </a:p>
          <a:p>
            <a:pPr marL="285750" indent="-285750">
              <a:buFont typeface="Arial" panose="020B0604020202020204" pitchFamily="34" charset="0"/>
              <a:buChar char="•"/>
            </a:pPr>
            <a:endParaRPr lang="en-CA" sz="1500">
              <a:solidFill>
                <a:srgbClr val="002244"/>
              </a:solidFill>
            </a:endParaRPr>
          </a:p>
        </p:txBody>
      </p:sp>
      <p:sp>
        <p:nvSpPr>
          <p:cNvPr id="6" name="Rectangle 5"/>
          <p:cNvSpPr/>
          <p:nvPr/>
        </p:nvSpPr>
        <p:spPr>
          <a:xfrm>
            <a:off x="6440646" y="6330700"/>
            <a:ext cx="1875770" cy="369332"/>
          </a:xfrm>
          <a:prstGeom prst="rect">
            <a:avLst/>
          </a:prstGeom>
        </p:spPr>
        <p:txBody>
          <a:bodyPr wrap="none">
            <a:spAutoFit/>
          </a:bodyPr>
          <a:lstStyle/>
          <a:p>
            <a:r>
              <a:rPr lang="en-CA" b="1"/>
              <a:t>#</a:t>
            </a:r>
            <a:r>
              <a:rPr lang="en-CA" b="1" err="1"/>
              <a:t>prosperwebinar</a:t>
            </a:r>
            <a:r>
              <a:rPr lang="en-CA" b="1"/>
              <a:t> </a:t>
            </a:r>
            <a:endParaRPr lang="en-US"/>
          </a:p>
        </p:txBody>
      </p:sp>
    </p:spTree>
    <p:custDataLst>
      <p:tags r:id="rId1"/>
    </p:custDataLst>
    <p:extLst>
      <p:ext uri="{BB962C8B-B14F-4D97-AF65-F5344CB8AC3E}">
        <p14:creationId xmlns:p14="http://schemas.microsoft.com/office/powerpoint/2010/main" val="859369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27038"/>
            <a:ext cx="8229600" cy="868362"/>
          </a:xfrm>
        </p:spPr>
        <p:txBody>
          <a:bodyPr>
            <a:normAutofit/>
          </a:bodyPr>
          <a:lstStyle/>
          <a:p>
            <a:r>
              <a:rPr lang="en-CA" sz="3200" dirty="0"/>
              <a:t>The problem we wanted to address</a:t>
            </a:r>
          </a:p>
        </p:txBody>
      </p:sp>
      <p:sp>
        <p:nvSpPr>
          <p:cNvPr id="11" name="Rounded Rectangle 10"/>
          <p:cNvSpPr/>
          <p:nvPr/>
        </p:nvSpPr>
        <p:spPr>
          <a:xfrm>
            <a:off x="690509" y="1423617"/>
            <a:ext cx="2166991" cy="2083707"/>
          </a:xfrm>
          <a:prstGeom prst="roundRect">
            <a:avLst/>
          </a:prstGeom>
          <a:solidFill>
            <a:srgbClr val="00224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91440" rtlCol="0" anchor="t" anchorCtr="0">
            <a:noAutofit/>
          </a:bodyPr>
          <a:lstStyle/>
          <a:p>
            <a:pPr algn="ctr" defTabSz="914377">
              <a:defRPr/>
            </a:pPr>
            <a:r>
              <a:rPr lang="en-US" sz="2400" b="1" dirty="0">
                <a:solidFill>
                  <a:prstClr val="white"/>
                </a:solidFill>
                <a:latin typeface="Calibri"/>
              </a:rPr>
              <a:t>The</a:t>
            </a:r>
            <a:r>
              <a:rPr lang="en-US" sz="2000" b="1" dirty="0">
                <a:solidFill>
                  <a:prstClr val="white"/>
                </a:solidFill>
                <a:latin typeface="Calibri"/>
              </a:rPr>
              <a:t> </a:t>
            </a:r>
            <a:r>
              <a:rPr lang="en-US" sz="2400" b="1" dirty="0">
                <a:solidFill>
                  <a:prstClr val="white"/>
                </a:solidFill>
                <a:latin typeface="Calibri"/>
              </a:rPr>
              <a:t>problem</a:t>
            </a:r>
            <a:endParaRPr lang="en-US" sz="2000" b="1" dirty="0">
              <a:solidFill>
                <a:prstClr val="white"/>
              </a:solidFill>
              <a:latin typeface="Calibri"/>
            </a:endParaRPr>
          </a:p>
        </p:txBody>
      </p:sp>
      <p:sp>
        <p:nvSpPr>
          <p:cNvPr id="12" name="Rounded Rectangle 11"/>
          <p:cNvSpPr/>
          <p:nvPr/>
        </p:nvSpPr>
        <p:spPr>
          <a:xfrm>
            <a:off x="690509" y="3755214"/>
            <a:ext cx="2167889" cy="2083707"/>
          </a:xfrm>
          <a:prstGeom prst="roundRect">
            <a:avLst/>
          </a:prstGeom>
          <a:solidFill>
            <a:srgbClr val="F0AB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45720" rIns="228600" bIns="228600" rtlCol="0" anchor="t" anchorCtr="0">
            <a:noAutofit/>
          </a:bodyPr>
          <a:lstStyle/>
          <a:p>
            <a:pPr algn="ctr" defTabSz="914377">
              <a:defRPr/>
            </a:pPr>
            <a:r>
              <a:rPr lang="en-US" sz="2400" b="1">
                <a:solidFill>
                  <a:srgbClr val="000000"/>
                </a:solidFill>
                <a:latin typeface="Calibri"/>
              </a:rPr>
              <a:t>The idea</a:t>
            </a:r>
          </a:p>
        </p:txBody>
      </p:sp>
      <p:pic>
        <p:nvPicPr>
          <p:cNvPr id="13" name="Picture 1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16588" y="4362443"/>
            <a:ext cx="1514829" cy="1514829"/>
          </a:xfrm>
          <a:prstGeom prst="rect">
            <a:avLst/>
          </a:prstGeom>
        </p:spPr>
      </p:pic>
      <p:sp>
        <p:nvSpPr>
          <p:cNvPr id="14" name="Content Placeholder 13"/>
          <p:cNvSpPr>
            <a:spLocks noGrp="1"/>
          </p:cNvSpPr>
          <p:nvPr>
            <p:ph sz="quarter" idx="4294967295"/>
          </p:nvPr>
        </p:nvSpPr>
        <p:spPr>
          <a:xfrm>
            <a:off x="3082159" y="1482901"/>
            <a:ext cx="5052359" cy="2017373"/>
          </a:xfrm>
          <a:prstGeom prst="rect">
            <a:avLst/>
          </a:prstGeom>
        </p:spPr>
        <p:txBody>
          <a:bodyPr anchor="ctr" anchorCtr="0">
            <a:normAutofit/>
          </a:bodyPr>
          <a:lstStyle/>
          <a:p>
            <a:pPr marL="457189" indent="-457189">
              <a:spcBef>
                <a:spcPts val="0"/>
              </a:spcBef>
              <a:buClr>
                <a:srgbClr val="000000"/>
              </a:buClr>
              <a:buFont typeface="Arial" panose="020B0604020202020204" pitchFamily="34" charset="0"/>
              <a:buChar char="•"/>
            </a:pPr>
            <a:r>
              <a:rPr lang="en-US" sz="2400" dirty="0">
                <a:solidFill>
                  <a:schemeClr val="bg2"/>
                </a:solidFill>
                <a:latin typeface="+mj-lt"/>
                <a:ea typeface="Calibri" panose="020F0502020204030204" pitchFamily="34" charset="0"/>
              </a:rPr>
              <a:t>There are strong </a:t>
            </a:r>
            <a:r>
              <a:rPr lang="en-US" sz="2400" b="1" dirty="0">
                <a:solidFill>
                  <a:srgbClr val="0066A1"/>
                </a:solidFill>
                <a:latin typeface="+mj-lt"/>
                <a:ea typeface="Calibri" panose="020F0502020204030204" pitchFamily="34" charset="0"/>
              </a:rPr>
              <a:t>causal linkages </a:t>
            </a:r>
            <a:r>
              <a:rPr lang="en-US" sz="2400" dirty="0">
                <a:solidFill>
                  <a:schemeClr val="bg2"/>
                </a:solidFill>
                <a:latin typeface="+mj-lt"/>
                <a:ea typeface="Calibri" panose="020F0502020204030204" pitchFamily="34" charset="0"/>
              </a:rPr>
              <a:t>between poverty and poor health.</a:t>
            </a:r>
          </a:p>
          <a:p>
            <a:pPr marL="457189" indent="-457189">
              <a:spcBef>
                <a:spcPts val="0"/>
              </a:spcBef>
              <a:buClr>
                <a:srgbClr val="000000"/>
              </a:buClr>
              <a:buFont typeface="Arial" panose="020B0604020202020204" pitchFamily="34" charset="0"/>
              <a:buChar char="•"/>
            </a:pPr>
            <a:r>
              <a:rPr lang="en-US" sz="2400" dirty="0">
                <a:solidFill>
                  <a:schemeClr val="bg2"/>
                </a:solidFill>
                <a:latin typeface="+mj-lt"/>
                <a:ea typeface="Calibri" panose="020F0502020204030204" pitchFamily="34" charset="0"/>
              </a:rPr>
              <a:t>The most effective prescription is </a:t>
            </a:r>
            <a:r>
              <a:rPr lang="en-US" sz="2400" b="1" dirty="0">
                <a:solidFill>
                  <a:srgbClr val="0066A1"/>
                </a:solidFill>
                <a:latin typeface="+mj-lt"/>
                <a:ea typeface="Calibri" panose="020F0502020204030204" pitchFamily="34" charset="0"/>
              </a:rPr>
              <a:t>more income</a:t>
            </a:r>
            <a:r>
              <a:rPr lang="en-US" sz="2400" dirty="0">
                <a:solidFill>
                  <a:schemeClr val="bg2"/>
                </a:solidFill>
                <a:latin typeface="+mj-lt"/>
                <a:ea typeface="Calibri" panose="020F0502020204030204" pitchFamily="34" charset="0"/>
              </a:rPr>
              <a:t>. </a:t>
            </a:r>
          </a:p>
        </p:txBody>
      </p:sp>
      <p:sp>
        <p:nvSpPr>
          <p:cNvPr id="15" name="Content Placeholder 13"/>
          <p:cNvSpPr>
            <a:spLocks noGrp="1"/>
          </p:cNvSpPr>
          <p:nvPr>
            <p:ph sz="quarter" idx="4294967295"/>
          </p:nvPr>
        </p:nvSpPr>
        <p:spPr>
          <a:xfrm>
            <a:off x="3082159" y="3818715"/>
            <a:ext cx="5234257" cy="1944087"/>
          </a:xfrm>
          <a:prstGeom prst="rect">
            <a:avLst/>
          </a:prstGeom>
        </p:spPr>
        <p:txBody>
          <a:bodyPr anchor="ctr" anchorCtr="0">
            <a:normAutofit/>
          </a:bodyPr>
          <a:lstStyle/>
          <a:p>
            <a:pPr marL="457189" indent="-457189">
              <a:spcBef>
                <a:spcPts val="0"/>
              </a:spcBef>
              <a:buClr>
                <a:srgbClr val="000000"/>
              </a:buClr>
              <a:buFont typeface="Arial" panose="020B0604020202020204" pitchFamily="34" charset="0"/>
              <a:buChar char="•"/>
            </a:pPr>
            <a:r>
              <a:rPr lang="en-US" sz="2400" b="1" dirty="0">
                <a:solidFill>
                  <a:srgbClr val="0066A1"/>
                </a:solidFill>
                <a:latin typeface="+mj-lt"/>
                <a:ea typeface="Calibri" panose="020F0502020204030204" pitchFamily="34" charset="0"/>
              </a:rPr>
              <a:t>Screening</a:t>
            </a:r>
            <a:r>
              <a:rPr lang="en-US" sz="2400" dirty="0">
                <a:solidFill>
                  <a:schemeClr val="bg2"/>
                </a:solidFill>
                <a:latin typeface="+mj-lt"/>
                <a:ea typeface="Calibri" panose="020F0502020204030204" pitchFamily="34" charset="0"/>
              </a:rPr>
              <a:t> for benefits eligibility + </a:t>
            </a:r>
          </a:p>
          <a:p>
            <a:pPr marL="457189" indent="-457189">
              <a:spcBef>
                <a:spcPts val="0"/>
              </a:spcBef>
              <a:buClr>
                <a:srgbClr val="000000"/>
              </a:buClr>
              <a:buFont typeface="Arial" panose="020B0604020202020204" pitchFamily="34" charset="0"/>
              <a:buChar char="•"/>
            </a:pPr>
            <a:r>
              <a:rPr lang="en-US" sz="2400" b="1" dirty="0">
                <a:solidFill>
                  <a:srgbClr val="0066A1"/>
                </a:solidFill>
                <a:latin typeface="+mj-lt"/>
                <a:ea typeface="Calibri" panose="020F0502020204030204" pitchFamily="34" charset="0"/>
              </a:rPr>
              <a:t>Hands-on assistance </a:t>
            </a:r>
            <a:r>
              <a:rPr lang="en-US" sz="2400" dirty="0">
                <a:solidFill>
                  <a:schemeClr val="bg2"/>
                </a:solidFill>
                <a:latin typeface="+mj-lt"/>
                <a:ea typeface="Calibri" panose="020F0502020204030204" pitchFamily="34" charset="0"/>
              </a:rPr>
              <a:t>with tax-filing and applying for benefits </a:t>
            </a:r>
            <a:r>
              <a:rPr lang="en-US" sz="2400" dirty="0">
                <a:solidFill>
                  <a:schemeClr val="bg2"/>
                </a:solidFill>
                <a:latin typeface="+mj-lt"/>
                <a:ea typeface="Calibri" panose="020F0502020204030204" pitchFamily="34" charset="0"/>
                <a:sym typeface="Wingdings" panose="05000000000000000000" pitchFamily="2" charset="2"/>
              </a:rPr>
              <a:t></a:t>
            </a:r>
            <a:endParaRPr lang="en-US" sz="2400" dirty="0">
              <a:solidFill>
                <a:schemeClr val="bg2"/>
              </a:solidFill>
              <a:latin typeface="+mj-lt"/>
              <a:ea typeface="Calibri" panose="020F0502020204030204" pitchFamily="34" charset="0"/>
            </a:endParaRPr>
          </a:p>
          <a:p>
            <a:pPr marL="457189" indent="-457189">
              <a:spcBef>
                <a:spcPts val="0"/>
              </a:spcBef>
              <a:buClr>
                <a:srgbClr val="000000"/>
              </a:buClr>
              <a:buFont typeface="Arial" panose="020B0604020202020204" pitchFamily="34" charset="0"/>
              <a:buChar char="•"/>
            </a:pPr>
            <a:r>
              <a:rPr lang="en-US" sz="2400" b="1" dirty="0">
                <a:solidFill>
                  <a:srgbClr val="0066A1"/>
                </a:solidFill>
                <a:latin typeface="+mj-lt"/>
                <a:ea typeface="Calibri" panose="020F0502020204030204" pitchFamily="34" charset="0"/>
              </a:rPr>
              <a:t>Boost</a:t>
            </a:r>
            <a:r>
              <a:rPr lang="en-US" sz="2400" dirty="0">
                <a:solidFill>
                  <a:schemeClr val="bg2"/>
                </a:solidFill>
                <a:latin typeface="+mj-lt"/>
                <a:ea typeface="Calibri" panose="020F0502020204030204" pitchFamily="34" charset="0"/>
              </a:rPr>
              <a:t> incomes. </a:t>
            </a:r>
          </a:p>
        </p:txBody>
      </p:sp>
      <p:pic>
        <p:nvPicPr>
          <p:cNvPr id="16" name="Picture 1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56054" y="2051779"/>
            <a:ext cx="1250649" cy="1250649"/>
          </a:xfrm>
          <a:prstGeom prst="rect">
            <a:avLst/>
          </a:prstGeom>
        </p:spPr>
      </p:pic>
    </p:spTree>
    <p:custDataLst>
      <p:tags r:id="rId1"/>
    </p:custDataLst>
    <p:extLst>
      <p:ext uri="{BB962C8B-B14F-4D97-AF65-F5344CB8AC3E}">
        <p14:creationId xmlns:p14="http://schemas.microsoft.com/office/powerpoint/2010/main" val="1618144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914467" y="836712"/>
            <a:ext cx="2768600" cy="2768600"/>
          </a:xfrm>
          <a:prstGeom prst="rect">
            <a:avLst/>
          </a:prstGeom>
        </p:spPr>
      </p:pic>
      <p:sp>
        <p:nvSpPr>
          <p:cNvPr id="2" name="Title 1"/>
          <p:cNvSpPr>
            <a:spLocks noGrp="1"/>
          </p:cNvSpPr>
          <p:nvPr>
            <p:ph type="title"/>
          </p:nvPr>
        </p:nvSpPr>
        <p:spPr>
          <a:xfrm>
            <a:off x="611560" y="427038"/>
            <a:ext cx="8229600" cy="868362"/>
          </a:xfrm>
        </p:spPr>
        <p:txBody>
          <a:bodyPr>
            <a:normAutofit/>
          </a:bodyPr>
          <a:lstStyle/>
          <a:p>
            <a:r>
              <a:rPr lang="en-CA" sz="3200" dirty="0"/>
              <a:t>The Benefits Screening Tool (BST)</a:t>
            </a:r>
          </a:p>
        </p:txBody>
      </p:sp>
      <p:sp>
        <p:nvSpPr>
          <p:cNvPr id="24" name="Oval 23"/>
          <p:cNvSpPr/>
          <p:nvPr/>
        </p:nvSpPr>
        <p:spPr>
          <a:xfrm>
            <a:off x="1190948" y="1954924"/>
            <a:ext cx="736712" cy="788924"/>
          </a:xfrm>
          <a:prstGeom prst="ellipse">
            <a:avLst/>
          </a:prstGeom>
          <a:solidFill>
            <a:srgbClr val="F0AB00"/>
          </a:solidFill>
          <a:ln>
            <a:solidFill>
              <a:srgbClr val="F0AB00"/>
            </a:solidFill>
          </a:ln>
        </p:spPr>
        <p:style>
          <a:lnRef idx="2">
            <a:schemeClr val="accent1">
              <a:shade val="50000"/>
            </a:schemeClr>
          </a:lnRef>
          <a:fillRef idx="1">
            <a:schemeClr val="accent1"/>
          </a:fillRef>
          <a:effectRef idx="0">
            <a:schemeClr val="accent1"/>
          </a:effectRef>
          <a:fontRef idx="minor">
            <a:schemeClr val="lt1"/>
          </a:fontRef>
        </p:style>
        <p:txBody>
          <a:bodyPr wrap="none" lIns="304800" tIns="304800" rIns="304800" bIns="304800" rtlCol="0" anchor="ctr">
            <a:noAutofit/>
          </a:bodyPr>
          <a:lstStyle/>
          <a:p>
            <a:pPr algn="ctr" defTabSz="1219139">
              <a:defRPr/>
            </a:pPr>
            <a:r>
              <a:rPr lang="en-CA" sz="2400">
                <a:solidFill>
                  <a:prstClr val="white"/>
                </a:solidFill>
                <a:latin typeface="Calibri"/>
              </a:rPr>
              <a:t>2</a:t>
            </a:r>
            <a:endParaRPr lang="en-US" sz="2400">
              <a:solidFill>
                <a:prstClr val="white"/>
              </a:solidFill>
              <a:latin typeface="Calibri"/>
            </a:endParaRPr>
          </a:p>
        </p:txBody>
      </p:sp>
      <p:sp>
        <p:nvSpPr>
          <p:cNvPr id="25" name="Rounded Rectangle 24"/>
          <p:cNvSpPr/>
          <p:nvPr/>
        </p:nvSpPr>
        <p:spPr>
          <a:xfrm>
            <a:off x="689613" y="1340768"/>
            <a:ext cx="2489679" cy="2197100"/>
          </a:xfrm>
          <a:prstGeom prst="roundRect">
            <a:avLst/>
          </a:prstGeom>
          <a:solidFill>
            <a:srgbClr val="D25F2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1" tIns="45721" rIns="228601" bIns="228601" rtlCol="0" anchor="t" anchorCtr="0">
            <a:noAutofit/>
          </a:bodyPr>
          <a:lstStyle/>
          <a:p>
            <a:pPr algn="ctr" defTabSz="914354">
              <a:defRPr/>
            </a:pPr>
            <a:r>
              <a:rPr lang="en-CA" sz="2400" b="1">
                <a:solidFill>
                  <a:prstClr val="white"/>
                </a:solidFill>
                <a:latin typeface="Calibri"/>
              </a:rPr>
              <a:t>Paper-based</a:t>
            </a:r>
            <a:endParaRPr lang="en-US" sz="2400" b="1">
              <a:solidFill>
                <a:prstClr val="white"/>
              </a:solidFill>
              <a:latin typeface="Calibri"/>
            </a:endParaRPr>
          </a:p>
        </p:txBody>
      </p:sp>
      <p:pic>
        <p:nvPicPr>
          <p:cNvPr id="26" name="Picture 2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927660" y="2212726"/>
            <a:ext cx="798763" cy="1062244"/>
          </a:xfrm>
          <a:prstGeom prst="rect">
            <a:avLst/>
          </a:prstGeom>
        </p:spPr>
      </p:pic>
      <p:pic>
        <p:nvPicPr>
          <p:cNvPr id="27" name="Picture 2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29928" y="2172348"/>
            <a:ext cx="731520" cy="731520"/>
          </a:xfrm>
          <a:prstGeom prst="rect">
            <a:avLst/>
          </a:prstGeom>
        </p:spPr>
      </p:pic>
      <p:sp>
        <p:nvSpPr>
          <p:cNvPr id="28" name="Oval 27"/>
          <p:cNvSpPr/>
          <p:nvPr/>
        </p:nvSpPr>
        <p:spPr>
          <a:xfrm>
            <a:off x="5855124" y="1858375"/>
            <a:ext cx="736712" cy="788924"/>
          </a:xfrm>
          <a:prstGeom prst="ellipse">
            <a:avLst/>
          </a:prstGeom>
          <a:solidFill>
            <a:srgbClr val="F0AB00"/>
          </a:solidFill>
          <a:ln>
            <a:solidFill>
              <a:srgbClr val="F0AB00"/>
            </a:solidFill>
          </a:ln>
        </p:spPr>
        <p:style>
          <a:lnRef idx="2">
            <a:schemeClr val="accent1">
              <a:shade val="50000"/>
            </a:schemeClr>
          </a:lnRef>
          <a:fillRef idx="1">
            <a:schemeClr val="accent1"/>
          </a:fillRef>
          <a:effectRef idx="0">
            <a:schemeClr val="accent1"/>
          </a:effectRef>
          <a:fontRef idx="minor">
            <a:schemeClr val="lt1"/>
          </a:fontRef>
        </p:style>
        <p:txBody>
          <a:bodyPr wrap="none" lIns="304800" tIns="304800" rIns="304800" bIns="304800" rtlCol="0" anchor="ctr">
            <a:noAutofit/>
          </a:bodyPr>
          <a:lstStyle/>
          <a:p>
            <a:pPr algn="ctr" defTabSz="1219139">
              <a:defRPr/>
            </a:pPr>
            <a:r>
              <a:rPr lang="en-CA" sz="2400">
                <a:solidFill>
                  <a:prstClr val="white"/>
                </a:solidFill>
                <a:latin typeface="Calibri"/>
              </a:rPr>
              <a:t>2</a:t>
            </a:r>
            <a:endParaRPr lang="en-US" sz="2400">
              <a:solidFill>
                <a:prstClr val="white"/>
              </a:solidFill>
              <a:latin typeface="Calibri"/>
            </a:endParaRPr>
          </a:p>
        </p:txBody>
      </p:sp>
      <p:sp>
        <p:nvSpPr>
          <p:cNvPr id="29" name="Rounded Rectangle 28"/>
          <p:cNvSpPr/>
          <p:nvPr/>
        </p:nvSpPr>
        <p:spPr>
          <a:xfrm>
            <a:off x="5353789" y="1343011"/>
            <a:ext cx="2489679" cy="2197100"/>
          </a:xfrm>
          <a:prstGeom prst="roundRect">
            <a:avLst/>
          </a:prstGeom>
          <a:solidFill>
            <a:srgbClr val="C1BB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1" tIns="45721" rIns="228601" bIns="228601" rtlCol="0" anchor="t" anchorCtr="0">
            <a:noAutofit/>
          </a:bodyPr>
          <a:lstStyle/>
          <a:p>
            <a:pPr algn="ctr" defTabSz="914354">
              <a:defRPr/>
            </a:pPr>
            <a:r>
              <a:rPr lang="en-CA" sz="2400" b="1" dirty="0">
                <a:solidFill>
                  <a:srgbClr val="000000"/>
                </a:solidFill>
                <a:latin typeface="Calibri"/>
              </a:rPr>
              <a:t>Online</a:t>
            </a:r>
            <a:endParaRPr lang="en-US" sz="2400" b="1" dirty="0">
              <a:solidFill>
                <a:srgbClr val="000000"/>
              </a:solidFill>
              <a:latin typeface="Calibri"/>
            </a:endParaRPr>
          </a:p>
        </p:txBody>
      </p:sp>
      <p:pic>
        <p:nvPicPr>
          <p:cNvPr id="30" name="Picture 29"/>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855124" y="1946280"/>
            <a:ext cx="1529568" cy="1529568"/>
          </a:xfrm>
          <a:prstGeom prst="rect">
            <a:avLst/>
          </a:prstGeom>
        </p:spPr>
      </p:pic>
      <p:cxnSp>
        <p:nvCxnSpPr>
          <p:cNvPr id="31" name="Straight Arrow Connector 30"/>
          <p:cNvCxnSpPr/>
          <p:nvPr/>
        </p:nvCxnSpPr>
        <p:spPr>
          <a:xfrm>
            <a:off x="3434376" y="2709762"/>
            <a:ext cx="1645920" cy="0"/>
          </a:xfrm>
          <a:prstGeom prst="straightConnector1">
            <a:avLst/>
          </a:prstGeom>
          <a:ln w="762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32" name="Content Placeholder 13"/>
          <p:cNvSpPr>
            <a:spLocks noGrp="1"/>
          </p:cNvSpPr>
          <p:nvPr>
            <p:ph sz="quarter" idx="4294967295"/>
          </p:nvPr>
        </p:nvSpPr>
        <p:spPr>
          <a:xfrm>
            <a:off x="675391" y="3882088"/>
            <a:ext cx="7374891" cy="2160260"/>
          </a:xfrm>
          <a:prstGeom prst="rect">
            <a:avLst/>
          </a:prstGeom>
        </p:spPr>
        <p:txBody>
          <a:bodyPr anchor="ctr" anchorCtr="0">
            <a:normAutofit/>
          </a:bodyPr>
          <a:lstStyle/>
          <a:p>
            <a:pPr marL="457189" indent="-457189">
              <a:spcBef>
                <a:spcPts val="0"/>
              </a:spcBef>
              <a:buClr>
                <a:srgbClr val="000000"/>
              </a:buClr>
              <a:buFont typeface="Arial" panose="020B0604020202020204" pitchFamily="34" charset="0"/>
              <a:buChar char="•"/>
            </a:pPr>
            <a:r>
              <a:rPr lang="en-US" sz="2400" dirty="0">
                <a:solidFill>
                  <a:schemeClr val="bg2"/>
                </a:solidFill>
                <a:ea typeface="Calibri" panose="020F0502020204030204" pitchFamily="34" charset="0"/>
              </a:rPr>
              <a:t>Doctors at St. Michael’s Hospital, the University of Toronto, and the Ontario College of Family Physicians made a </a:t>
            </a:r>
            <a:r>
              <a:rPr lang="en-US" sz="2400" b="1" dirty="0">
                <a:solidFill>
                  <a:srgbClr val="0066A1"/>
                </a:solidFill>
                <a:ea typeface="Calibri" panose="020F0502020204030204" pitchFamily="34" charset="0"/>
              </a:rPr>
              <a:t>paper-based</a:t>
            </a:r>
            <a:r>
              <a:rPr lang="en-US" sz="2400" dirty="0">
                <a:solidFill>
                  <a:schemeClr val="bg2"/>
                </a:solidFill>
                <a:ea typeface="Calibri" panose="020F0502020204030204" pitchFamily="34" charset="0"/>
              </a:rPr>
              <a:t> tool.</a:t>
            </a:r>
          </a:p>
          <a:p>
            <a:pPr marL="457189" indent="-457189">
              <a:spcBef>
                <a:spcPts val="0"/>
              </a:spcBef>
              <a:buClr>
                <a:srgbClr val="000000"/>
              </a:buClr>
              <a:buFont typeface="Arial" panose="020B0604020202020204" pitchFamily="34" charset="0"/>
              <a:buChar char="•"/>
            </a:pPr>
            <a:r>
              <a:rPr lang="en-CA" sz="2400" dirty="0">
                <a:solidFill>
                  <a:schemeClr val="bg2"/>
                </a:solidFill>
                <a:ea typeface="Calibri" panose="020F0502020204030204" pitchFamily="34" charset="0"/>
              </a:rPr>
              <a:t>Prosper Canada partnered to develop an </a:t>
            </a:r>
            <a:r>
              <a:rPr lang="en-CA" sz="2400" b="1" dirty="0">
                <a:solidFill>
                  <a:srgbClr val="0066A1"/>
                </a:solidFill>
                <a:ea typeface="Calibri" panose="020F0502020204030204" pitchFamily="34" charset="0"/>
              </a:rPr>
              <a:t>online version</a:t>
            </a:r>
            <a:r>
              <a:rPr lang="en-CA" sz="2400" dirty="0">
                <a:solidFill>
                  <a:schemeClr val="bg2"/>
                </a:solidFill>
                <a:ea typeface="Calibri" panose="020F0502020204030204" pitchFamily="34" charset="0"/>
              </a:rPr>
              <a:t> and piloted it in Ontario and Manitoba.</a:t>
            </a:r>
            <a:endParaRPr lang="en-US" sz="2400" dirty="0">
              <a:solidFill>
                <a:schemeClr val="bg2"/>
              </a:solidFill>
              <a:ea typeface="Calibri" panose="020F0502020204030204" pitchFamily="34" charset="0"/>
            </a:endParaRPr>
          </a:p>
        </p:txBody>
      </p:sp>
    </p:spTree>
    <p:custDataLst>
      <p:tags r:id="rId1"/>
    </p:custDataLst>
    <p:extLst>
      <p:ext uri="{BB962C8B-B14F-4D97-AF65-F5344CB8AC3E}">
        <p14:creationId xmlns:p14="http://schemas.microsoft.com/office/powerpoint/2010/main" val="3413403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27038"/>
            <a:ext cx="8229600" cy="868362"/>
          </a:xfrm>
        </p:spPr>
        <p:txBody>
          <a:bodyPr>
            <a:normAutofit fontScale="90000"/>
          </a:bodyPr>
          <a:lstStyle/>
          <a:p>
            <a:r>
              <a:rPr lang="en-CA" sz="4000" dirty="0"/>
              <a:t>The </a:t>
            </a:r>
            <a:r>
              <a:rPr lang="en-CA" sz="3600" dirty="0"/>
              <a:t>Benefits</a:t>
            </a:r>
            <a:r>
              <a:rPr lang="en-CA" sz="4000" dirty="0"/>
              <a:t> </a:t>
            </a:r>
            <a:r>
              <a:rPr lang="en-CA" sz="3600" dirty="0"/>
              <a:t>Screening Tool (BST)</a:t>
            </a:r>
            <a:r>
              <a:rPr lang="en-CA" sz="3100" dirty="0"/>
              <a:t/>
            </a:r>
            <a:br>
              <a:rPr lang="en-CA" sz="3100" dirty="0"/>
            </a:br>
            <a:r>
              <a:rPr lang="en-CA" sz="3100" dirty="0">
                <a:solidFill>
                  <a:srgbClr val="002244"/>
                </a:solidFill>
              </a:rPr>
              <a:t>Phase 2</a:t>
            </a:r>
          </a:p>
        </p:txBody>
      </p:sp>
      <p:sp>
        <p:nvSpPr>
          <p:cNvPr id="15" name="Rectangle 14"/>
          <p:cNvSpPr/>
          <p:nvPr/>
        </p:nvSpPr>
        <p:spPr>
          <a:xfrm>
            <a:off x="4387062" y="1412776"/>
            <a:ext cx="3884296" cy="4494757"/>
          </a:xfrm>
          <a:prstGeom prst="rect">
            <a:avLst/>
          </a:prstGeom>
        </p:spPr>
        <p:txBody>
          <a:bodyPr wrap="square">
            <a:spAutoFit/>
          </a:bodyPr>
          <a:lstStyle/>
          <a:p>
            <a:pPr marL="457189" indent="-457189">
              <a:lnSpc>
                <a:spcPct val="120000"/>
              </a:lnSpc>
              <a:buFont typeface="Wingdings" panose="05000000000000000000" pitchFamily="2" charset="2"/>
              <a:buChar char="q"/>
            </a:pPr>
            <a:r>
              <a:rPr lang="en-US" sz="2400" dirty="0">
                <a:solidFill>
                  <a:schemeClr val="bg2"/>
                </a:solidFill>
                <a:ea typeface="Calibri" panose="020F0502020204030204" pitchFamily="34" charset="0"/>
              </a:rPr>
              <a:t>Identify necessary </a:t>
            </a:r>
            <a:r>
              <a:rPr lang="en-US" sz="2400" b="1" dirty="0">
                <a:solidFill>
                  <a:srgbClr val="0066A1"/>
                </a:solidFill>
                <a:ea typeface="Calibri" panose="020F0502020204030204" pitchFamily="34" charset="0"/>
              </a:rPr>
              <a:t>enhancements</a:t>
            </a:r>
          </a:p>
          <a:p>
            <a:pPr marL="457189" indent="-457189">
              <a:lnSpc>
                <a:spcPct val="120000"/>
              </a:lnSpc>
              <a:buFont typeface="Wingdings" panose="05000000000000000000" pitchFamily="2" charset="2"/>
              <a:buChar char="q"/>
            </a:pPr>
            <a:r>
              <a:rPr lang="en-US" sz="2400" dirty="0">
                <a:solidFill>
                  <a:schemeClr val="bg2"/>
                </a:solidFill>
                <a:ea typeface="Calibri" panose="020F0502020204030204" pitchFamily="34" charset="0"/>
              </a:rPr>
              <a:t>Better understand the </a:t>
            </a:r>
            <a:r>
              <a:rPr lang="en-US" sz="2400" b="1" dirty="0">
                <a:solidFill>
                  <a:srgbClr val="C1BB00"/>
                </a:solidFill>
                <a:ea typeface="Calibri" panose="020F0502020204030204" pitchFamily="34" charset="0"/>
              </a:rPr>
              <a:t>benefits system, patients, and healthcare providers</a:t>
            </a:r>
          </a:p>
          <a:p>
            <a:pPr marL="457189" indent="-457189">
              <a:lnSpc>
                <a:spcPct val="120000"/>
              </a:lnSpc>
              <a:buFont typeface="Wingdings" panose="05000000000000000000" pitchFamily="2" charset="2"/>
              <a:buChar char="q"/>
            </a:pPr>
            <a:r>
              <a:rPr lang="en-US" sz="2400" dirty="0">
                <a:solidFill>
                  <a:schemeClr val="bg2"/>
                </a:solidFill>
                <a:ea typeface="Calibri" panose="020F0502020204030204" pitchFamily="34" charset="0"/>
              </a:rPr>
              <a:t>Build the </a:t>
            </a:r>
            <a:r>
              <a:rPr lang="en-US" sz="2400" b="1" dirty="0">
                <a:solidFill>
                  <a:srgbClr val="D25F2A"/>
                </a:solidFill>
                <a:ea typeface="Calibri" panose="020F0502020204030204" pitchFamily="34" charset="0"/>
              </a:rPr>
              <a:t>resources and training materials</a:t>
            </a:r>
            <a:r>
              <a:rPr lang="en-US" sz="2400" dirty="0">
                <a:solidFill>
                  <a:srgbClr val="0066A1"/>
                </a:solidFill>
                <a:ea typeface="Calibri" panose="020F0502020204030204" pitchFamily="34" charset="0"/>
              </a:rPr>
              <a:t> </a:t>
            </a:r>
            <a:r>
              <a:rPr lang="en-US" sz="2400" dirty="0">
                <a:solidFill>
                  <a:schemeClr val="bg2"/>
                </a:solidFill>
                <a:ea typeface="Calibri" panose="020F0502020204030204" pitchFamily="34" charset="0"/>
              </a:rPr>
              <a:t>needed to successfully integrate and use the BST</a:t>
            </a:r>
          </a:p>
        </p:txBody>
      </p:sp>
      <p:pic>
        <p:nvPicPr>
          <p:cNvPr id="16" name="Picture 15"/>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60914" y="1825431"/>
            <a:ext cx="1410741" cy="1410741"/>
          </a:xfrm>
          <a:prstGeom prst="rect">
            <a:avLst/>
          </a:prstGeom>
        </p:spPr>
      </p:pic>
      <p:sp>
        <p:nvSpPr>
          <p:cNvPr id="19" name="Oval 18"/>
          <p:cNvSpPr/>
          <p:nvPr/>
        </p:nvSpPr>
        <p:spPr>
          <a:xfrm>
            <a:off x="543170" y="1642552"/>
            <a:ext cx="2072640" cy="2072640"/>
          </a:xfrm>
          <a:prstGeom prst="ellipse">
            <a:avLst/>
          </a:prstGeom>
          <a:noFill/>
          <a:ln w="57150">
            <a:solidFill>
              <a:srgbClr val="0066A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none" lIns="304800" tIns="304800" rIns="304800" bIns="304800" numCol="1" spcCol="0" rtlCol="0" fromWordArt="0" anchor="ctr" anchorCtr="0" forceAA="0" compatLnSpc="1">
            <a:prstTxWarp prst="textNoShape">
              <a:avLst/>
            </a:prstTxWarp>
            <a:noAutofit/>
          </a:bodyPr>
          <a:lstStyle/>
          <a:p>
            <a:pPr algn="ctr"/>
            <a:endParaRPr lang="en-US" sz="1867">
              <a:solidFill>
                <a:schemeClr val="bg1"/>
              </a:solidFill>
              <a:latin typeface="Franklin Gothic Demi Cond" panose="020B0706030402020204" pitchFamily="34" charset="0"/>
            </a:endParaRPr>
          </a:p>
        </p:txBody>
      </p:sp>
      <p:sp>
        <p:nvSpPr>
          <p:cNvPr id="14" name="Oval 13"/>
          <p:cNvSpPr/>
          <p:nvPr/>
        </p:nvSpPr>
        <p:spPr>
          <a:xfrm>
            <a:off x="2193058" y="2534966"/>
            <a:ext cx="2072640" cy="2072640"/>
          </a:xfrm>
          <a:prstGeom prst="ellipse">
            <a:avLst/>
          </a:prstGeom>
          <a:solidFill>
            <a:schemeClr val="bg1"/>
          </a:solidFill>
          <a:ln w="57150">
            <a:solidFill>
              <a:srgbClr val="C1BB00"/>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none" lIns="304800" tIns="304800" rIns="304800" bIns="304800" numCol="1" spcCol="0" rtlCol="0" fromWordArt="0" anchor="ctr" anchorCtr="0" forceAA="0" compatLnSpc="1">
            <a:prstTxWarp prst="textNoShape">
              <a:avLst/>
            </a:prstTxWarp>
            <a:noAutofit/>
          </a:bodyPr>
          <a:lstStyle/>
          <a:p>
            <a:pPr algn="ctr"/>
            <a:endParaRPr lang="en-US" sz="1867">
              <a:solidFill>
                <a:schemeClr val="bg1"/>
              </a:solidFill>
              <a:latin typeface="Franklin Gothic Demi Cond" panose="020B0706030402020204" pitchFamily="34" charset="0"/>
            </a:endParaRPr>
          </a:p>
        </p:txBody>
      </p:sp>
      <p:pic>
        <p:nvPicPr>
          <p:cNvPr id="13" name="Picture 1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393019" y="2680006"/>
            <a:ext cx="1706880" cy="1706880"/>
          </a:xfrm>
          <a:prstGeom prst="rect">
            <a:avLst/>
          </a:prstGeom>
        </p:spPr>
      </p:pic>
      <p:sp>
        <p:nvSpPr>
          <p:cNvPr id="17" name="Oval 16"/>
          <p:cNvSpPr/>
          <p:nvPr/>
        </p:nvSpPr>
        <p:spPr>
          <a:xfrm>
            <a:off x="1129940" y="3982711"/>
            <a:ext cx="2194560" cy="2194560"/>
          </a:xfrm>
          <a:prstGeom prst="ellipse">
            <a:avLst/>
          </a:prstGeom>
          <a:solidFill>
            <a:schemeClr val="bg1"/>
          </a:solidFill>
          <a:ln w="57150">
            <a:solidFill>
              <a:srgbClr val="D25F2A"/>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none" lIns="304800" tIns="304800" rIns="304800" bIns="304800" numCol="1" spcCol="0" rtlCol="0" fromWordArt="0" anchor="ctr" anchorCtr="0" forceAA="0" compatLnSpc="1">
            <a:prstTxWarp prst="textNoShape">
              <a:avLst/>
            </a:prstTxWarp>
            <a:noAutofit/>
          </a:bodyPr>
          <a:lstStyle/>
          <a:p>
            <a:pPr algn="ctr"/>
            <a:endParaRPr lang="en-US" sz="1867">
              <a:solidFill>
                <a:schemeClr val="bg1"/>
              </a:solidFill>
              <a:latin typeface="Franklin Gothic Demi Cond" panose="020B0706030402020204" pitchFamily="34" charset="0"/>
            </a:endParaRPr>
          </a:p>
        </p:txBody>
      </p:sp>
      <p:pic>
        <p:nvPicPr>
          <p:cNvPr id="18" name="Picture 3" descr="A close up of a logo&#10;&#10;Description generated with very high confidence">
            <a:extLst>
              <a:ext uri="{FF2B5EF4-FFF2-40B4-BE49-F238E27FC236}">
                <a16:creationId xmlns:a16="http://schemas.microsoft.com/office/drawing/2014/main" id="{0D1C1370-6A91-47AD-914D-7BDF2A9BBE73}"/>
              </a:ext>
            </a:extLst>
          </p:cNvPr>
          <p:cNvPicPr>
            <a:picLocks noChangeAspect="1"/>
          </p:cNvPicPr>
          <p:nvPr/>
        </p:nvPicPr>
        <p:blipFill>
          <a:blip r:embed="rId6">
            <a:duotone>
              <a:schemeClr val="bg2">
                <a:shade val="45000"/>
                <a:satMod val="135000"/>
              </a:schemeClr>
              <a:prstClr val="white"/>
            </a:duotone>
          </a:blip>
          <a:stretch>
            <a:fillRect/>
          </a:stretch>
        </p:blipFill>
        <p:spPr>
          <a:xfrm>
            <a:off x="1443174" y="4303880"/>
            <a:ext cx="1568091" cy="1606431"/>
          </a:xfrm>
          <a:prstGeom prst="rect">
            <a:avLst/>
          </a:prstGeom>
        </p:spPr>
      </p:pic>
    </p:spTree>
    <p:custDataLst>
      <p:tags r:id="rId1"/>
    </p:custDataLst>
    <p:extLst>
      <p:ext uri="{BB962C8B-B14F-4D97-AF65-F5344CB8AC3E}">
        <p14:creationId xmlns:p14="http://schemas.microsoft.com/office/powerpoint/2010/main" val="4085620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27038"/>
            <a:ext cx="8229600" cy="868362"/>
          </a:xfrm>
        </p:spPr>
        <p:txBody>
          <a:bodyPr>
            <a:normAutofit/>
          </a:bodyPr>
          <a:lstStyle/>
          <a:p>
            <a:r>
              <a:rPr lang="en-CA" sz="3200" dirty="0"/>
              <a:t>Why we chose Service Design</a:t>
            </a:r>
            <a:endParaRPr lang="en-CA" sz="3200" dirty="0">
              <a:solidFill>
                <a:srgbClr val="002244"/>
              </a:solidFill>
            </a:endParaRPr>
          </a:p>
        </p:txBody>
      </p:sp>
      <p:grpSp>
        <p:nvGrpSpPr>
          <p:cNvPr id="10" name="Group 9"/>
          <p:cNvGrpSpPr/>
          <p:nvPr/>
        </p:nvGrpSpPr>
        <p:grpSpPr>
          <a:xfrm>
            <a:off x="689613" y="1292110"/>
            <a:ext cx="7482787" cy="4961064"/>
            <a:chOff x="4106430" y="1422943"/>
            <a:chExt cx="5893118" cy="3720798"/>
          </a:xfrm>
        </p:grpSpPr>
        <p:cxnSp>
          <p:nvCxnSpPr>
            <p:cNvPr id="11" name="Straight Connector 10"/>
            <p:cNvCxnSpPr>
              <a:endCxn id="33" idx="1"/>
            </p:cNvCxnSpPr>
            <p:nvPr/>
          </p:nvCxnSpPr>
          <p:spPr>
            <a:xfrm>
              <a:off x="5025466" y="3859164"/>
              <a:ext cx="460215" cy="412965"/>
            </a:xfrm>
            <a:prstGeom prst="line">
              <a:avLst/>
            </a:prstGeom>
            <a:ln w="28575">
              <a:solidFill>
                <a:srgbClr val="F0AB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23" idx="7"/>
            </p:cNvCxnSpPr>
            <p:nvPr/>
          </p:nvCxnSpPr>
          <p:spPr>
            <a:xfrm flipV="1">
              <a:off x="5287584" y="2659130"/>
              <a:ext cx="95283" cy="121516"/>
            </a:xfrm>
            <a:prstGeom prst="line">
              <a:avLst/>
            </a:prstGeom>
            <a:ln w="28575">
              <a:solidFill>
                <a:srgbClr val="F0AB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4574827" y="2021236"/>
              <a:ext cx="70095" cy="603124"/>
            </a:xfrm>
            <a:prstGeom prst="line">
              <a:avLst/>
            </a:prstGeom>
            <a:ln w="28575">
              <a:solidFill>
                <a:srgbClr val="F0AB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025466" y="2705101"/>
              <a:ext cx="168834" cy="136249"/>
            </a:xfrm>
            <a:prstGeom prst="line">
              <a:avLst/>
            </a:prstGeom>
            <a:ln w="28575">
              <a:solidFill>
                <a:srgbClr val="F0AB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29" idx="2"/>
            </p:cNvCxnSpPr>
            <p:nvPr/>
          </p:nvCxnSpPr>
          <p:spPr>
            <a:xfrm>
              <a:off x="5362809" y="3478048"/>
              <a:ext cx="228551" cy="33753"/>
            </a:xfrm>
            <a:prstGeom prst="line">
              <a:avLst/>
            </a:prstGeom>
            <a:ln w="28575">
              <a:solidFill>
                <a:srgbClr val="F0AB00"/>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106430" y="2581270"/>
              <a:ext cx="1383808" cy="1361423"/>
            </a:xfrm>
            <a:prstGeom prst="ellipse">
              <a:avLst/>
            </a:prstGeom>
            <a:solidFill>
              <a:srgbClr val="006A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sz="2667" b="1">
                  <a:solidFill>
                    <a:schemeClr val="bg1"/>
                  </a:solidFill>
                  <a:latin typeface="Calibri" panose="020F0502020204030204" pitchFamily="34" charset="0"/>
                </a:rPr>
                <a:t>Service Design</a:t>
              </a:r>
            </a:p>
          </p:txBody>
        </p:sp>
        <p:sp>
          <p:nvSpPr>
            <p:cNvPr id="24" name="TextBox 23"/>
            <p:cNvSpPr txBox="1"/>
            <p:nvPr/>
          </p:nvSpPr>
          <p:spPr>
            <a:xfrm>
              <a:off x="5025466" y="1543832"/>
              <a:ext cx="4010149" cy="307825"/>
            </a:xfrm>
            <a:prstGeom prst="rect">
              <a:avLst/>
            </a:prstGeom>
            <a:noFill/>
          </p:spPr>
          <p:txBody>
            <a:bodyPr wrap="square" lIns="0" tIns="0" rIns="0" bIns="0" rtlCol="0">
              <a:spAutoFit/>
            </a:bodyPr>
            <a:lstStyle/>
            <a:p>
              <a:pPr defTabSz="914354">
                <a:buSzPct val="100000"/>
                <a:tabLst>
                  <a:tab pos="291450" algn="l"/>
                </a:tabLst>
                <a:defRPr/>
              </a:pPr>
              <a:r>
                <a:rPr lang="en-CA" sz="2667" b="1" spc="-5">
                  <a:solidFill>
                    <a:srgbClr val="D25F2A"/>
                  </a:solidFill>
                  <a:ea typeface="Calibri" panose="020F0502020204030204" pitchFamily="34" charset="0"/>
                </a:rPr>
                <a:t>Engage</a:t>
              </a:r>
              <a:r>
                <a:rPr lang="en-CA" sz="2400" b="1" spc="-5">
                  <a:solidFill>
                    <a:srgbClr val="D25F2A"/>
                  </a:solidFill>
                  <a:ea typeface="Calibri" panose="020F0502020204030204" pitchFamily="34" charset="0"/>
                </a:rPr>
                <a:t> </a:t>
              </a:r>
              <a:r>
                <a:rPr lang="en-CA" sz="2400" spc="-5">
                  <a:solidFill>
                    <a:srgbClr val="002244"/>
                  </a:solidFill>
                  <a:ea typeface="Calibri" panose="020F0502020204030204" pitchFamily="34" charset="0"/>
                </a:rPr>
                <a:t>diverse stakeholders</a:t>
              </a:r>
            </a:p>
          </p:txBody>
        </p:sp>
        <p:sp>
          <p:nvSpPr>
            <p:cNvPr id="25" name="TextBox 24"/>
            <p:cNvSpPr txBox="1"/>
            <p:nvPr/>
          </p:nvSpPr>
          <p:spPr>
            <a:xfrm>
              <a:off x="5986332" y="2203544"/>
              <a:ext cx="4013216" cy="584824"/>
            </a:xfrm>
            <a:prstGeom prst="rect">
              <a:avLst/>
            </a:prstGeom>
            <a:noFill/>
          </p:spPr>
          <p:txBody>
            <a:bodyPr wrap="square" lIns="0" tIns="0" rIns="0" bIns="0" rtlCol="0">
              <a:spAutoFit/>
            </a:bodyPr>
            <a:lstStyle/>
            <a:p>
              <a:pPr defTabSz="914354">
                <a:buSzPct val="100000"/>
                <a:tabLst>
                  <a:tab pos="291450" algn="l"/>
                </a:tabLst>
                <a:defRPr/>
              </a:pPr>
              <a:r>
                <a:rPr lang="en-CA" sz="2667" b="1" spc="-5">
                  <a:solidFill>
                    <a:srgbClr val="D25F2A"/>
                  </a:solidFill>
                  <a:ea typeface="Calibri" panose="020F0502020204030204" pitchFamily="34" charset="0"/>
                </a:rPr>
                <a:t>Learn</a:t>
              </a:r>
              <a:r>
                <a:rPr lang="en-CA" sz="2400" spc="-5">
                  <a:solidFill>
                    <a:srgbClr val="002244"/>
                  </a:solidFill>
                  <a:ea typeface="Calibri" panose="020F0502020204030204" pitchFamily="34" charset="0"/>
                </a:rPr>
                <a:t> more about patients and healthcare providers using a human-centric approach</a:t>
              </a:r>
            </a:p>
          </p:txBody>
        </p:sp>
        <p:sp>
          <p:nvSpPr>
            <p:cNvPr id="26" name="TextBox 25"/>
            <p:cNvSpPr txBox="1"/>
            <p:nvPr/>
          </p:nvSpPr>
          <p:spPr>
            <a:xfrm>
              <a:off x="6390042" y="3222134"/>
              <a:ext cx="3609506" cy="701779"/>
            </a:xfrm>
            <a:prstGeom prst="rect">
              <a:avLst/>
            </a:prstGeom>
            <a:noFill/>
          </p:spPr>
          <p:txBody>
            <a:bodyPr wrap="square" lIns="0" tIns="0" rIns="0" bIns="0" rtlCol="0">
              <a:spAutoFit/>
            </a:bodyPr>
            <a:lstStyle/>
            <a:p>
              <a:pPr>
                <a:lnSpc>
                  <a:spcPct val="120000"/>
                </a:lnSpc>
              </a:pPr>
              <a:r>
                <a:rPr lang="en-US" sz="2667" b="1">
                  <a:solidFill>
                    <a:srgbClr val="D25F2A"/>
                  </a:solidFill>
                </a:rPr>
                <a:t>Co-create</a:t>
              </a:r>
              <a:r>
                <a:rPr lang="en-US" sz="2400" b="1">
                  <a:solidFill>
                    <a:srgbClr val="D25F2A"/>
                  </a:solidFill>
                </a:rPr>
                <a:t> </a:t>
              </a:r>
              <a:r>
                <a:rPr lang="en-US" sz="2400">
                  <a:solidFill>
                    <a:srgbClr val="002244"/>
                  </a:solidFill>
                </a:rPr>
                <a:t>with users when designing solutions</a:t>
              </a:r>
            </a:p>
          </p:txBody>
        </p:sp>
        <p:sp>
          <p:nvSpPr>
            <p:cNvPr id="27" name="TextBox 26"/>
            <p:cNvSpPr txBox="1"/>
            <p:nvPr/>
          </p:nvSpPr>
          <p:spPr>
            <a:xfrm>
              <a:off x="6142878" y="4441962"/>
              <a:ext cx="3789993" cy="701779"/>
            </a:xfrm>
            <a:prstGeom prst="rect">
              <a:avLst/>
            </a:prstGeom>
            <a:noFill/>
          </p:spPr>
          <p:txBody>
            <a:bodyPr wrap="square" lIns="0" tIns="0" rIns="0" bIns="0" rtlCol="0">
              <a:spAutoFit/>
            </a:bodyPr>
            <a:lstStyle/>
            <a:p>
              <a:pPr>
                <a:lnSpc>
                  <a:spcPct val="120000"/>
                </a:lnSpc>
              </a:pPr>
              <a:r>
                <a:rPr lang="en-US" sz="2667" b="1">
                  <a:solidFill>
                    <a:srgbClr val="D25F2A"/>
                  </a:solidFill>
                </a:rPr>
                <a:t>Prototype</a:t>
              </a:r>
              <a:r>
                <a:rPr lang="en-US" sz="2400" b="1">
                  <a:solidFill>
                    <a:srgbClr val="D25F2A"/>
                  </a:solidFill>
                </a:rPr>
                <a:t> </a:t>
              </a:r>
              <a:r>
                <a:rPr lang="en-US" sz="2400">
                  <a:solidFill>
                    <a:srgbClr val="002244"/>
                  </a:solidFill>
                </a:rPr>
                <a:t>specific tool features and supports that people may need</a:t>
              </a:r>
            </a:p>
          </p:txBody>
        </p:sp>
        <p:grpSp>
          <p:nvGrpSpPr>
            <p:cNvPr id="28" name="Group 27"/>
            <p:cNvGrpSpPr/>
            <p:nvPr/>
          </p:nvGrpSpPr>
          <p:grpSpPr>
            <a:xfrm>
              <a:off x="4240350" y="1422943"/>
              <a:ext cx="668955" cy="628667"/>
              <a:chOff x="6715353" y="636199"/>
              <a:chExt cx="653354" cy="599920"/>
            </a:xfrm>
          </p:grpSpPr>
          <p:sp>
            <p:nvSpPr>
              <p:cNvPr id="35" name="Oval 34"/>
              <p:cNvSpPr/>
              <p:nvPr/>
            </p:nvSpPr>
            <p:spPr>
              <a:xfrm>
                <a:off x="6715353" y="636199"/>
                <a:ext cx="653354" cy="599920"/>
              </a:xfrm>
              <a:prstGeom prst="ellipse">
                <a:avLst/>
              </a:prstGeom>
              <a:solidFill>
                <a:srgbClr val="00224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04800" tIns="304800" rIns="304800" bIns="304800" rtlCol="0" anchor="ctr">
                <a:noAutofit/>
              </a:bodyPr>
              <a:lstStyle/>
              <a:p>
                <a:pPr algn="ctr"/>
                <a:endParaRPr lang="en-US" sz="1867">
                  <a:solidFill>
                    <a:schemeClr val="bg1"/>
                  </a:solidFill>
                  <a:latin typeface="Franklin Gothic Demi Cond" panose="020B0706030402020204" pitchFamily="34" charset="0"/>
                </a:endParaRPr>
              </a:p>
            </p:txBody>
          </p:sp>
          <p:pic>
            <p:nvPicPr>
              <p:cNvPr id="36" name="Picture 3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17446" y="792872"/>
                <a:ext cx="455437" cy="277354"/>
              </a:xfrm>
              <a:prstGeom prst="rect">
                <a:avLst/>
              </a:prstGeom>
            </p:spPr>
          </p:pic>
        </p:grpSp>
        <p:sp>
          <p:nvSpPr>
            <p:cNvPr id="29" name="Oval 28"/>
            <p:cNvSpPr/>
            <p:nvPr/>
          </p:nvSpPr>
          <p:spPr>
            <a:xfrm>
              <a:off x="5591360" y="3197467"/>
              <a:ext cx="668955" cy="628667"/>
            </a:xfrm>
            <a:prstGeom prst="ellipse">
              <a:avLst/>
            </a:prstGeom>
            <a:solidFill>
              <a:srgbClr val="00224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04800" tIns="304800" rIns="304800" bIns="304800" rtlCol="0" anchor="ctr">
              <a:noAutofit/>
            </a:bodyPr>
            <a:lstStyle/>
            <a:p>
              <a:pPr algn="ctr"/>
              <a:endParaRPr lang="en-US" sz="1867">
                <a:solidFill>
                  <a:schemeClr val="bg1"/>
                </a:solidFill>
                <a:latin typeface="Franklin Gothic Demi Cond" panose="020B0706030402020204" pitchFamily="34" charset="0"/>
              </a:endParaRPr>
            </a:p>
          </p:txBody>
        </p:sp>
        <p:grpSp>
          <p:nvGrpSpPr>
            <p:cNvPr id="30" name="Group 29"/>
            <p:cNvGrpSpPr/>
            <p:nvPr/>
          </p:nvGrpSpPr>
          <p:grpSpPr>
            <a:xfrm>
              <a:off x="5387715" y="4180063"/>
              <a:ext cx="668955" cy="628667"/>
              <a:chOff x="6019802" y="4579328"/>
              <a:chExt cx="668955" cy="628667"/>
            </a:xfrm>
          </p:grpSpPr>
          <p:sp>
            <p:nvSpPr>
              <p:cNvPr id="33" name="Oval 32"/>
              <p:cNvSpPr/>
              <p:nvPr/>
            </p:nvSpPr>
            <p:spPr>
              <a:xfrm>
                <a:off x="6019802" y="4579328"/>
                <a:ext cx="668955" cy="628667"/>
              </a:xfrm>
              <a:prstGeom prst="ellipse">
                <a:avLst/>
              </a:prstGeom>
              <a:solidFill>
                <a:srgbClr val="00224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04800" tIns="304800" rIns="304800" bIns="304800" rtlCol="0" anchor="ctr">
                <a:noAutofit/>
              </a:bodyPr>
              <a:lstStyle/>
              <a:p>
                <a:pPr algn="ctr"/>
                <a:endParaRPr lang="en-US" sz="1867">
                  <a:solidFill>
                    <a:schemeClr val="bg1"/>
                  </a:solidFill>
                  <a:latin typeface="Franklin Gothic Demi Cond" panose="020B0706030402020204" pitchFamily="34" charset="0"/>
                </a:endParaRPr>
              </a:p>
            </p:txBody>
          </p:sp>
          <p:pic>
            <p:nvPicPr>
              <p:cNvPr id="34" name="Picture 3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154254" y="4687790"/>
                <a:ext cx="400050" cy="400050"/>
              </a:xfrm>
              <a:prstGeom prst="rect">
                <a:avLst/>
              </a:prstGeom>
            </p:spPr>
          </p:pic>
        </p:grpSp>
        <p:pic>
          <p:nvPicPr>
            <p:cNvPr id="31" name="Picture 3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224093" y="2107078"/>
              <a:ext cx="668955" cy="668955"/>
            </a:xfrm>
            <a:prstGeom prst="rect">
              <a:avLst/>
            </a:prstGeom>
          </p:spPr>
        </p:pic>
        <p:pic>
          <p:nvPicPr>
            <p:cNvPr id="32" name="Picture 31"/>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659118" y="3265958"/>
              <a:ext cx="536264" cy="536264"/>
            </a:xfrm>
            <a:prstGeom prst="rect">
              <a:avLst/>
            </a:prstGeom>
          </p:spPr>
        </p:pic>
      </p:grpSp>
    </p:spTree>
    <p:custDataLst>
      <p:tags r:id="rId1"/>
    </p:custDataLst>
    <p:extLst>
      <p:ext uri="{BB962C8B-B14F-4D97-AF65-F5344CB8AC3E}">
        <p14:creationId xmlns:p14="http://schemas.microsoft.com/office/powerpoint/2010/main" val="3679202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27038"/>
            <a:ext cx="8229600" cy="868362"/>
          </a:xfrm>
        </p:spPr>
        <p:txBody>
          <a:bodyPr>
            <a:normAutofit/>
          </a:bodyPr>
          <a:lstStyle/>
          <a:p>
            <a:r>
              <a:rPr lang="en-CA" sz="3200" dirty="0"/>
              <a:t>Our project goal</a:t>
            </a:r>
            <a:endParaRPr lang="en-CA" sz="3200" dirty="0">
              <a:solidFill>
                <a:srgbClr val="002244"/>
              </a:solidFill>
            </a:endParaRPr>
          </a:p>
        </p:txBody>
      </p:sp>
      <p:sp>
        <p:nvSpPr>
          <p:cNvPr id="37" name="Rectangle 36"/>
          <p:cNvSpPr/>
          <p:nvPr/>
        </p:nvSpPr>
        <p:spPr>
          <a:xfrm>
            <a:off x="767941" y="1556792"/>
            <a:ext cx="7528095" cy="1477328"/>
          </a:xfrm>
          <a:prstGeom prst="rect">
            <a:avLst/>
          </a:prstGeom>
        </p:spPr>
        <p:txBody>
          <a:bodyPr wrap="square" anchor="t">
            <a:spAutoFit/>
          </a:bodyPr>
          <a:lstStyle/>
          <a:p>
            <a:pPr algn="ctr" defTabSz="914377">
              <a:defRPr/>
            </a:pPr>
            <a:r>
              <a:rPr lang="en-CA" sz="2400" b="1" dirty="0">
                <a:solidFill>
                  <a:srgbClr val="002244"/>
                </a:solidFill>
                <a:latin typeface="Calibri"/>
              </a:rPr>
              <a:t>Enable</a:t>
            </a:r>
            <a:r>
              <a:rPr lang="en-CA" sz="2400" dirty="0">
                <a:solidFill>
                  <a:srgbClr val="002244"/>
                </a:solidFill>
                <a:latin typeface="Calibri"/>
              </a:rPr>
              <a:t> healthcare providers to help patients with low incomes </a:t>
            </a:r>
            <a:r>
              <a:rPr lang="en-CA" sz="2400" b="1" dirty="0">
                <a:solidFill>
                  <a:srgbClr val="002244"/>
                </a:solidFill>
                <a:latin typeface="Calibri"/>
              </a:rPr>
              <a:t>identify and access </a:t>
            </a:r>
            <a:r>
              <a:rPr lang="en-CA" sz="2400" dirty="0">
                <a:solidFill>
                  <a:srgbClr val="002244"/>
                </a:solidFill>
                <a:latin typeface="Calibri"/>
              </a:rPr>
              <a:t>income benefits they may be eligible for, but not receiving.</a:t>
            </a:r>
          </a:p>
          <a:p>
            <a:pPr defTabSz="914377">
              <a:defRPr/>
            </a:pPr>
            <a:endParaRPr lang="en-US" sz="1600" dirty="0">
              <a:solidFill>
                <a:srgbClr val="D25F2A"/>
              </a:solidFill>
              <a:latin typeface="Calibri"/>
            </a:endParaRPr>
          </a:p>
        </p:txBody>
      </p:sp>
      <p:pic>
        <p:nvPicPr>
          <p:cNvPr id="38" name="Picture 3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48660" y="3239719"/>
            <a:ext cx="3647376" cy="2431583"/>
          </a:xfrm>
          <a:prstGeom prst="rect">
            <a:avLst/>
          </a:prstGeom>
          <a:ln w="12700">
            <a:noFill/>
          </a:ln>
        </p:spPr>
      </p:pic>
      <p:pic>
        <p:nvPicPr>
          <p:cNvPr id="39" name="Picture 3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67941" y="3239720"/>
            <a:ext cx="3676912" cy="2451502"/>
          </a:xfrm>
          <a:prstGeom prst="rect">
            <a:avLst/>
          </a:prstGeom>
          <a:ln w="12700">
            <a:noFill/>
          </a:ln>
        </p:spPr>
      </p:pic>
    </p:spTree>
    <p:custDataLst>
      <p:tags r:id="rId1"/>
    </p:custDataLst>
    <p:extLst>
      <p:ext uri="{BB962C8B-B14F-4D97-AF65-F5344CB8AC3E}">
        <p14:creationId xmlns:p14="http://schemas.microsoft.com/office/powerpoint/2010/main" val="3233377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27038"/>
            <a:ext cx="8229600" cy="868362"/>
          </a:xfrm>
        </p:spPr>
        <p:txBody>
          <a:bodyPr>
            <a:normAutofit/>
          </a:bodyPr>
          <a:lstStyle/>
          <a:p>
            <a:r>
              <a:rPr lang="en-CA" sz="3200"/>
              <a:t>Research questions</a:t>
            </a:r>
            <a:endParaRPr lang="en-CA" sz="3200">
              <a:solidFill>
                <a:srgbClr val="002244"/>
              </a:solidFill>
            </a:endParaRPr>
          </a:p>
        </p:txBody>
      </p:sp>
      <p:sp>
        <p:nvSpPr>
          <p:cNvPr id="6" name="Rounded Rectangle 5"/>
          <p:cNvSpPr/>
          <p:nvPr/>
        </p:nvSpPr>
        <p:spPr>
          <a:xfrm>
            <a:off x="1497505" y="1470450"/>
            <a:ext cx="6530879" cy="857432"/>
          </a:xfrm>
          <a:prstGeom prst="roundRect">
            <a:avLst/>
          </a:prstGeom>
          <a:noFill/>
          <a:ln w="38100">
            <a:solidFill>
              <a:srgbClr val="0066A1"/>
            </a:solid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defTabSz="914354">
              <a:lnSpc>
                <a:spcPct val="120000"/>
              </a:lnSpc>
              <a:defRPr/>
            </a:pPr>
            <a:r>
              <a:rPr lang="en-US" sz="2133" b="1">
                <a:solidFill>
                  <a:srgbClr val="002244"/>
                </a:solidFill>
                <a:latin typeface="Calibri"/>
              </a:rPr>
              <a:t>1. </a:t>
            </a:r>
            <a:r>
              <a:rPr lang="en-US" sz="2133">
                <a:solidFill>
                  <a:srgbClr val="002244"/>
                </a:solidFill>
                <a:latin typeface="Calibri"/>
              </a:rPr>
              <a:t>Can we develop a typology for benefits and how </a:t>
            </a:r>
          </a:p>
          <a:p>
            <a:pPr defTabSz="914354">
              <a:lnSpc>
                <a:spcPct val="120000"/>
              </a:lnSpc>
              <a:defRPr/>
            </a:pPr>
            <a:r>
              <a:rPr lang="en-US" sz="2133">
                <a:solidFill>
                  <a:srgbClr val="002244"/>
                </a:solidFill>
                <a:latin typeface="Calibri"/>
              </a:rPr>
              <a:t>     they are accessed?</a:t>
            </a:r>
          </a:p>
        </p:txBody>
      </p:sp>
      <p:sp>
        <p:nvSpPr>
          <p:cNvPr id="7" name="Oval 6"/>
          <p:cNvSpPr/>
          <p:nvPr/>
        </p:nvSpPr>
        <p:spPr>
          <a:xfrm>
            <a:off x="660245" y="1391166"/>
            <a:ext cx="975360" cy="975360"/>
          </a:xfrm>
          <a:prstGeom prst="ellipse">
            <a:avLst/>
          </a:prstGeom>
          <a:solidFill>
            <a:srgbClr val="0066A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algn="ctr" defTabSz="914354">
              <a:defRPr/>
            </a:pPr>
            <a:endParaRPr lang="en-US" sz="2400">
              <a:solidFill>
                <a:prstClr val="white"/>
              </a:solidFill>
              <a:latin typeface="Calibri"/>
            </a:endParaRPr>
          </a:p>
        </p:txBody>
      </p:sp>
      <p:sp>
        <p:nvSpPr>
          <p:cNvPr id="8" name="Rounded Rectangle 7"/>
          <p:cNvSpPr/>
          <p:nvPr/>
        </p:nvSpPr>
        <p:spPr>
          <a:xfrm>
            <a:off x="1497505" y="2570308"/>
            <a:ext cx="6530879" cy="887116"/>
          </a:xfrm>
          <a:prstGeom prst="roundRect">
            <a:avLst/>
          </a:prstGeom>
          <a:noFill/>
          <a:ln w="38100">
            <a:solidFill>
              <a:srgbClr val="6AADE4"/>
            </a:solid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defTabSz="914354">
              <a:lnSpc>
                <a:spcPct val="120000"/>
              </a:lnSpc>
              <a:defRPr/>
            </a:pPr>
            <a:r>
              <a:rPr lang="en-US" sz="2133" b="1">
                <a:solidFill>
                  <a:srgbClr val="002244"/>
                </a:solidFill>
                <a:latin typeface="Calibri"/>
                <a:cs typeface="Calibri"/>
              </a:rPr>
              <a:t>2. </a:t>
            </a:r>
            <a:r>
              <a:rPr lang="en-US" sz="2133">
                <a:solidFill>
                  <a:srgbClr val="002244"/>
                </a:solidFill>
                <a:latin typeface="Calibri"/>
                <a:cs typeface="Calibri"/>
              </a:rPr>
              <a:t>What do people living with low incomes experience </a:t>
            </a:r>
          </a:p>
          <a:p>
            <a:pPr defTabSz="914354">
              <a:lnSpc>
                <a:spcPct val="120000"/>
              </a:lnSpc>
              <a:defRPr/>
            </a:pPr>
            <a:r>
              <a:rPr lang="en-US" sz="2133">
                <a:solidFill>
                  <a:srgbClr val="002244"/>
                </a:solidFill>
                <a:latin typeface="Calibri"/>
                <a:cs typeface="Calibri"/>
              </a:rPr>
              <a:t>     when applying for benefits</a:t>
            </a:r>
            <a:r>
              <a:rPr lang="en-CA" sz="2133">
                <a:solidFill>
                  <a:srgbClr val="002244"/>
                </a:solidFill>
                <a:latin typeface="Calibri"/>
                <a:cs typeface="Calibri"/>
              </a:rPr>
              <a:t>?</a:t>
            </a:r>
            <a:endParaRPr lang="en-US" sz="2133">
              <a:solidFill>
                <a:srgbClr val="002244"/>
              </a:solidFill>
              <a:latin typeface="Calibri"/>
            </a:endParaRPr>
          </a:p>
        </p:txBody>
      </p:sp>
      <p:sp>
        <p:nvSpPr>
          <p:cNvPr id="9" name="Oval 8"/>
          <p:cNvSpPr/>
          <p:nvPr/>
        </p:nvSpPr>
        <p:spPr>
          <a:xfrm>
            <a:off x="676039" y="2575670"/>
            <a:ext cx="975360" cy="975360"/>
          </a:xfrm>
          <a:prstGeom prst="ellipse">
            <a:avLst/>
          </a:prstGeom>
          <a:solidFill>
            <a:srgbClr val="6AADE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algn="ctr" defTabSz="914354">
              <a:defRPr/>
            </a:pPr>
            <a:endParaRPr lang="en-US" sz="2400">
              <a:solidFill>
                <a:prstClr val="white"/>
              </a:solidFill>
              <a:latin typeface="Calibri"/>
            </a:endParaRPr>
          </a:p>
        </p:txBody>
      </p:sp>
      <p:sp>
        <p:nvSpPr>
          <p:cNvPr id="10" name="Rounded Rectangle 9"/>
          <p:cNvSpPr/>
          <p:nvPr/>
        </p:nvSpPr>
        <p:spPr>
          <a:xfrm>
            <a:off x="1497505" y="3699847"/>
            <a:ext cx="6530879" cy="1336336"/>
          </a:xfrm>
          <a:prstGeom prst="roundRect">
            <a:avLst/>
          </a:prstGeom>
          <a:noFill/>
          <a:ln w="38100">
            <a:solidFill>
              <a:srgbClr val="F0AB00"/>
            </a:solid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defTabSz="914354">
              <a:lnSpc>
                <a:spcPct val="120000"/>
              </a:lnSpc>
              <a:defRPr/>
            </a:pPr>
            <a:r>
              <a:rPr lang="en-US" sz="2133" b="1">
                <a:solidFill>
                  <a:srgbClr val="002244"/>
                </a:solidFill>
                <a:latin typeface="Calibri"/>
                <a:cs typeface="Calibri"/>
              </a:rPr>
              <a:t>3. </a:t>
            </a:r>
            <a:r>
              <a:rPr lang="en-US" sz="2133">
                <a:solidFill>
                  <a:srgbClr val="002244"/>
                </a:solidFill>
                <a:latin typeface="Calibri"/>
                <a:cs typeface="Calibri"/>
              </a:rPr>
              <a:t>Who is best placed in the healthcare setting we </a:t>
            </a:r>
          </a:p>
          <a:p>
            <a:pPr defTabSz="914354">
              <a:lnSpc>
                <a:spcPct val="120000"/>
              </a:lnSpc>
              <a:defRPr/>
            </a:pPr>
            <a:r>
              <a:rPr lang="en-US" sz="2133">
                <a:solidFill>
                  <a:srgbClr val="002244"/>
                </a:solidFill>
                <a:latin typeface="Calibri"/>
                <a:cs typeface="Calibri"/>
              </a:rPr>
              <a:t>     explored to administer the BST and help patients </a:t>
            </a:r>
          </a:p>
          <a:p>
            <a:pPr defTabSz="914354">
              <a:lnSpc>
                <a:spcPct val="120000"/>
              </a:lnSpc>
              <a:defRPr/>
            </a:pPr>
            <a:r>
              <a:rPr lang="en-US" sz="2133">
                <a:solidFill>
                  <a:srgbClr val="002244"/>
                </a:solidFill>
                <a:latin typeface="Calibri"/>
                <a:cs typeface="Calibri"/>
              </a:rPr>
              <a:t>     navigate benefit application processes</a:t>
            </a:r>
            <a:r>
              <a:rPr lang="en-CA" sz="2133">
                <a:solidFill>
                  <a:srgbClr val="002244"/>
                </a:solidFill>
                <a:latin typeface="Calibri"/>
                <a:cs typeface="Calibri"/>
              </a:rPr>
              <a:t>?</a:t>
            </a:r>
          </a:p>
        </p:txBody>
      </p:sp>
      <p:sp>
        <p:nvSpPr>
          <p:cNvPr id="11" name="Oval 10"/>
          <p:cNvSpPr/>
          <p:nvPr/>
        </p:nvSpPr>
        <p:spPr>
          <a:xfrm>
            <a:off x="660245" y="3812217"/>
            <a:ext cx="975360" cy="975360"/>
          </a:xfrm>
          <a:prstGeom prst="ellipse">
            <a:avLst/>
          </a:prstGeom>
          <a:solidFill>
            <a:srgbClr val="F0AB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algn="ctr" defTabSz="914354">
              <a:defRPr/>
            </a:pPr>
            <a:endParaRPr lang="en-US" sz="2400">
              <a:solidFill>
                <a:prstClr val="white"/>
              </a:solidFill>
              <a:latin typeface="Calibri"/>
            </a:endParaRPr>
          </a:p>
        </p:txBody>
      </p:sp>
      <p:sp>
        <p:nvSpPr>
          <p:cNvPr id="12" name="Rounded Rectangle 11"/>
          <p:cNvSpPr/>
          <p:nvPr/>
        </p:nvSpPr>
        <p:spPr>
          <a:xfrm>
            <a:off x="1509031" y="5246991"/>
            <a:ext cx="6519354" cy="783292"/>
          </a:xfrm>
          <a:prstGeom prst="roundRect">
            <a:avLst/>
          </a:prstGeom>
          <a:noFill/>
          <a:ln w="38100">
            <a:solidFill>
              <a:srgbClr val="C1BB00"/>
            </a:solid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defTabSz="914354">
              <a:lnSpc>
                <a:spcPct val="120000"/>
              </a:lnSpc>
              <a:defRPr/>
            </a:pPr>
            <a:r>
              <a:rPr lang="en-CA" sz="2133" b="1">
                <a:solidFill>
                  <a:srgbClr val="002244"/>
                </a:solidFill>
                <a:latin typeface="Calibri"/>
                <a:cs typeface="Calibri"/>
              </a:rPr>
              <a:t>4. </a:t>
            </a:r>
            <a:r>
              <a:rPr lang="en-CA" sz="2133">
                <a:solidFill>
                  <a:srgbClr val="002244"/>
                </a:solidFill>
                <a:latin typeface="Calibri"/>
                <a:cs typeface="Calibri"/>
              </a:rPr>
              <a:t>How can we improve the BST tool to improve people’s </a:t>
            </a:r>
          </a:p>
          <a:p>
            <a:pPr defTabSz="914354">
              <a:lnSpc>
                <a:spcPct val="120000"/>
              </a:lnSpc>
              <a:defRPr/>
            </a:pPr>
            <a:r>
              <a:rPr lang="en-CA" sz="2133">
                <a:solidFill>
                  <a:srgbClr val="002244"/>
                </a:solidFill>
                <a:latin typeface="Calibri"/>
                <a:cs typeface="Calibri"/>
              </a:rPr>
              <a:t>     experience when accessing benefits?</a:t>
            </a:r>
            <a:endParaRPr lang="en-US" sz="2133">
              <a:solidFill>
                <a:srgbClr val="002244"/>
              </a:solidFill>
              <a:latin typeface="Calibri"/>
            </a:endParaRPr>
          </a:p>
        </p:txBody>
      </p:sp>
      <p:sp>
        <p:nvSpPr>
          <p:cNvPr id="13" name="Oval 12"/>
          <p:cNvSpPr/>
          <p:nvPr/>
        </p:nvSpPr>
        <p:spPr>
          <a:xfrm>
            <a:off x="659129" y="5171683"/>
            <a:ext cx="975360" cy="975360"/>
          </a:xfrm>
          <a:prstGeom prst="ellipse">
            <a:avLst/>
          </a:prstGeom>
          <a:solidFill>
            <a:srgbClr val="C1BB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algn="ctr" defTabSz="914354">
              <a:defRPr/>
            </a:pPr>
            <a:endParaRPr lang="en-US" sz="2400">
              <a:solidFill>
                <a:prstClr val="white"/>
              </a:solidFill>
              <a:latin typeface="Calibri"/>
            </a:endParaRPr>
          </a:p>
        </p:txBody>
      </p:sp>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89399" y="4010179"/>
            <a:ext cx="548640" cy="548640"/>
          </a:xfrm>
          <a:prstGeom prst="rect">
            <a:avLst/>
          </a:prstGeom>
        </p:spPr>
      </p:pic>
      <p:pic>
        <p:nvPicPr>
          <p:cNvPr id="15" name="Picture 1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1452" y="5339323"/>
            <a:ext cx="640080" cy="640080"/>
          </a:xfrm>
          <a:prstGeom prst="rect">
            <a:avLst/>
          </a:prstGeom>
        </p:spPr>
      </p:pic>
      <p:pic>
        <p:nvPicPr>
          <p:cNvPr id="16" name="Picture 15"/>
          <p:cNvPicPr>
            <a:picLocks noChangeAspect="1"/>
          </p:cNvPicPr>
          <p:nvPr/>
        </p:nvPicPr>
        <p:blipFill>
          <a:blip r:embed="rId6" cstate="email">
            <a:extLst>
              <a:ext uri="{BEBA8EAE-BF5A-486C-A8C5-ECC9F3942E4B}">
                <a14:imgProps xmlns:a14="http://schemas.microsoft.com/office/drawing/2010/main">
                  <a14:imgLayer r:embed="rId7">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830513" y="1540959"/>
            <a:ext cx="640080" cy="640080"/>
          </a:xfrm>
          <a:prstGeom prst="rect">
            <a:avLst/>
          </a:prstGeom>
        </p:spPr>
      </p:pic>
      <p:pic>
        <p:nvPicPr>
          <p:cNvPr id="17" name="Picture 16"/>
          <p:cNvPicPr>
            <a:picLocks noChangeAspect="1"/>
          </p:cNvPicPr>
          <p:nvPr/>
        </p:nvPicPr>
        <p:blipFill>
          <a:blip r:embed="rId8" cstate="email">
            <a:duotone>
              <a:prstClr val="black"/>
              <a:srgbClr val="FFFFFF">
                <a:tint val="45000"/>
                <a:satMod val="400000"/>
              </a:srgbClr>
            </a:duotone>
            <a:extLst>
              <a:ext uri="{28A0092B-C50C-407E-A947-70E740481C1C}">
                <a14:useLocalDpi xmlns:a14="http://schemas.microsoft.com/office/drawing/2010/main" val="0"/>
              </a:ext>
            </a:extLst>
          </a:blip>
          <a:stretch>
            <a:fillRect/>
          </a:stretch>
        </p:blipFill>
        <p:spPr>
          <a:xfrm>
            <a:off x="858919" y="2700142"/>
            <a:ext cx="640080" cy="640080"/>
          </a:xfrm>
          <a:prstGeom prst="rect">
            <a:avLst/>
          </a:prstGeom>
        </p:spPr>
      </p:pic>
    </p:spTree>
    <p:custDataLst>
      <p:tags r:id="rId1"/>
    </p:custDataLst>
    <p:extLst>
      <p:ext uri="{BB962C8B-B14F-4D97-AF65-F5344CB8AC3E}">
        <p14:creationId xmlns:p14="http://schemas.microsoft.com/office/powerpoint/2010/main" val="2375901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Oval 29"/>
          <p:cNvSpPr/>
          <p:nvPr/>
        </p:nvSpPr>
        <p:spPr>
          <a:xfrm>
            <a:off x="7693152" y="383121"/>
            <a:ext cx="1284224" cy="1209988"/>
          </a:xfrm>
          <a:prstGeom prst="ellipse">
            <a:avLst/>
          </a:prstGeom>
          <a:solidFill>
            <a:srgbClr val="0066A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algn="ctr" defTabSz="914354">
              <a:defRPr/>
            </a:pPr>
            <a:endParaRPr lang="en-US" sz="2400">
              <a:solidFill>
                <a:prstClr val="white"/>
              </a:solidFill>
              <a:latin typeface="Calibri"/>
            </a:endParaRPr>
          </a:p>
        </p:txBody>
      </p:sp>
      <p:pic>
        <p:nvPicPr>
          <p:cNvPr id="31" name="Picture 30"/>
          <p:cNvPicPr>
            <a:picLocks noChangeAspect="1"/>
          </p:cNvPicPr>
          <p:nvPr/>
        </p:nvPicPr>
        <p:blipFill>
          <a:blip r:embed="rId4" cstate="email">
            <a:extLst>
              <a:ext uri="{BEBA8EAE-BF5A-486C-A8C5-ECC9F3942E4B}">
                <a14:imgProps xmlns:a14="http://schemas.microsoft.com/office/drawing/2010/main">
                  <a14:imgLayer r:embed="rId5">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7891783" y="471546"/>
            <a:ext cx="913748" cy="913748"/>
          </a:xfrm>
          <a:prstGeom prst="rect">
            <a:avLst/>
          </a:prstGeom>
        </p:spPr>
      </p:pic>
      <p:sp>
        <p:nvSpPr>
          <p:cNvPr id="8" name="Down Arrow Callout 7"/>
          <p:cNvSpPr/>
          <p:nvPr/>
        </p:nvSpPr>
        <p:spPr>
          <a:xfrm>
            <a:off x="397622" y="471546"/>
            <a:ext cx="7123686" cy="2339994"/>
          </a:xfrm>
          <a:prstGeom prst="downArrowCallout">
            <a:avLst/>
          </a:prstGeom>
          <a:solidFill>
            <a:srgbClr val="002244"/>
          </a:solidFill>
          <a:ln w="12700">
            <a:solidFill>
              <a:srgbClr val="F0AB00"/>
            </a:solid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defTabSz="914354">
              <a:defRPr/>
            </a:pPr>
            <a:endParaRPr lang="en-US" sz="1401">
              <a:solidFill>
                <a:prstClr val="white"/>
              </a:solidFill>
              <a:latin typeface="Calibri"/>
            </a:endParaRPr>
          </a:p>
        </p:txBody>
      </p:sp>
      <p:sp>
        <p:nvSpPr>
          <p:cNvPr id="9" name="TextBox 8"/>
          <p:cNvSpPr txBox="1"/>
          <p:nvPr/>
        </p:nvSpPr>
        <p:spPr>
          <a:xfrm>
            <a:off x="899592" y="652272"/>
            <a:ext cx="6150091" cy="1107996"/>
          </a:xfrm>
          <a:prstGeom prst="rect">
            <a:avLst/>
          </a:prstGeom>
          <a:noFill/>
        </p:spPr>
        <p:txBody>
          <a:bodyPr wrap="square" lIns="0" tIns="0" rIns="0" bIns="0" rtlCol="0" anchor="ctr">
            <a:spAutoFit/>
          </a:bodyPr>
          <a:lstStyle/>
          <a:p>
            <a:pPr algn="ctr" defTabSz="914354">
              <a:defRPr/>
            </a:pPr>
            <a:r>
              <a:rPr lang="en-CA" sz="2400" b="1">
                <a:solidFill>
                  <a:srgbClr val="F0AB00"/>
                </a:solidFill>
                <a:latin typeface="Calibri"/>
              </a:rPr>
              <a:t>What we did:</a:t>
            </a:r>
            <a:r>
              <a:rPr lang="en-CA" sz="2400" b="1">
                <a:solidFill>
                  <a:prstClr val="white"/>
                </a:solidFill>
                <a:latin typeface="Calibri"/>
              </a:rPr>
              <a:t> </a:t>
            </a:r>
            <a:r>
              <a:rPr lang="en-CA" sz="2400">
                <a:solidFill>
                  <a:prstClr val="white"/>
                </a:solidFill>
                <a:latin typeface="Calibri"/>
              </a:rPr>
              <a:t>Reviewed application processes for </a:t>
            </a:r>
            <a:r>
              <a:rPr lang="en-CA" sz="2400" b="1">
                <a:solidFill>
                  <a:srgbClr val="F0AB00"/>
                </a:solidFill>
                <a:latin typeface="Calibri"/>
              </a:rPr>
              <a:t>60+</a:t>
            </a:r>
            <a:r>
              <a:rPr lang="en-CA" sz="2400">
                <a:solidFill>
                  <a:prstClr val="white"/>
                </a:solidFill>
                <a:latin typeface="Calibri"/>
              </a:rPr>
              <a:t> federal, Ontario, and City of Toronto income-related benefits.</a:t>
            </a:r>
            <a:endParaRPr lang="en-US" sz="2400">
              <a:solidFill>
                <a:prstClr val="white"/>
              </a:solidFill>
              <a:latin typeface="Calibri"/>
            </a:endParaRPr>
          </a:p>
        </p:txBody>
      </p:sp>
    </p:spTree>
    <p:custDataLst>
      <p:tags r:id="rId1"/>
    </p:custDataLst>
    <p:extLst>
      <p:ext uri="{BB962C8B-B14F-4D97-AF65-F5344CB8AC3E}">
        <p14:creationId xmlns:p14="http://schemas.microsoft.com/office/powerpoint/2010/main" val="1251410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Oval 29"/>
          <p:cNvSpPr/>
          <p:nvPr/>
        </p:nvSpPr>
        <p:spPr>
          <a:xfrm>
            <a:off x="7693152" y="383121"/>
            <a:ext cx="1284224" cy="1209988"/>
          </a:xfrm>
          <a:prstGeom prst="ellipse">
            <a:avLst/>
          </a:prstGeom>
          <a:solidFill>
            <a:srgbClr val="0066A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algn="ctr" defTabSz="914354">
              <a:defRPr/>
            </a:pPr>
            <a:endParaRPr lang="en-US" sz="2400">
              <a:solidFill>
                <a:prstClr val="white"/>
              </a:solidFill>
              <a:latin typeface="Calibri"/>
            </a:endParaRPr>
          </a:p>
        </p:txBody>
      </p:sp>
      <p:pic>
        <p:nvPicPr>
          <p:cNvPr id="31" name="Picture 30"/>
          <p:cNvPicPr>
            <a:picLocks noChangeAspect="1"/>
          </p:cNvPicPr>
          <p:nvPr/>
        </p:nvPicPr>
        <p:blipFill>
          <a:blip r:embed="rId4" cstate="email">
            <a:extLst>
              <a:ext uri="{BEBA8EAE-BF5A-486C-A8C5-ECC9F3942E4B}">
                <a14:imgProps xmlns:a14="http://schemas.microsoft.com/office/drawing/2010/main">
                  <a14:imgLayer r:embed="rId5">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7891783" y="471546"/>
            <a:ext cx="913748" cy="913748"/>
          </a:xfrm>
          <a:prstGeom prst="rect">
            <a:avLst/>
          </a:prstGeom>
        </p:spPr>
      </p:pic>
      <p:sp>
        <p:nvSpPr>
          <p:cNvPr id="7" name="Content Placeholder 13">
            <a:extLst>
              <a:ext uri="{FF2B5EF4-FFF2-40B4-BE49-F238E27FC236}">
                <a16:creationId xmlns:a16="http://schemas.microsoft.com/office/drawing/2014/main" id="{38B4D2FD-26D0-465B-82FD-E1B8A9E7F890}"/>
              </a:ext>
            </a:extLst>
          </p:cNvPr>
          <p:cNvSpPr txBox="1">
            <a:spLocks/>
          </p:cNvSpPr>
          <p:nvPr/>
        </p:nvSpPr>
        <p:spPr>
          <a:xfrm>
            <a:off x="467544" y="3037946"/>
            <a:ext cx="2808312" cy="1604105"/>
          </a:xfrm>
          <a:prstGeom prst="rect">
            <a:avLst/>
          </a:prstGeom>
        </p:spPr>
        <p:txBody>
          <a:bodyPr vert="horz" lIns="0" tIns="0" rIns="0" bIns="0" rtlCol="0" anchor="t">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marL="342900" indent="-342900" defTabSz="685783">
              <a:spcBef>
                <a:spcPts val="0"/>
              </a:spcBef>
              <a:spcAft>
                <a:spcPts val="0"/>
              </a:spcAft>
              <a:buFont typeface="+mj-lt"/>
              <a:buAutoNum type="arabicPeriod"/>
              <a:defRPr/>
            </a:pPr>
            <a:r>
              <a:rPr lang="en-CA" sz="2000" dirty="0">
                <a:solidFill>
                  <a:srgbClr val="002244"/>
                </a:solidFill>
                <a:latin typeface="Calibri"/>
                <a:cs typeface="Calibri"/>
              </a:rPr>
              <a:t>There are </a:t>
            </a:r>
            <a:r>
              <a:rPr lang="en-CA" sz="2000" b="1" dirty="0">
                <a:solidFill>
                  <a:srgbClr val="0066A1"/>
                </a:solidFill>
                <a:latin typeface="Calibri"/>
                <a:cs typeface="Calibri"/>
              </a:rPr>
              <a:t>easy, moderate, and complicated</a:t>
            </a:r>
            <a:r>
              <a:rPr lang="en-CA" sz="2000" b="1" dirty="0">
                <a:solidFill>
                  <a:srgbClr val="6AADE4"/>
                </a:solidFill>
                <a:latin typeface="Calibri"/>
                <a:cs typeface="Calibri"/>
              </a:rPr>
              <a:t> </a:t>
            </a:r>
            <a:r>
              <a:rPr lang="en-CA" sz="2000" dirty="0">
                <a:solidFill>
                  <a:srgbClr val="002244"/>
                </a:solidFill>
                <a:latin typeface="Calibri"/>
                <a:cs typeface="Calibri"/>
              </a:rPr>
              <a:t>pathways to accessing benefits</a:t>
            </a:r>
          </a:p>
        </p:txBody>
      </p:sp>
      <p:sp>
        <p:nvSpPr>
          <p:cNvPr id="3" name="Rectangle 2"/>
          <p:cNvSpPr/>
          <p:nvPr/>
        </p:nvSpPr>
        <p:spPr>
          <a:xfrm>
            <a:off x="467544" y="2420888"/>
            <a:ext cx="2240934" cy="461665"/>
          </a:xfrm>
          <a:prstGeom prst="rect">
            <a:avLst/>
          </a:prstGeom>
        </p:spPr>
        <p:txBody>
          <a:bodyPr wrap="none">
            <a:spAutoFit/>
          </a:bodyPr>
          <a:lstStyle/>
          <a:p>
            <a:pPr defTabSz="685783">
              <a:spcBef>
                <a:spcPts val="0"/>
              </a:spcBef>
              <a:spcAft>
                <a:spcPts val="0"/>
              </a:spcAft>
              <a:buFont typeface="Arial"/>
              <a:buChar char="​"/>
              <a:defRPr/>
            </a:pPr>
            <a:r>
              <a:rPr lang="en-CA" sz="2400" b="1">
                <a:solidFill>
                  <a:srgbClr val="002244"/>
                </a:solidFill>
                <a:cs typeface="Calibri"/>
              </a:rPr>
              <a:t>What we found</a:t>
            </a:r>
            <a:r>
              <a:rPr lang="en-CA" sz="2400">
                <a:solidFill>
                  <a:srgbClr val="002244"/>
                </a:solidFill>
                <a:cs typeface="Calibri"/>
              </a:rPr>
              <a:t>:</a:t>
            </a:r>
          </a:p>
        </p:txBody>
      </p:sp>
      <p:sp>
        <p:nvSpPr>
          <p:cNvPr id="9" name="Rectangle 8"/>
          <p:cNvSpPr/>
          <p:nvPr/>
        </p:nvSpPr>
        <p:spPr>
          <a:xfrm>
            <a:off x="3275856" y="3034627"/>
            <a:ext cx="2674950" cy="1631216"/>
          </a:xfrm>
          <a:prstGeom prst="rect">
            <a:avLst/>
          </a:prstGeom>
        </p:spPr>
        <p:txBody>
          <a:bodyPr wrap="square">
            <a:spAutoFit/>
          </a:bodyPr>
          <a:lstStyle/>
          <a:p>
            <a:pPr marL="257168" indent="-257168" defTabSz="685783">
              <a:buFont typeface="+mj-lt"/>
              <a:buAutoNum type="arabicPeriod" startAt="2"/>
              <a:defRPr/>
            </a:pPr>
            <a:r>
              <a:rPr lang="en-CA" sz="2000" dirty="0">
                <a:solidFill>
                  <a:srgbClr val="002244"/>
                </a:solidFill>
                <a:latin typeface="Calibri"/>
                <a:cs typeface="Calibri"/>
              </a:rPr>
              <a:t>The</a:t>
            </a:r>
            <a:r>
              <a:rPr lang="en-CA" sz="2000" dirty="0">
                <a:solidFill>
                  <a:srgbClr val="0066A1"/>
                </a:solidFill>
                <a:latin typeface="Calibri"/>
                <a:cs typeface="Calibri"/>
              </a:rPr>
              <a:t> </a:t>
            </a:r>
            <a:r>
              <a:rPr lang="en-CA" sz="2000" b="1" dirty="0">
                <a:solidFill>
                  <a:srgbClr val="0066A1"/>
                </a:solidFill>
                <a:latin typeface="Calibri"/>
                <a:cs typeface="Calibri"/>
              </a:rPr>
              <a:t>healthcare sector plays a major role </a:t>
            </a:r>
            <a:r>
              <a:rPr lang="en-CA" sz="2000" dirty="0">
                <a:solidFill>
                  <a:srgbClr val="002244"/>
                </a:solidFill>
                <a:latin typeface="Calibri"/>
                <a:cs typeface="Calibri"/>
              </a:rPr>
              <a:t>in helping people access government benefits</a:t>
            </a:r>
            <a:endParaRPr lang="en-CA" sz="2000" dirty="0">
              <a:solidFill>
                <a:prstClr val="black"/>
              </a:solidFill>
              <a:latin typeface="Calibri"/>
            </a:endParaRPr>
          </a:p>
        </p:txBody>
      </p:sp>
      <p:sp>
        <p:nvSpPr>
          <p:cNvPr id="10" name="Content Placeholder 13">
            <a:extLst>
              <a:ext uri="{FF2B5EF4-FFF2-40B4-BE49-F238E27FC236}">
                <a16:creationId xmlns:a16="http://schemas.microsoft.com/office/drawing/2014/main" id="{38B4D2FD-26D0-465B-82FD-E1B8A9E7F890}"/>
              </a:ext>
            </a:extLst>
          </p:cNvPr>
          <p:cNvSpPr txBox="1">
            <a:spLocks/>
          </p:cNvSpPr>
          <p:nvPr/>
        </p:nvSpPr>
        <p:spPr>
          <a:xfrm>
            <a:off x="6181780" y="3034627"/>
            <a:ext cx="2376264" cy="1567252"/>
          </a:xfrm>
          <a:prstGeom prst="rect">
            <a:avLst/>
          </a:prstGeom>
        </p:spPr>
        <p:txBody>
          <a:bodyPr vert="horz" lIns="0" tIns="0" rIns="0" bIns="0" rtlCol="0" anchor="t">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marL="257168" indent="-257168" defTabSz="685783">
              <a:lnSpc>
                <a:spcPct val="100000"/>
              </a:lnSpc>
              <a:spcBef>
                <a:spcPts val="0"/>
              </a:spcBef>
              <a:spcAft>
                <a:spcPts val="0"/>
              </a:spcAft>
              <a:buFont typeface="Arial" panose="020B0604020202020204" pitchFamily="34" charset="0"/>
              <a:buAutoNum type="arabicPeriod" startAt="3"/>
              <a:defRPr/>
            </a:pPr>
            <a:r>
              <a:rPr lang="en-CA" sz="2000" dirty="0">
                <a:solidFill>
                  <a:srgbClr val="002244"/>
                </a:solidFill>
                <a:latin typeface="Calibri"/>
              </a:rPr>
              <a:t>Benefit pathways involving healthcare professionals are always </a:t>
            </a:r>
            <a:r>
              <a:rPr lang="en-CA" sz="2000" b="1" dirty="0">
                <a:solidFill>
                  <a:srgbClr val="0066A1"/>
                </a:solidFill>
                <a:latin typeface="Calibri"/>
              </a:rPr>
              <a:t>moderate or complicated</a:t>
            </a:r>
            <a:endParaRPr lang="en-US" sz="2000" b="1" dirty="0">
              <a:solidFill>
                <a:srgbClr val="6AADE4"/>
              </a:solidFill>
              <a:latin typeface="Calibri"/>
            </a:endParaRPr>
          </a:p>
        </p:txBody>
      </p:sp>
      <p:grpSp>
        <p:nvGrpSpPr>
          <p:cNvPr id="12" name="Group 11"/>
          <p:cNvGrpSpPr/>
          <p:nvPr/>
        </p:nvGrpSpPr>
        <p:grpSpPr>
          <a:xfrm>
            <a:off x="460119" y="4685679"/>
            <a:ext cx="2599713" cy="1148691"/>
            <a:chOff x="685800" y="3791821"/>
            <a:chExt cx="3260526" cy="1438543"/>
          </a:xfrm>
        </p:grpSpPr>
        <p:pic>
          <p:nvPicPr>
            <p:cNvPr id="13" name="Picture 12"/>
            <p:cNvPicPr>
              <a:picLocks noChangeAspect="1"/>
            </p:cNvPicPr>
            <p:nvPr/>
          </p:nvPicPr>
          <p:blipFill>
            <a:blip r:embed="rId6"/>
            <a:stretch>
              <a:fillRect/>
            </a:stretch>
          </p:blipFill>
          <p:spPr>
            <a:xfrm>
              <a:off x="685800" y="3861048"/>
              <a:ext cx="1392138" cy="1369316"/>
            </a:xfrm>
            <a:prstGeom prst="rect">
              <a:avLst/>
            </a:prstGeom>
          </p:spPr>
        </p:pic>
        <p:pic>
          <p:nvPicPr>
            <p:cNvPr id="14" name="Picture 13"/>
            <p:cNvPicPr>
              <a:picLocks noChangeAspect="1"/>
            </p:cNvPicPr>
            <p:nvPr/>
          </p:nvPicPr>
          <p:blipFill>
            <a:blip r:embed="rId7"/>
            <a:stretch>
              <a:fillRect/>
            </a:stretch>
          </p:blipFill>
          <p:spPr>
            <a:xfrm>
              <a:off x="2077938" y="4312343"/>
              <a:ext cx="476250" cy="466725"/>
            </a:xfrm>
            <a:prstGeom prst="rect">
              <a:avLst/>
            </a:prstGeom>
          </p:spPr>
        </p:pic>
        <p:pic>
          <p:nvPicPr>
            <p:cNvPr id="15" name="Picture 14"/>
            <p:cNvPicPr>
              <a:picLocks noChangeAspect="1"/>
            </p:cNvPicPr>
            <p:nvPr/>
          </p:nvPicPr>
          <p:blipFill>
            <a:blip r:embed="rId8"/>
            <a:stretch>
              <a:fillRect/>
            </a:stretch>
          </p:blipFill>
          <p:spPr>
            <a:xfrm>
              <a:off x="2554188" y="3791821"/>
              <a:ext cx="1392138" cy="1438543"/>
            </a:xfrm>
            <a:prstGeom prst="rect">
              <a:avLst/>
            </a:prstGeom>
          </p:spPr>
        </p:pic>
      </p:grpSp>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35544" y="4724440"/>
            <a:ext cx="1728896" cy="1728896"/>
          </a:xfrm>
          <a:prstGeom prst="rect">
            <a:avLst/>
          </a:prstGeom>
        </p:spPr>
      </p:pic>
      <p:pic>
        <p:nvPicPr>
          <p:cNvPr id="5" name="Picture 4"/>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99096" y="4316968"/>
            <a:ext cx="1844822" cy="1844822"/>
          </a:xfrm>
          <a:prstGeom prst="rect">
            <a:avLst/>
          </a:prstGeom>
        </p:spPr>
      </p:pic>
      <p:sp>
        <p:nvSpPr>
          <p:cNvPr id="20" name="Down Arrow Callout 19"/>
          <p:cNvSpPr/>
          <p:nvPr/>
        </p:nvSpPr>
        <p:spPr>
          <a:xfrm>
            <a:off x="397622" y="471546"/>
            <a:ext cx="7123686" cy="2339994"/>
          </a:xfrm>
          <a:prstGeom prst="downArrowCallout">
            <a:avLst/>
          </a:prstGeom>
          <a:solidFill>
            <a:srgbClr val="002244"/>
          </a:solidFill>
          <a:ln w="12700">
            <a:solidFill>
              <a:srgbClr val="F0AB00"/>
            </a:solid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defTabSz="914354">
              <a:defRPr/>
            </a:pPr>
            <a:endParaRPr lang="en-US" sz="1401">
              <a:solidFill>
                <a:prstClr val="white"/>
              </a:solidFill>
              <a:latin typeface="Calibri"/>
            </a:endParaRPr>
          </a:p>
        </p:txBody>
      </p:sp>
      <p:sp>
        <p:nvSpPr>
          <p:cNvPr id="21" name="TextBox 20"/>
          <p:cNvSpPr txBox="1"/>
          <p:nvPr/>
        </p:nvSpPr>
        <p:spPr>
          <a:xfrm>
            <a:off x="899592" y="652271"/>
            <a:ext cx="6150091" cy="1107996"/>
          </a:xfrm>
          <a:prstGeom prst="rect">
            <a:avLst/>
          </a:prstGeom>
          <a:noFill/>
        </p:spPr>
        <p:txBody>
          <a:bodyPr wrap="square" lIns="0" tIns="0" rIns="0" bIns="0" rtlCol="0" anchor="ctr">
            <a:spAutoFit/>
          </a:bodyPr>
          <a:lstStyle/>
          <a:p>
            <a:pPr algn="ctr" defTabSz="914354">
              <a:defRPr/>
            </a:pPr>
            <a:r>
              <a:rPr lang="en-CA" sz="2400" b="1">
                <a:solidFill>
                  <a:srgbClr val="F0AB00"/>
                </a:solidFill>
                <a:latin typeface="Calibri"/>
              </a:rPr>
              <a:t>What we did:</a:t>
            </a:r>
            <a:r>
              <a:rPr lang="en-CA" sz="2400" b="1">
                <a:solidFill>
                  <a:prstClr val="white"/>
                </a:solidFill>
                <a:latin typeface="Calibri"/>
              </a:rPr>
              <a:t> </a:t>
            </a:r>
            <a:r>
              <a:rPr lang="en-CA" sz="2400">
                <a:solidFill>
                  <a:prstClr val="white"/>
                </a:solidFill>
                <a:latin typeface="Calibri"/>
              </a:rPr>
              <a:t>Reviewed application processes for </a:t>
            </a:r>
            <a:r>
              <a:rPr lang="en-CA" sz="2400" b="1">
                <a:solidFill>
                  <a:srgbClr val="F0AB00"/>
                </a:solidFill>
                <a:latin typeface="Calibri"/>
              </a:rPr>
              <a:t>60+</a:t>
            </a:r>
            <a:r>
              <a:rPr lang="en-CA" sz="2400">
                <a:solidFill>
                  <a:prstClr val="white"/>
                </a:solidFill>
                <a:latin typeface="Calibri"/>
              </a:rPr>
              <a:t> federal, Ontario, and City of Toronto income-related benefits.</a:t>
            </a:r>
            <a:endParaRPr lang="en-US" sz="2400">
              <a:solidFill>
                <a:prstClr val="white"/>
              </a:solidFill>
              <a:latin typeface="Calibri"/>
            </a:endParaRPr>
          </a:p>
        </p:txBody>
      </p:sp>
    </p:spTree>
    <p:custDataLst>
      <p:tags r:id="rId1"/>
    </p:custDataLst>
    <p:extLst>
      <p:ext uri="{BB962C8B-B14F-4D97-AF65-F5344CB8AC3E}">
        <p14:creationId xmlns:p14="http://schemas.microsoft.com/office/powerpoint/2010/main" val="620409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Oval 11"/>
          <p:cNvSpPr/>
          <p:nvPr/>
        </p:nvSpPr>
        <p:spPr>
          <a:xfrm>
            <a:off x="7693152" y="383121"/>
            <a:ext cx="1284224" cy="1209988"/>
          </a:xfrm>
          <a:prstGeom prst="ellipse">
            <a:avLst/>
          </a:prstGeom>
          <a:solidFill>
            <a:srgbClr val="0066A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algn="ctr" defTabSz="914354">
              <a:defRPr/>
            </a:pPr>
            <a:endParaRPr lang="en-US" sz="2400">
              <a:solidFill>
                <a:prstClr val="white"/>
              </a:solidFill>
              <a:latin typeface="Calibri"/>
            </a:endParaRPr>
          </a:p>
        </p:txBody>
      </p:sp>
      <p:pic>
        <p:nvPicPr>
          <p:cNvPr id="13" name="Picture 12"/>
          <p:cNvPicPr>
            <a:picLocks noChangeAspect="1"/>
          </p:cNvPicPr>
          <p:nvPr/>
        </p:nvPicPr>
        <p:blipFill>
          <a:blip r:embed="rId4" cstate="email">
            <a:extLst>
              <a:ext uri="{BEBA8EAE-BF5A-486C-A8C5-ECC9F3942E4B}">
                <a14:imgProps xmlns:a14="http://schemas.microsoft.com/office/drawing/2010/main">
                  <a14:imgLayer r:embed="rId5">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7891783" y="471546"/>
            <a:ext cx="913748" cy="913748"/>
          </a:xfrm>
          <a:prstGeom prst="rect">
            <a:avLst/>
          </a:prstGeom>
        </p:spPr>
      </p:pic>
      <p:sp>
        <p:nvSpPr>
          <p:cNvPr id="14" name="Oval 13"/>
          <p:cNvSpPr/>
          <p:nvPr/>
        </p:nvSpPr>
        <p:spPr>
          <a:xfrm>
            <a:off x="7708130" y="383122"/>
            <a:ext cx="1269246" cy="1209074"/>
          </a:xfrm>
          <a:prstGeom prst="ellipse">
            <a:avLst/>
          </a:prstGeom>
          <a:solidFill>
            <a:srgbClr val="6AADE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algn="ctr" defTabSz="914354">
              <a:defRPr/>
            </a:pPr>
            <a:endParaRPr lang="en-US" sz="2400">
              <a:solidFill>
                <a:prstClr val="white"/>
              </a:solidFill>
              <a:latin typeface="Calibri"/>
            </a:endParaRPr>
          </a:p>
        </p:txBody>
      </p:sp>
      <p:pic>
        <p:nvPicPr>
          <p:cNvPr id="15" name="Picture 14"/>
          <p:cNvPicPr>
            <a:picLocks noChangeAspect="1"/>
          </p:cNvPicPr>
          <p:nvPr/>
        </p:nvPicPr>
        <p:blipFill>
          <a:blip r:embed="rId6" cstate="email">
            <a:duotone>
              <a:prstClr val="black"/>
              <a:srgbClr val="FFFFFF">
                <a:tint val="45000"/>
                <a:satMod val="400000"/>
              </a:srgbClr>
            </a:duotone>
            <a:extLst>
              <a:ext uri="{28A0092B-C50C-407E-A947-70E740481C1C}">
                <a14:useLocalDpi xmlns:a14="http://schemas.microsoft.com/office/drawing/2010/main" val="0"/>
              </a:ext>
            </a:extLst>
          </a:blip>
          <a:stretch>
            <a:fillRect/>
          </a:stretch>
        </p:blipFill>
        <p:spPr>
          <a:xfrm>
            <a:off x="7928507" y="494474"/>
            <a:ext cx="828492" cy="828492"/>
          </a:xfrm>
          <a:prstGeom prst="rect">
            <a:avLst/>
          </a:prstGeom>
        </p:spPr>
      </p:pic>
      <p:sp>
        <p:nvSpPr>
          <p:cNvPr id="16" name="Down Arrow Callout 15"/>
          <p:cNvSpPr/>
          <p:nvPr/>
        </p:nvSpPr>
        <p:spPr>
          <a:xfrm>
            <a:off x="397622" y="471546"/>
            <a:ext cx="7123686" cy="2339994"/>
          </a:xfrm>
          <a:prstGeom prst="downArrowCallout">
            <a:avLst/>
          </a:prstGeom>
          <a:solidFill>
            <a:srgbClr val="002244"/>
          </a:solidFill>
          <a:ln w="12700">
            <a:solidFill>
              <a:srgbClr val="F0AB00"/>
            </a:solid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defTabSz="914354">
              <a:defRPr/>
            </a:pPr>
            <a:endParaRPr lang="en-US" sz="1401">
              <a:solidFill>
                <a:prstClr val="white"/>
              </a:solidFill>
              <a:latin typeface="Calibri"/>
            </a:endParaRPr>
          </a:p>
        </p:txBody>
      </p:sp>
      <p:sp>
        <p:nvSpPr>
          <p:cNvPr id="30" name="TextBox 29"/>
          <p:cNvSpPr txBox="1"/>
          <p:nvPr/>
        </p:nvSpPr>
        <p:spPr>
          <a:xfrm>
            <a:off x="540595" y="642045"/>
            <a:ext cx="6837740" cy="1107996"/>
          </a:xfrm>
          <a:prstGeom prst="rect">
            <a:avLst/>
          </a:prstGeom>
          <a:noFill/>
        </p:spPr>
        <p:txBody>
          <a:bodyPr wrap="square" lIns="0" tIns="0" rIns="0" bIns="0" rtlCol="0" anchor="ctr">
            <a:spAutoFit/>
          </a:bodyPr>
          <a:lstStyle/>
          <a:p>
            <a:pPr algn="ctr" defTabSz="914354">
              <a:defRPr/>
            </a:pPr>
            <a:r>
              <a:rPr lang="en-CA" sz="2400" b="1">
                <a:solidFill>
                  <a:srgbClr val="F0AB00"/>
                </a:solidFill>
                <a:latin typeface="Calibri"/>
                <a:cs typeface="Calibri"/>
              </a:rPr>
              <a:t>What we did</a:t>
            </a:r>
            <a:r>
              <a:rPr lang="en-CA" sz="2400">
                <a:solidFill>
                  <a:srgbClr val="F0AB00"/>
                </a:solidFill>
                <a:latin typeface="Calibri"/>
                <a:cs typeface="Calibri"/>
              </a:rPr>
              <a:t>: </a:t>
            </a:r>
            <a:r>
              <a:rPr lang="en-CA" sz="2400">
                <a:solidFill>
                  <a:prstClr val="white"/>
                </a:solidFill>
                <a:latin typeface="Calibri"/>
                <a:cs typeface="Calibri"/>
              </a:rPr>
              <a:t>Interviewed </a:t>
            </a:r>
            <a:r>
              <a:rPr lang="en-CA" sz="2400" b="1">
                <a:solidFill>
                  <a:srgbClr val="F0AB00"/>
                </a:solidFill>
                <a:latin typeface="Calibri"/>
                <a:cs typeface="Calibri"/>
              </a:rPr>
              <a:t>14</a:t>
            </a:r>
            <a:r>
              <a:rPr lang="en-CA" sz="2400">
                <a:solidFill>
                  <a:prstClr val="white"/>
                </a:solidFill>
                <a:latin typeface="Calibri"/>
                <a:cs typeface="Calibri"/>
              </a:rPr>
              <a:t> people with low incomes to ask about their experiences when applying for government benefits.</a:t>
            </a:r>
            <a:endParaRPr lang="en-US" sz="2400">
              <a:solidFill>
                <a:prstClr val="white"/>
              </a:solidFill>
              <a:latin typeface="Calibri"/>
            </a:endParaRPr>
          </a:p>
        </p:txBody>
      </p:sp>
    </p:spTree>
    <p:custDataLst>
      <p:tags r:id="rId1"/>
    </p:custDataLst>
    <p:extLst>
      <p:ext uri="{BB962C8B-B14F-4D97-AF65-F5344CB8AC3E}">
        <p14:creationId xmlns:p14="http://schemas.microsoft.com/office/powerpoint/2010/main" val="605465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Oval 11"/>
          <p:cNvSpPr/>
          <p:nvPr/>
        </p:nvSpPr>
        <p:spPr>
          <a:xfrm>
            <a:off x="7693152" y="383121"/>
            <a:ext cx="1284224" cy="1209988"/>
          </a:xfrm>
          <a:prstGeom prst="ellipse">
            <a:avLst/>
          </a:prstGeom>
          <a:solidFill>
            <a:srgbClr val="0066A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algn="ctr" defTabSz="914354">
              <a:defRPr/>
            </a:pPr>
            <a:endParaRPr lang="en-US" sz="2400">
              <a:solidFill>
                <a:prstClr val="white"/>
              </a:solidFill>
              <a:latin typeface="Calibri"/>
            </a:endParaRPr>
          </a:p>
        </p:txBody>
      </p:sp>
      <p:pic>
        <p:nvPicPr>
          <p:cNvPr id="13" name="Picture 12"/>
          <p:cNvPicPr>
            <a:picLocks noChangeAspect="1"/>
          </p:cNvPicPr>
          <p:nvPr/>
        </p:nvPicPr>
        <p:blipFill>
          <a:blip r:embed="rId4" cstate="email">
            <a:extLst>
              <a:ext uri="{BEBA8EAE-BF5A-486C-A8C5-ECC9F3942E4B}">
                <a14:imgProps xmlns:a14="http://schemas.microsoft.com/office/drawing/2010/main">
                  <a14:imgLayer r:embed="rId5">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7891783" y="471546"/>
            <a:ext cx="913748" cy="913748"/>
          </a:xfrm>
          <a:prstGeom prst="rect">
            <a:avLst/>
          </a:prstGeom>
        </p:spPr>
      </p:pic>
      <p:sp>
        <p:nvSpPr>
          <p:cNvPr id="14" name="Oval 13"/>
          <p:cNvSpPr/>
          <p:nvPr/>
        </p:nvSpPr>
        <p:spPr>
          <a:xfrm>
            <a:off x="7708130" y="383122"/>
            <a:ext cx="1269246" cy="1209074"/>
          </a:xfrm>
          <a:prstGeom prst="ellipse">
            <a:avLst/>
          </a:prstGeom>
          <a:solidFill>
            <a:srgbClr val="6AADE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algn="ctr" defTabSz="914354">
              <a:defRPr/>
            </a:pPr>
            <a:endParaRPr lang="en-US" sz="2400">
              <a:solidFill>
                <a:prstClr val="white"/>
              </a:solidFill>
              <a:latin typeface="Calibri"/>
            </a:endParaRPr>
          </a:p>
        </p:txBody>
      </p:sp>
      <p:pic>
        <p:nvPicPr>
          <p:cNvPr id="15" name="Picture 14"/>
          <p:cNvPicPr>
            <a:picLocks noChangeAspect="1"/>
          </p:cNvPicPr>
          <p:nvPr/>
        </p:nvPicPr>
        <p:blipFill>
          <a:blip r:embed="rId6" cstate="email">
            <a:duotone>
              <a:prstClr val="black"/>
              <a:srgbClr val="FFFFFF">
                <a:tint val="45000"/>
                <a:satMod val="400000"/>
              </a:srgbClr>
            </a:duotone>
            <a:extLst>
              <a:ext uri="{28A0092B-C50C-407E-A947-70E740481C1C}">
                <a14:useLocalDpi xmlns:a14="http://schemas.microsoft.com/office/drawing/2010/main" val="0"/>
              </a:ext>
            </a:extLst>
          </a:blip>
          <a:stretch>
            <a:fillRect/>
          </a:stretch>
        </p:blipFill>
        <p:spPr>
          <a:xfrm>
            <a:off x="7928507" y="494474"/>
            <a:ext cx="828492" cy="828492"/>
          </a:xfrm>
          <a:prstGeom prst="rect">
            <a:avLst/>
          </a:prstGeom>
        </p:spPr>
      </p:pic>
      <p:sp>
        <p:nvSpPr>
          <p:cNvPr id="16" name="Down Arrow Callout 15"/>
          <p:cNvSpPr/>
          <p:nvPr/>
        </p:nvSpPr>
        <p:spPr>
          <a:xfrm>
            <a:off x="397622" y="471546"/>
            <a:ext cx="7123686" cy="2339994"/>
          </a:xfrm>
          <a:prstGeom prst="downArrowCallout">
            <a:avLst/>
          </a:prstGeom>
          <a:solidFill>
            <a:srgbClr val="002244"/>
          </a:solidFill>
          <a:ln w="12700">
            <a:solidFill>
              <a:srgbClr val="F0AB00"/>
            </a:solid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defTabSz="914354">
              <a:defRPr/>
            </a:pPr>
            <a:endParaRPr lang="en-US" sz="1401">
              <a:solidFill>
                <a:prstClr val="white"/>
              </a:solidFill>
              <a:latin typeface="Calibri"/>
            </a:endParaRPr>
          </a:p>
        </p:txBody>
      </p:sp>
      <p:sp>
        <p:nvSpPr>
          <p:cNvPr id="30" name="TextBox 29"/>
          <p:cNvSpPr txBox="1"/>
          <p:nvPr/>
        </p:nvSpPr>
        <p:spPr>
          <a:xfrm>
            <a:off x="540595" y="642045"/>
            <a:ext cx="6837740" cy="1107996"/>
          </a:xfrm>
          <a:prstGeom prst="rect">
            <a:avLst/>
          </a:prstGeom>
          <a:noFill/>
        </p:spPr>
        <p:txBody>
          <a:bodyPr wrap="square" lIns="0" tIns="0" rIns="0" bIns="0" rtlCol="0" anchor="ctr">
            <a:spAutoFit/>
          </a:bodyPr>
          <a:lstStyle/>
          <a:p>
            <a:pPr algn="ctr" defTabSz="914354">
              <a:defRPr/>
            </a:pPr>
            <a:r>
              <a:rPr lang="en-CA" sz="2400" b="1">
                <a:solidFill>
                  <a:srgbClr val="F0AB00"/>
                </a:solidFill>
                <a:latin typeface="Calibri"/>
                <a:cs typeface="Calibri"/>
              </a:rPr>
              <a:t>What we did</a:t>
            </a:r>
            <a:r>
              <a:rPr lang="en-CA" sz="2400">
                <a:solidFill>
                  <a:srgbClr val="F0AB00"/>
                </a:solidFill>
                <a:latin typeface="Calibri"/>
                <a:cs typeface="Calibri"/>
              </a:rPr>
              <a:t>: </a:t>
            </a:r>
            <a:r>
              <a:rPr lang="en-CA" sz="2400">
                <a:solidFill>
                  <a:prstClr val="white"/>
                </a:solidFill>
                <a:latin typeface="Calibri"/>
                <a:cs typeface="Calibri"/>
              </a:rPr>
              <a:t>Interviewed </a:t>
            </a:r>
            <a:r>
              <a:rPr lang="en-CA" sz="2400" b="1">
                <a:solidFill>
                  <a:srgbClr val="F0AB00"/>
                </a:solidFill>
                <a:latin typeface="Calibri"/>
                <a:cs typeface="Calibri"/>
              </a:rPr>
              <a:t>14</a:t>
            </a:r>
            <a:r>
              <a:rPr lang="en-CA" sz="2400">
                <a:solidFill>
                  <a:prstClr val="white"/>
                </a:solidFill>
                <a:latin typeface="Calibri"/>
                <a:cs typeface="Calibri"/>
              </a:rPr>
              <a:t> people with low incomes to ask about their experiences when applying for government benefits.</a:t>
            </a:r>
            <a:endParaRPr lang="en-US" sz="2400">
              <a:solidFill>
                <a:prstClr val="white"/>
              </a:solidFill>
              <a:latin typeface="Calibri"/>
            </a:endParaRPr>
          </a:p>
        </p:txBody>
      </p:sp>
      <p:sp>
        <p:nvSpPr>
          <p:cNvPr id="8" name="Rectangle 7"/>
          <p:cNvSpPr/>
          <p:nvPr/>
        </p:nvSpPr>
        <p:spPr>
          <a:xfrm>
            <a:off x="540595" y="3260431"/>
            <a:ext cx="2240934" cy="461665"/>
          </a:xfrm>
          <a:prstGeom prst="rect">
            <a:avLst/>
          </a:prstGeom>
        </p:spPr>
        <p:txBody>
          <a:bodyPr wrap="none">
            <a:spAutoFit/>
          </a:bodyPr>
          <a:lstStyle/>
          <a:p>
            <a:pPr defTabSz="685783">
              <a:spcBef>
                <a:spcPts val="0"/>
              </a:spcBef>
              <a:spcAft>
                <a:spcPts val="0"/>
              </a:spcAft>
              <a:buFont typeface="Arial"/>
              <a:buChar char="​"/>
              <a:defRPr/>
            </a:pPr>
            <a:r>
              <a:rPr lang="en-CA" sz="2400" b="1" dirty="0">
                <a:solidFill>
                  <a:srgbClr val="002244"/>
                </a:solidFill>
                <a:cs typeface="Calibri"/>
              </a:rPr>
              <a:t>What we found</a:t>
            </a:r>
            <a:r>
              <a:rPr lang="en-CA" sz="2400" dirty="0">
                <a:solidFill>
                  <a:srgbClr val="002244"/>
                </a:solidFill>
                <a:cs typeface="Calibri"/>
              </a:rPr>
              <a:t>:</a:t>
            </a:r>
          </a:p>
        </p:txBody>
      </p:sp>
      <p:sp>
        <p:nvSpPr>
          <p:cNvPr id="2" name="Rectangle 1"/>
          <p:cNvSpPr/>
          <p:nvPr/>
        </p:nvSpPr>
        <p:spPr>
          <a:xfrm>
            <a:off x="540595" y="3722096"/>
            <a:ext cx="4031405" cy="1631216"/>
          </a:xfrm>
          <a:prstGeom prst="rect">
            <a:avLst/>
          </a:prstGeom>
        </p:spPr>
        <p:txBody>
          <a:bodyPr wrap="square">
            <a:spAutoFit/>
          </a:bodyPr>
          <a:lstStyle/>
          <a:p>
            <a:r>
              <a:rPr lang="en-CA" sz="2000" dirty="0">
                <a:solidFill>
                  <a:srgbClr val="002244"/>
                </a:solidFill>
                <a:cs typeface="Calibri"/>
              </a:rPr>
              <a:t>There are </a:t>
            </a:r>
            <a:r>
              <a:rPr lang="en-CA" sz="2000" b="1" dirty="0">
                <a:solidFill>
                  <a:schemeClr val="accent1"/>
                </a:solidFill>
                <a:cs typeface="Calibri"/>
              </a:rPr>
              <a:t>significant challenges and pain point</a:t>
            </a:r>
            <a:r>
              <a:rPr lang="en-CA" sz="2000" b="1" dirty="0">
                <a:solidFill>
                  <a:srgbClr val="0066A1"/>
                </a:solidFill>
                <a:cs typeface="Calibri"/>
              </a:rPr>
              <a:t>s </a:t>
            </a:r>
            <a:r>
              <a:rPr lang="en-CA" sz="2000" dirty="0">
                <a:solidFill>
                  <a:srgbClr val="002244"/>
                </a:solidFill>
                <a:cs typeface="Calibri"/>
              </a:rPr>
              <a:t>for people trying to access government benefits, such as the Ontario Disability Support Program (ODSP). </a:t>
            </a:r>
            <a:endParaRPr lang="en-US" sz="2000" dirty="0"/>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93065" y="2589584"/>
            <a:ext cx="4049688" cy="4049688"/>
          </a:xfrm>
          <a:prstGeom prst="rect">
            <a:avLst/>
          </a:prstGeom>
        </p:spPr>
      </p:pic>
    </p:spTree>
    <p:custDataLst>
      <p:tags r:id="rId1"/>
    </p:custDataLst>
    <p:extLst>
      <p:ext uri="{BB962C8B-B14F-4D97-AF65-F5344CB8AC3E}">
        <p14:creationId xmlns:p14="http://schemas.microsoft.com/office/powerpoint/2010/main" val="253329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a:t>Webinar logistics </a:t>
            </a:r>
          </a:p>
        </p:txBody>
      </p:sp>
      <p:sp>
        <p:nvSpPr>
          <p:cNvPr id="3" name="Content Placeholder 2"/>
          <p:cNvSpPr>
            <a:spLocks noGrp="1"/>
          </p:cNvSpPr>
          <p:nvPr>
            <p:ph idx="1"/>
          </p:nvPr>
        </p:nvSpPr>
        <p:spPr>
          <a:xfrm>
            <a:off x="685800" y="1295400"/>
            <a:ext cx="7198568" cy="4724400"/>
          </a:xfrm>
        </p:spPr>
        <p:txBody>
          <a:bodyPr>
            <a:normAutofit/>
          </a:bodyPr>
          <a:lstStyle/>
          <a:p>
            <a:pPr>
              <a:buFont typeface="Arial" panose="020B0604020202020204" pitchFamily="34" charset="0"/>
              <a:buChar char="•"/>
            </a:pPr>
            <a:r>
              <a:rPr lang="en-CA" sz="2000" dirty="0"/>
              <a:t>Audience members have all been </a:t>
            </a:r>
            <a:r>
              <a:rPr lang="en-CA" sz="2000" b="1" dirty="0">
                <a:solidFill>
                  <a:srgbClr val="0066A1"/>
                </a:solidFill>
              </a:rPr>
              <a:t>put on “mute” </a:t>
            </a:r>
            <a:r>
              <a:rPr lang="en-CA" sz="2000" dirty="0"/>
              <a:t>for this webinar</a:t>
            </a:r>
          </a:p>
          <a:p>
            <a:endParaRPr lang="en-CA" sz="2000" dirty="0"/>
          </a:p>
          <a:p>
            <a:r>
              <a:rPr lang="en-CA" sz="2000" dirty="0"/>
              <a:t>Please </a:t>
            </a:r>
            <a:r>
              <a:rPr lang="en-CA" sz="2000" b="1" dirty="0">
                <a:solidFill>
                  <a:srgbClr val="0066A1"/>
                </a:solidFill>
              </a:rPr>
              <a:t>share any questions you have using the “Question box” </a:t>
            </a:r>
            <a:r>
              <a:rPr lang="en-CA" sz="2000" dirty="0"/>
              <a:t>(located at the bottom right side of your screen). </a:t>
            </a:r>
          </a:p>
          <a:p>
            <a:endParaRPr lang="en-CA" sz="2000" dirty="0"/>
          </a:p>
          <a:p>
            <a:r>
              <a:rPr lang="en-CA" sz="2000" dirty="0"/>
              <a:t>You’ll find a few </a:t>
            </a:r>
            <a:r>
              <a:rPr lang="en-CA" sz="2000" b="1" dirty="0">
                <a:solidFill>
                  <a:schemeClr val="accent1"/>
                </a:solidFill>
              </a:rPr>
              <a:t>handouts</a:t>
            </a:r>
            <a:r>
              <a:rPr lang="en-CA" sz="2000" dirty="0"/>
              <a:t> you can download and refer to during the presentation (located in the control panel at the right side of your screen) </a:t>
            </a:r>
          </a:p>
          <a:p>
            <a:endParaRPr lang="en-CA" sz="2000" dirty="0"/>
          </a:p>
          <a:p>
            <a:r>
              <a:rPr lang="en-CA" sz="2000" dirty="0"/>
              <a:t>We will </a:t>
            </a:r>
            <a:r>
              <a:rPr lang="en-CA" sz="2000" b="1" dirty="0">
                <a:solidFill>
                  <a:schemeClr val="accent1"/>
                </a:solidFill>
              </a:rPr>
              <a:t>share webinar slides </a:t>
            </a:r>
            <a:r>
              <a:rPr lang="en-CA" sz="2000" dirty="0"/>
              <a:t>with all participants and post a recording of the session within a few days. </a:t>
            </a:r>
          </a:p>
          <a:p>
            <a:pPr marL="0" indent="0">
              <a:buNone/>
            </a:pPr>
            <a:endParaRPr lang="en-CA" sz="2000" dirty="0"/>
          </a:p>
          <a:p>
            <a:pPr marL="0" indent="0">
              <a:buNone/>
            </a:pPr>
            <a:endParaRPr lang="en-CA" sz="2000" dirty="0"/>
          </a:p>
        </p:txBody>
      </p:sp>
      <p:sp>
        <p:nvSpPr>
          <p:cNvPr id="4" name="Slide Number Placeholder 3"/>
          <p:cNvSpPr>
            <a:spLocks noGrp="1"/>
          </p:cNvSpPr>
          <p:nvPr>
            <p:ph type="sldNum" sz="quarter" idx="12"/>
          </p:nvPr>
        </p:nvSpPr>
        <p:spPr/>
        <p:txBody>
          <a:bodyPr/>
          <a:lstStyle/>
          <a:p>
            <a:fld id="{512064B0-C331-6F48-BA8A-12E9B5EB7265}" type="slidenum">
              <a:rPr lang="en-US" smtClean="0"/>
              <a:pPr/>
              <a:t>2</a:t>
            </a:fld>
            <a:endParaRPr lang="en-US"/>
          </a:p>
        </p:txBody>
      </p:sp>
      <p:sp>
        <p:nvSpPr>
          <p:cNvPr id="5" name="Rectangle 4"/>
          <p:cNvSpPr/>
          <p:nvPr/>
        </p:nvSpPr>
        <p:spPr>
          <a:xfrm>
            <a:off x="6440646" y="6330700"/>
            <a:ext cx="1875770" cy="369332"/>
          </a:xfrm>
          <a:prstGeom prst="rect">
            <a:avLst/>
          </a:prstGeom>
        </p:spPr>
        <p:txBody>
          <a:bodyPr wrap="none">
            <a:spAutoFit/>
          </a:bodyPr>
          <a:lstStyle/>
          <a:p>
            <a:r>
              <a:rPr lang="en-CA" b="1"/>
              <a:t>#</a:t>
            </a:r>
            <a:r>
              <a:rPr lang="en-CA" b="1" err="1"/>
              <a:t>prosperwebinar</a:t>
            </a:r>
            <a:r>
              <a:rPr lang="en-CA" b="1"/>
              <a:t> </a:t>
            </a:r>
            <a:endParaRPr lang="en-US"/>
          </a:p>
        </p:txBody>
      </p:sp>
    </p:spTree>
    <p:custDataLst>
      <p:tags r:id="rId1"/>
    </p:custDataLst>
    <p:extLst>
      <p:ext uri="{BB962C8B-B14F-4D97-AF65-F5344CB8AC3E}">
        <p14:creationId xmlns:p14="http://schemas.microsoft.com/office/powerpoint/2010/main" val="1332990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Picture 24"/>
          <p:cNvPicPr>
            <a:picLocks noChangeAspect="1"/>
          </p:cNvPicPr>
          <p:nvPr/>
        </p:nvPicPr>
        <p:blipFill rotWithShape="1">
          <a:blip r:embed="rId4"/>
          <a:srcRect t="2607" b="3514"/>
          <a:stretch/>
        </p:blipFill>
        <p:spPr>
          <a:xfrm>
            <a:off x="0" y="987659"/>
            <a:ext cx="8511617" cy="5184577"/>
          </a:xfrm>
          <a:prstGeom prst="rect">
            <a:avLst/>
          </a:prstGeom>
        </p:spPr>
      </p:pic>
      <p:sp>
        <p:nvSpPr>
          <p:cNvPr id="26" name="Right Arrow 25"/>
          <p:cNvSpPr/>
          <p:nvPr/>
        </p:nvSpPr>
        <p:spPr>
          <a:xfrm rot="20185553">
            <a:off x="990730" y="3722288"/>
            <a:ext cx="1080121" cy="360041"/>
          </a:xfrm>
          <a:prstGeom prst="rightArrow">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54"/>
            <a:endParaRPr lang="en-CA" sz="1801">
              <a:solidFill>
                <a:prstClr val="white"/>
              </a:solidFill>
              <a:latin typeface="Calibri"/>
            </a:endParaRPr>
          </a:p>
        </p:txBody>
      </p:sp>
      <p:sp>
        <p:nvSpPr>
          <p:cNvPr id="27" name="Right Arrow 26"/>
          <p:cNvSpPr/>
          <p:nvPr/>
        </p:nvSpPr>
        <p:spPr>
          <a:xfrm rot="20185553">
            <a:off x="1982593" y="3722288"/>
            <a:ext cx="1080121" cy="360041"/>
          </a:xfrm>
          <a:prstGeom prst="rightArrow">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54"/>
            <a:endParaRPr lang="en-CA" sz="1801">
              <a:solidFill>
                <a:prstClr val="white"/>
              </a:solidFill>
              <a:latin typeface="Calibri"/>
            </a:endParaRPr>
          </a:p>
        </p:txBody>
      </p:sp>
      <p:sp>
        <p:nvSpPr>
          <p:cNvPr id="28" name="Right Arrow 27"/>
          <p:cNvSpPr/>
          <p:nvPr/>
        </p:nvSpPr>
        <p:spPr>
          <a:xfrm rot="20185553">
            <a:off x="4741084" y="3722286"/>
            <a:ext cx="1080121" cy="360041"/>
          </a:xfrm>
          <a:prstGeom prst="rightArrow">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54"/>
            <a:endParaRPr lang="en-CA" sz="1801">
              <a:solidFill>
                <a:prstClr val="white"/>
              </a:solidFill>
              <a:latin typeface="Calibri"/>
            </a:endParaRPr>
          </a:p>
        </p:txBody>
      </p:sp>
      <p:sp>
        <p:nvSpPr>
          <p:cNvPr id="29" name="Right Arrow 28"/>
          <p:cNvSpPr/>
          <p:nvPr/>
        </p:nvSpPr>
        <p:spPr>
          <a:xfrm rot="20185553">
            <a:off x="6391425" y="3706890"/>
            <a:ext cx="1080121" cy="360041"/>
          </a:xfrm>
          <a:prstGeom prst="rightArrow">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54"/>
            <a:endParaRPr lang="en-CA" sz="1801">
              <a:solidFill>
                <a:prstClr val="white"/>
              </a:solidFill>
              <a:latin typeface="Calibri"/>
            </a:endParaRPr>
          </a:p>
        </p:txBody>
      </p:sp>
      <p:sp>
        <p:nvSpPr>
          <p:cNvPr id="11" name="Oval 10"/>
          <p:cNvSpPr/>
          <p:nvPr/>
        </p:nvSpPr>
        <p:spPr>
          <a:xfrm>
            <a:off x="7693152" y="383121"/>
            <a:ext cx="1284224" cy="1209988"/>
          </a:xfrm>
          <a:prstGeom prst="ellipse">
            <a:avLst/>
          </a:prstGeom>
          <a:solidFill>
            <a:srgbClr val="0066A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algn="ctr" defTabSz="914354">
              <a:defRPr/>
            </a:pPr>
            <a:endParaRPr lang="en-US" sz="2400">
              <a:solidFill>
                <a:prstClr val="white"/>
              </a:solidFill>
              <a:latin typeface="Calibri"/>
            </a:endParaRPr>
          </a:p>
        </p:txBody>
      </p:sp>
      <p:pic>
        <p:nvPicPr>
          <p:cNvPr id="14" name="Picture 13"/>
          <p:cNvPicPr>
            <a:picLocks noChangeAspect="1"/>
          </p:cNvPicPr>
          <p:nvPr/>
        </p:nvPicPr>
        <p:blipFill>
          <a:blip r:embed="rId5" cstate="email">
            <a:extLst>
              <a:ext uri="{BEBA8EAE-BF5A-486C-A8C5-ECC9F3942E4B}">
                <a14:imgProps xmlns:a14="http://schemas.microsoft.com/office/drawing/2010/main">
                  <a14:imgLayer r:embed="rId6">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7891783" y="471546"/>
            <a:ext cx="913748" cy="913748"/>
          </a:xfrm>
          <a:prstGeom prst="rect">
            <a:avLst/>
          </a:prstGeom>
        </p:spPr>
      </p:pic>
      <p:sp>
        <p:nvSpPr>
          <p:cNvPr id="4" name="TextBox 3"/>
          <p:cNvSpPr txBox="1"/>
          <p:nvPr/>
        </p:nvSpPr>
        <p:spPr>
          <a:xfrm>
            <a:off x="7137502" y="971436"/>
            <a:ext cx="721937" cy="369332"/>
          </a:xfrm>
          <a:prstGeom prst="rect">
            <a:avLst/>
          </a:prstGeom>
          <a:solidFill>
            <a:schemeClr val="bg1"/>
          </a:solidFill>
        </p:spPr>
        <p:txBody>
          <a:bodyPr wrap="square" rtlCol="0">
            <a:spAutoFit/>
          </a:bodyPr>
          <a:lstStyle/>
          <a:p>
            <a:endParaRPr lang="en-US"/>
          </a:p>
        </p:txBody>
      </p:sp>
      <p:sp>
        <p:nvSpPr>
          <p:cNvPr id="15" name="Oval 14"/>
          <p:cNvSpPr/>
          <p:nvPr/>
        </p:nvSpPr>
        <p:spPr>
          <a:xfrm>
            <a:off x="7708130" y="383122"/>
            <a:ext cx="1269246" cy="1209074"/>
          </a:xfrm>
          <a:prstGeom prst="ellipse">
            <a:avLst/>
          </a:prstGeom>
          <a:solidFill>
            <a:srgbClr val="6AADE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algn="ctr" defTabSz="914354">
              <a:defRPr/>
            </a:pPr>
            <a:endParaRPr lang="en-US" sz="2400">
              <a:solidFill>
                <a:prstClr val="white"/>
              </a:solidFill>
              <a:latin typeface="Calibri"/>
            </a:endParaRPr>
          </a:p>
        </p:txBody>
      </p:sp>
      <p:pic>
        <p:nvPicPr>
          <p:cNvPr id="16" name="Picture 15"/>
          <p:cNvPicPr>
            <a:picLocks noChangeAspect="1"/>
          </p:cNvPicPr>
          <p:nvPr/>
        </p:nvPicPr>
        <p:blipFill>
          <a:blip r:embed="rId7" cstate="email">
            <a:duotone>
              <a:prstClr val="black"/>
              <a:srgbClr val="FFFFFF">
                <a:tint val="45000"/>
                <a:satMod val="400000"/>
              </a:srgbClr>
            </a:duotone>
            <a:extLst>
              <a:ext uri="{28A0092B-C50C-407E-A947-70E740481C1C}">
                <a14:useLocalDpi xmlns:a14="http://schemas.microsoft.com/office/drawing/2010/main" val="0"/>
              </a:ext>
            </a:extLst>
          </a:blip>
          <a:stretch>
            <a:fillRect/>
          </a:stretch>
        </p:blipFill>
        <p:spPr>
          <a:xfrm>
            <a:off x="7928507" y="494474"/>
            <a:ext cx="828492" cy="828492"/>
          </a:xfrm>
          <a:prstGeom prst="rect">
            <a:avLst/>
          </a:prstGeom>
        </p:spPr>
      </p:pic>
      <p:sp>
        <p:nvSpPr>
          <p:cNvPr id="2" name="TextBox 1"/>
          <p:cNvSpPr txBox="1"/>
          <p:nvPr/>
        </p:nvSpPr>
        <p:spPr>
          <a:xfrm>
            <a:off x="551543" y="188686"/>
            <a:ext cx="6008914" cy="523220"/>
          </a:xfrm>
          <a:prstGeom prst="rect">
            <a:avLst/>
          </a:prstGeom>
          <a:noFill/>
        </p:spPr>
        <p:txBody>
          <a:bodyPr wrap="square" rtlCol="0">
            <a:spAutoFit/>
          </a:bodyPr>
          <a:lstStyle/>
          <a:p>
            <a:r>
              <a:rPr lang="en-CA" sz="2800" b="1" dirty="0">
                <a:solidFill>
                  <a:schemeClr val="tx2"/>
                </a:solidFill>
              </a:rPr>
              <a:t>Using journey maps</a:t>
            </a:r>
            <a:endParaRPr lang="en-US" sz="2800" b="1" dirty="0">
              <a:solidFill>
                <a:schemeClr val="tx2"/>
              </a:solidFill>
            </a:endParaRPr>
          </a:p>
        </p:txBody>
      </p:sp>
    </p:spTree>
    <p:custDataLst>
      <p:tags r:id="rId1"/>
    </p:custDataLst>
    <p:extLst>
      <p:ext uri="{BB962C8B-B14F-4D97-AF65-F5344CB8AC3E}">
        <p14:creationId xmlns:p14="http://schemas.microsoft.com/office/powerpoint/2010/main" val="3487537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 name="Picture 29"/>
          <p:cNvPicPr>
            <a:picLocks noChangeAspect="1"/>
          </p:cNvPicPr>
          <p:nvPr/>
        </p:nvPicPr>
        <p:blipFill rotWithShape="1">
          <a:blip r:embed="rId4"/>
          <a:srcRect l="178" t="2608" r="1622" b="4806"/>
          <a:stretch/>
        </p:blipFill>
        <p:spPr>
          <a:xfrm>
            <a:off x="-36512" y="1196752"/>
            <a:ext cx="8409712" cy="5112569"/>
          </a:xfrm>
          <a:prstGeom prst="rect">
            <a:avLst/>
          </a:prstGeom>
        </p:spPr>
      </p:pic>
      <p:sp>
        <p:nvSpPr>
          <p:cNvPr id="31" name="Oval 30"/>
          <p:cNvSpPr/>
          <p:nvPr/>
        </p:nvSpPr>
        <p:spPr>
          <a:xfrm>
            <a:off x="272371" y="2951669"/>
            <a:ext cx="7558468" cy="1379860"/>
          </a:xfrm>
          <a:prstGeom prst="ellipse">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54"/>
            <a:endParaRPr lang="en-CA" sz="1801">
              <a:solidFill>
                <a:prstClr val="white"/>
              </a:solidFill>
              <a:latin typeface="Calibri"/>
            </a:endParaRPr>
          </a:p>
        </p:txBody>
      </p:sp>
      <p:sp>
        <p:nvSpPr>
          <p:cNvPr id="8" name="Oval 7"/>
          <p:cNvSpPr/>
          <p:nvPr/>
        </p:nvSpPr>
        <p:spPr>
          <a:xfrm>
            <a:off x="7693152" y="383121"/>
            <a:ext cx="1284224" cy="1209988"/>
          </a:xfrm>
          <a:prstGeom prst="ellipse">
            <a:avLst/>
          </a:prstGeom>
          <a:solidFill>
            <a:srgbClr val="0066A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algn="ctr" defTabSz="914354">
              <a:defRPr/>
            </a:pPr>
            <a:endParaRPr lang="en-US" sz="2400">
              <a:solidFill>
                <a:prstClr val="white"/>
              </a:solidFill>
              <a:latin typeface="Calibri"/>
            </a:endParaRPr>
          </a:p>
        </p:txBody>
      </p:sp>
      <p:pic>
        <p:nvPicPr>
          <p:cNvPr id="11" name="Picture 10"/>
          <p:cNvPicPr>
            <a:picLocks noChangeAspect="1"/>
          </p:cNvPicPr>
          <p:nvPr/>
        </p:nvPicPr>
        <p:blipFill>
          <a:blip r:embed="rId5" cstate="email">
            <a:extLst>
              <a:ext uri="{BEBA8EAE-BF5A-486C-A8C5-ECC9F3942E4B}">
                <a14:imgProps xmlns:a14="http://schemas.microsoft.com/office/drawing/2010/main">
                  <a14:imgLayer r:embed="rId6">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7891783" y="471546"/>
            <a:ext cx="913748" cy="913748"/>
          </a:xfrm>
          <a:prstGeom prst="rect">
            <a:avLst/>
          </a:prstGeom>
        </p:spPr>
      </p:pic>
      <p:sp>
        <p:nvSpPr>
          <p:cNvPr id="14" name="TextBox 13"/>
          <p:cNvSpPr txBox="1"/>
          <p:nvPr/>
        </p:nvSpPr>
        <p:spPr>
          <a:xfrm>
            <a:off x="7137502" y="1115452"/>
            <a:ext cx="721937" cy="369332"/>
          </a:xfrm>
          <a:prstGeom prst="rect">
            <a:avLst/>
          </a:prstGeom>
          <a:solidFill>
            <a:schemeClr val="bg1"/>
          </a:solidFill>
        </p:spPr>
        <p:txBody>
          <a:bodyPr wrap="square" rtlCol="0">
            <a:spAutoFit/>
          </a:bodyPr>
          <a:lstStyle/>
          <a:p>
            <a:endParaRPr lang="en-US"/>
          </a:p>
        </p:txBody>
      </p:sp>
      <p:sp>
        <p:nvSpPr>
          <p:cNvPr id="12" name="Oval 11"/>
          <p:cNvSpPr/>
          <p:nvPr/>
        </p:nvSpPr>
        <p:spPr>
          <a:xfrm>
            <a:off x="7708130" y="383122"/>
            <a:ext cx="1269246" cy="1209074"/>
          </a:xfrm>
          <a:prstGeom prst="ellipse">
            <a:avLst/>
          </a:prstGeom>
          <a:solidFill>
            <a:srgbClr val="6AADE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algn="ctr" defTabSz="914354">
              <a:defRPr/>
            </a:pPr>
            <a:endParaRPr lang="en-US" sz="2400">
              <a:solidFill>
                <a:prstClr val="white"/>
              </a:solidFill>
              <a:latin typeface="Calibri"/>
            </a:endParaRPr>
          </a:p>
        </p:txBody>
      </p:sp>
      <p:pic>
        <p:nvPicPr>
          <p:cNvPr id="13" name="Picture 12"/>
          <p:cNvPicPr>
            <a:picLocks noChangeAspect="1"/>
          </p:cNvPicPr>
          <p:nvPr/>
        </p:nvPicPr>
        <p:blipFill>
          <a:blip r:embed="rId7" cstate="email">
            <a:duotone>
              <a:prstClr val="black"/>
              <a:srgbClr val="FFFFFF">
                <a:tint val="45000"/>
                <a:satMod val="400000"/>
              </a:srgbClr>
            </a:duotone>
            <a:extLst>
              <a:ext uri="{28A0092B-C50C-407E-A947-70E740481C1C}">
                <a14:useLocalDpi xmlns:a14="http://schemas.microsoft.com/office/drawing/2010/main" val="0"/>
              </a:ext>
            </a:extLst>
          </a:blip>
          <a:stretch>
            <a:fillRect/>
          </a:stretch>
        </p:blipFill>
        <p:spPr>
          <a:xfrm>
            <a:off x="7928507" y="494474"/>
            <a:ext cx="828492" cy="828492"/>
          </a:xfrm>
          <a:prstGeom prst="rect">
            <a:avLst/>
          </a:prstGeom>
        </p:spPr>
      </p:pic>
      <p:sp>
        <p:nvSpPr>
          <p:cNvPr id="9" name="TextBox 8"/>
          <p:cNvSpPr txBox="1"/>
          <p:nvPr/>
        </p:nvSpPr>
        <p:spPr>
          <a:xfrm>
            <a:off x="551543" y="188686"/>
            <a:ext cx="6008914" cy="523220"/>
          </a:xfrm>
          <a:prstGeom prst="rect">
            <a:avLst/>
          </a:prstGeom>
          <a:noFill/>
        </p:spPr>
        <p:txBody>
          <a:bodyPr wrap="square" rtlCol="0">
            <a:spAutoFit/>
          </a:bodyPr>
          <a:lstStyle/>
          <a:p>
            <a:r>
              <a:rPr lang="en-CA" sz="2800" b="1" dirty="0">
                <a:solidFill>
                  <a:schemeClr val="tx2"/>
                </a:solidFill>
              </a:rPr>
              <a:t>Using journey maps</a:t>
            </a:r>
            <a:endParaRPr lang="en-US" sz="2800" b="1" dirty="0">
              <a:solidFill>
                <a:schemeClr val="tx2"/>
              </a:solidFill>
            </a:endParaRPr>
          </a:p>
        </p:txBody>
      </p:sp>
    </p:spTree>
    <p:custDataLst>
      <p:tags r:id="rId1"/>
    </p:custDataLst>
    <p:extLst>
      <p:ext uri="{BB962C8B-B14F-4D97-AF65-F5344CB8AC3E}">
        <p14:creationId xmlns:p14="http://schemas.microsoft.com/office/powerpoint/2010/main" val="1023581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 name="Rectangle 37"/>
          <p:cNvSpPr/>
          <p:nvPr/>
        </p:nvSpPr>
        <p:spPr>
          <a:xfrm>
            <a:off x="338046" y="2441870"/>
            <a:ext cx="1859173" cy="2587337"/>
          </a:xfrm>
          <a:prstGeom prst="rect">
            <a:avLst/>
          </a:prstGeom>
          <a:noFill/>
          <a:ln w="28575">
            <a:solidFill>
              <a:srgbClr val="D25F2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54"/>
            <a:endParaRPr lang="en-CA" sz="1801">
              <a:solidFill>
                <a:prstClr val="white"/>
              </a:solidFill>
              <a:latin typeface="Calibri"/>
            </a:endParaRPr>
          </a:p>
        </p:txBody>
      </p:sp>
      <p:sp>
        <p:nvSpPr>
          <p:cNvPr id="55" name="TextBox 54"/>
          <p:cNvSpPr txBox="1"/>
          <p:nvPr/>
        </p:nvSpPr>
        <p:spPr>
          <a:xfrm>
            <a:off x="323528" y="2453987"/>
            <a:ext cx="1845121" cy="830997"/>
          </a:xfrm>
          <a:prstGeom prst="rect">
            <a:avLst/>
          </a:prstGeom>
          <a:noFill/>
        </p:spPr>
        <p:txBody>
          <a:bodyPr wrap="square" rtlCol="0">
            <a:spAutoFit/>
          </a:bodyPr>
          <a:lstStyle/>
          <a:p>
            <a:pPr algn="ctr" defTabSz="914354"/>
            <a:r>
              <a:rPr lang="en-CA" sz="2400" b="1">
                <a:solidFill>
                  <a:srgbClr val="C1BB00"/>
                </a:solidFill>
                <a:latin typeface="Calibri"/>
              </a:rPr>
              <a:t>Confident Advocate</a:t>
            </a:r>
          </a:p>
        </p:txBody>
      </p:sp>
      <p:sp>
        <p:nvSpPr>
          <p:cNvPr id="57" name="Rectangle 56"/>
          <p:cNvSpPr/>
          <p:nvPr/>
        </p:nvSpPr>
        <p:spPr>
          <a:xfrm>
            <a:off x="2370162" y="2441870"/>
            <a:ext cx="1845121" cy="2587337"/>
          </a:xfrm>
          <a:prstGeom prst="rect">
            <a:avLst/>
          </a:prstGeom>
          <a:noFill/>
          <a:ln w="28575">
            <a:solidFill>
              <a:srgbClr val="D25F2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54"/>
            <a:endParaRPr lang="en-CA" sz="1801">
              <a:solidFill>
                <a:prstClr val="white"/>
              </a:solidFill>
              <a:latin typeface="Calibri"/>
            </a:endParaRPr>
          </a:p>
        </p:txBody>
      </p:sp>
      <p:sp>
        <p:nvSpPr>
          <p:cNvPr id="58" name="Rectangle 57"/>
          <p:cNvSpPr/>
          <p:nvPr/>
        </p:nvSpPr>
        <p:spPr>
          <a:xfrm>
            <a:off x="4426366" y="2441870"/>
            <a:ext cx="1845121" cy="2587337"/>
          </a:xfrm>
          <a:prstGeom prst="rect">
            <a:avLst/>
          </a:prstGeom>
          <a:noFill/>
          <a:ln w="28575">
            <a:solidFill>
              <a:srgbClr val="D25F2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54"/>
            <a:endParaRPr lang="en-CA" sz="1801">
              <a:solidFill>
                <a:prstClr val="white"/>
              </a:solidFill>
              <a:latin typeface="Calibri"/>
            </a:endParaRPr>
          </a:p>
        </p:txBody>
      </p:sp>
      <p:sp>
        <p:nvSpPr>
          <p:cNvPr id="59" name="Rectangle 58"/>
          <p:cNvSpPr/>
          <p:nvPr/>
        </p:nvSpPr>
        <p:spPr>
          <a:xfrm>
            <a:off x="6506466" y="2441870"/>
            <a:ext cx="1845121" cy="2587337"/>
          </a:xfrm>
          <a:prstGeom prst="rect">
            <a:avLst/>
          </a:prstGeom>
          <a:noFill/>
          <a:ln w="28575">
            <a:solidFill>
              <a:srgbClr val="D25F2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54"/>
            <a:endParaRPr lang="en-CA" sz="1801">
              <a:solidFill>
                <a:prstClr val="white"/>
              </a:solidFill>
              <a:latin typeface="Calibri"/>
            </a:endParaRPr>
          </a:p>
        </p:txBody>
      </p:sp>
      <p:pic>
        <p:nvPicPr>
          <p:cNvPr id="60" name="Picture 59"/>
          <p:cNvPicPr>
            <a:picLocks noChangeAspect="1"/>
          </p:cNvPicPr>
          <p:nvPr/>
        </p:nvPicPr>
        <p:blipFill rotWithShape="1">
          <a:blip r:embed="rId4" cstate="email">
            <a:extLst>
              <a:ext uri="{28A0092B-C50C-407E-A947-70E740481C1C}">
                <a14:useLocalDpi xmlns:a14="http://schemas.microsoft.com/office/drawing/2010/main" val="0"/>
              </a:ext>
            </a:extLst>
          </a:blip>
          <a:srcRect l="8862" r="10192" b="18069"/>
          <a:stretch/>
        </p:blipFill>
        <p:spPr>
          <a:xfrm>
            <a:off x="435612" y="3319626"/>
            <a:ext cx="1367157" cy="1383785"/>
          </a:xfrm>
          <a:prstGeom prst="rect">
            <a:avLst/>
          </a:prstGeom>
        </p:spPr>
      </p:pic>
      <p:sp>
        <p:nvSpPr>
          <p:cNvPr id="61" name="TextBox 60"/>
          <p:cNvSpPr txBox="1"/>
          <p:nvPr/>
        </p:nvSpPr>
        <p:spPr>
          <a:xfrm>
            <a:off x="2366839" y="2453987"/>
            <a:ext cx="1845121" cy="830997"/>
          </a:xfrm>
          <a:prstGeom prst="rect">
            <a:avLst/>
          </a:prstGeom>
          <a:noFill/>
        </p:spPr>
        <p:txBody>
          <a:bodyPr wrap="square" rtlCol="0">
            <a:spAutoFit/>
          </a:bodyPr>
          <a:lstStyle/>
          <a:p>
            <a:pPr algn="ctr" defTabSz="914354"/>
            <a:r>
              <a:rPr lang="en-CA" sz="2400" b="1">
                <a:solidFill>
                  <a:srgbClr val="6AADE4"/>
                </a:solidFill>
                <a:latin typeface="Calibri"/>
              </a:rPr>
              <a:t>Nervous </a:t>
            </a:r>
            <a:br>
              <a:rPr lang="en-CA" sz="2400" b="1">
                <a:solidFill>
                  <a:srgbClr val="6AADE4"/>
                </a:solidFill>
                <a:latin typeface="Calibri"/>
              </a:rPr>
            </a:br>
            <a:r>
              <a:rPr lang="en-CA" sz="2400" b="1">
                <a:solidFill>
                  <a:srgbClr val="6AADE4"/>
                </a:solidFill>
                <a:latin typeface="Calibri"/>
              </a:rPr>
              <a:t>Applicant</a:t>
            </a:r>
          </a:p>
        </p:txBody>
      </p:sp>
      <p:sp>
        <p:nvSpPr>
          <p:cNvPr id="63" name="TextBox 62"/>
          <p:cNvSpPr txBox="1"/>
          <p:nvPr/>
        </p:nvSpPr>
        <p:spPr>
          <a:xfrm>
            <a:off x="4436888" y="2453987"/>
            <a:ext cx="1845121" cy="830997"/>
          </a:xfrm>
          <a:prstGeom prst="rect">
            <a:avLst/>
          </a:prstGeom>
          <a:noFill/>
        </p:spPr>
        <p:txBody>
          <a:bodyPr wrap="square" rtlCol="0">
            <a:spAutoFit/>
          </a:bodyPr>
          <a:lstStyle/>
          <a:p>
            <a:pPr algn="ctr" defTabSz="914354"/>
            <a:r>
              <a:rPr lang="en-CA" sz="2400" b="1">
                <a:solidFill>
                  <a:srgbClr val="0066A1"/>
                </a:solidFill>
                <a:latin typeface="Calibri"/>
              </a:rPr>
              <a:t>Low Energy Applicant</a:t>
            </a:r>
          </a:p>
        </p:txBody>
      </p:sp>
      <p:pic>
        <p:nvPicPr>
          <p:cNvPr id="65" name="Picture 64"/>
          <p:cNvPicPr>
            <a:picLocks noChangeAspect="1"/>
          </p:cNvPicPr>
          <p:nvPr/>
        </p:nvPicPr>
        <p:blipFill rotWithShape="1">
          <a:blip r:embed="rId5" cstate="email">
            <a:extLst>
              <a:ext uri="{28A0092B-C50C-407E-A947-70E740481C1C}">
                <a14:useLocalDpi xmlns:a14="http://schemas.microsoft.com/office/drawing/2010/main" val="0"/>
              </a:ext>
            </a:extLst>
          </a:blip>
          <a:srcRect l="8862" r="10192" b="18069"/>
          <a:stretch/>
        </p:blipFill>
        <p:spPr>
          <a:xfrm>
            <a:off x="4516553" y="3348027"/>
            <a:ext cx="1311039" cy="1326983"/>
          </a:xfrm>
          <a:prstGeom prst="rect">
            <a:avLst/>
          </a:prstGeom>
        </p:spPr>
      </p:pic>
      <p:sp>
        <p:nvSpPr>
          <p:cNvPr id="66" name="TextBox 65"/>
          <p:cNvSpPr txBox="1"/>
          <p:nvPr/>
        </p:nvSpPr>
        <p:spPr>
          <a:xfrm>
            <a:off x="6516988" y="2453987"/>
            <a:ext cx="1845121" cy="830997"/>
          </a:xfrm>
          <a:prstGeom prst="rect">
            <a:avLst/>
          </a:prstGeom>
          <a:noFill/>
        </p:spPr>
        <p:txBody>
          <a:bodyPr wrap="square" rtlCol="0">
            <a:spAutoFit/>
          </a:bodyPr>
          <a:lstStyle/>
          <a:p>
            <a:pPr algn="ctr" defTabSz="914354"/>
            <a:r>
              <a:rPr lang="en-CA" sz="2400" b="1">
                <a:solidFill>
                  <a:srgbClr val="D25F2A"/>
                </a:solidFill>
                <a:latin typeface="Calibri"/>
              </a:rPr>
              <a:t>Discouraged Applicant</a:t>
            </a:r>
          </a:p>
        </p:txBody>
      </p:sp>
      <p:pic>
        <p:nvPicPr>
          <p:cNvPr id="68" name="Picture 67"/>
          <p:cNvPicPr>
            <a:picLocks noChangeAspect="1"/>
          </p:cNvPicPr>
          <p:nvPr/>
        </p:nvPicPr>
        <p:blipFill rotWithShape="1">
          <a:blip r:embed="rId6" cstate="email">
            <a:extLst>
              <a:ext uri="{28A0092B-C50C-407E-A947-70E740481C1C}">
                <a14:useLocalDpi xmlns:a14="http://schemas.microsoft.com/office/drawing/2010/main" val="0"/>
              </a:ext>
            </a:extLst>
          </a:blip>
          <a:srcRect l="8862" r="10192" b="18069"/>
          <a:stretch/>
        </p:blipFill>
        <p:spPr>
          <a:xfrm>
            <a:off x="6594763" y="3329201"/>
            <a:ext cx="1348235" cy="1364633"/>
          </a:xfrm>
          <a:prstGeom prst="rect">
            <a:avLst/>
          </a:prstGeom>
        </p:spPr>
      </p:pic>
      <p:pic>
        <p:nvPicPr>
          <p:cNvPr id="69" name="Picture 68"/>
          <p:cNvPicPr>
            <a:picLocks noChangeAspect="1"/>
          </p:cNvPicPr>
          <p:nvPr/>
        </p:nvPicPr>
        <p:blipFill rotWithShape="1">
          <a:blip r:embed="rId7" cstate="email">
            <a:extLst>
              <a:ext uri="{28A0092B-C50C-407E-A947-70E740481C1C}">
                <a14:useLocalDpi xmlns:a14="http://schemas.microsoft.com/office/drawing/2010/main" val="0"/>
              </a:ext>
            </a:extLst>
          </a:blip>
          <a:srcRect b="14673"/>
          <a:stretch/>
        </p:blipFill>
        <p:spPr>
          <a:xfrm rot="20751432">
            <a:off x="1539713" y="3972846"/>
            <a:ext cx="624523" cy="532889"/>
          </a:xfrm>
          <a:prstGeom prst="rect">
            <a:avLst/>
          </a:prstGeom>
        </p:spPr>
      </p:pic>
      <p:pic>
        <p:nvPicPr>
          <p:cNvPr id="70" name="Picture 69"/>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rot="20171610">
            <a:off x="7805869" y="4005771"/>
            <a:ext cx="510943" cy="510943"/>
          </a:xfrm>
          <a:prstGeom prst="rect">
            <a:avLst/>
          </a:prstGeom>
        </p:spPr>
      </p:pic>
      <p:pic>
        <p:nvPicPr>
          <p:cNvPr id="71" name="Picture 70"/>
          <p:cNvPicPr>
            <a:picLocks noChangeAspect="1"/>
          </p:cNvPicPr>
          <p:nvPr/>
        </p:nvPicPr>
        <p:blipFill rotWithShape="1">
          <a:blip r:embed="rId9" cstate="email">
            <a:extLst>
              <a:ext uri="{28A0092B-C50C-407E-A947-70E740481C1C}">
                <a14:useLocalDpi xmlns:a14="http://schemas.microsoft.com/office/drawing/2010/main" val="0"/>
              </a:ext>
            </a:extLst>
          </a:blip>
          <a:srcRect b="17800"/>
          <a:stretch/>
        </p:blipFill>
        <p:spPr>
          <a:xfrm>
            <a:off x="5371063" y="3460509"/>
            <a:ext cx="965727" cy="793828"/>
          </a:xfrm>
          <a:prstGeom prst="rect">
            <a:avLst/>
          </a:prstGeom>
        </p:spPr>
      </p:pic>
      <p:pic>
        <p:nvPicPr>
          <p:cNvPr id="72" name="Picture 71"/>
          <p:cNvPicPr>
            <a:picLocks noChangeAspect="1"/>
          </p:cNvPicPr>
          <p:nvPr/>
        </p:nvPicPr>
        <p:blipFill>
          <a:blip r:embed="rId10"/>
          <a:stretch>
            <a:fillRect/>
          </a:stretch>
        </p:blipFill>
        <p:spPr>
          <a:xfrm>
            <a:off x="2647134" y="3403124"/>
            <a:ext cx="1351977" cy="1216779"/>
          </a:xfrm>
          <a:prstGeom prst="rect">
            <a:avLst/>
          </a:prstGeom>
        </p:spPr>
      </p:pic>
      <p:sp>
        <p:nvSpPr>
          <p:cNvPr id="73" name="Arc 72"/>
          <p:cNvSpPr/>
          <p:nvPr/>
        </p:nvSpPr>
        <p:spPr>
          <a:xfrm rot="19093555">
            <a:off x="7109882" y="3882334"/>
            <a:ext cx="323141" cy="302863"/>
          </a:xfrm>
          <a:prstGeom prst="arc">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914354"/>
            <a:endParaRPr lang="en-CA" sz="1801">
              <a:solidFill>
                <a:prstClr val="black"/>
              </a:solidFill>
              <a:latin typeface="Calibri"/>
            </a:endParaRPr>
          </a:p>
        </p:txBody>
      </p:sp>
      <p:sp>
        <p:nvSpPr>
          <p:cNvPr id="74" name="Arc 73"/>
          <p:cNvSpPr/>
          <p:nvPr/>
        </p:nvSpPr>
        <p:spPr>
          <a:xfrm rot="8200287">
            <a:off x="983578" y="3630627"/>
            <a:ext cx="323141" cy="302863"/>
          </a:xfrm>
          <a:prstGeom prst="arc">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914354"/>
            <a:endParaRPr lang="en-CA" sz="1801">
              <a:solidFill>
                <a:prstClr val="black"/>
              </a:solidFill>
              <a:latin typeface="Calibri"/>
            </a:endParaRPr>
          </a:p>
        </p:txBody>
      </p:sp>
      <p:sp>
        <p:nvSpPr>
          <p:cNvPr id="75" name="Flowchart: Connector 74"/>
          <p:cNvSpPr/>
          <p:nvPr/>
        </p:nvSpPr>
        <p:spPr>
          <a:xfrm>
            <a:off x="1011412" y="3692341"/>
            <a:ext cx="72009" cy="89719"/>
          </a:xfrm>
          <a:prstGeom prst="flowChartConnector">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54"/>
            <a:endParaRPr lang="en-CA" sz="1801">
              <a:solidFill>
                <a:prstClr val="white"/>
              </a:solidFill>
              <a:latin typeface="Calibri"/>
            </a:endParaRPr>
          </a:p>
        </p:txBody>
      </p:sp>
      <p:sp>
        <p:nvSpPr>
          <p:cNvPr id="76" name="Flowchart: Connector 75"/>
          <p:cNvSpPr/>
          <p:nvPr/>
        </p:nvSpPr>
        <p:spPr>
          <a:xfrm>
            <a:off x="1174078" y="3692341"/>
            <a:ext cx="72009" cy="89719"/>
          </a:xfrm>
          <a:prstGeom prst="flowChartConnector">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54"/>
            <a:endParaRPr lang="en-CA" sz="1801">
              <a:solidFill>
                <a:prstClr val="white"/>
              </a:solidFill>
              <a:latin typeface="Calibri"/>
            </a:endParaRPr>
          </a:p>
        </p:txBody>
      </p:sp>
      <p:sp>
        <p:nvSpPr>
          <p:cNvPr id="77" name="Flowchart: Connector 76"/>
          <p:cNvSpPr/>
          <p:nvPr/>
        </p:nvSpPr>
        <p:spPr>
          <a:xfrm>
            <a:off x="7164126" y="3692341"/>
            <a:ext cx="72009" cy="89719"/>
          </a:xfrm>
          <a:prstGeom prst="flowChartConnector">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54"/>
            <a:endParaRPr lang="en-CA" sz="1801">
              <a:solidFill>
                <a:prstClr val="white"/>
              </a:solidFill>
              <a:latin typeface="Calibri"/>
            </a:endParaRPr>
          </a:p>
        </p:txBody>
      </p:sp>
      <p:sp>
        <p:nvSpPr>
          <p:cNvPr id="78" name="Flowchart: Connector 77"/>
          <p:cNvSpPr/>
          <p:nvPr/>
        </p:nvSpPr>
        <p:spPr>
          <a:xfrm>
            <a:off x="7326793" y="3692341"/>
            <a:ext cx="72009" cy="89719"/>
          </a:xfrm>
          <a:prstGeom prst="flowChartConnector">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54"/>
            <a:endParaRPr lang="en-CA" sz="1801">
              <a:solidFill>
                <a:prstClr val="white"/>
              </a:solidFill>
              <a:latin typeface="Calibri"/>
            </a:endParaRPr>
          </a:p>
        </p:txBody>
      </p:sp>
      <p:sp>
        <p:nvSpPr>
          <p:cNvPr id="26" name="Title 1"/>
          <p:cNvSpPr txBox="1">
            <a:spLocks/>
          </p:cNvSpPr>
          <p:nvPr/>
        </p:nvSpPr>
        <p:spPr>
          <a:xfrm>
            <a:off x="611561" y="427038"/>
            <a:ext cx="7033060" cy="868362"/>
          </a:xfrm>
          <a:prstGeom prst="rect">
            <a:avLst/>
          </a:prstGeom>
        </p:spPr>
        <p:txBody>
          <a:bodyPr vert="horz" lIns="91440" tIns="45720" rIns="91440" bIns="45720" rtlCol="0" anchor="t">
            <a:noAutofit/>
          </a:bodyPr>
          <a:lstStyle>
            <a:lvl1pPr algn="l" defTabSz="457200" rtl="0" eaLnBrk="1" latinLnBrk="0" hangingPunct="1">
              <a:spcBef>
                <a:spcPct val="0"/>
              </a:spcBef>
              <a:buNone/>
              <a:defRPr sz="2000" b="1" kern="1200">
                <a:solidFill>
                  <a:srgbClr val="D25F2A"/>
                </a:solidFill>
                <a:latin typeface="+mj-lt"/>
                <a:ea typeface="+mj-ea"/>
                <a:cs typeface="+mj-cs"/>
              </a:defRPr>
            </a:lvl1pPr>
          </a:lstStyle>
          <a:p>
            <a:r>
              <a:rPr lang="en-CA" sz="2800" dirty="0"/>
              <a:t>We discovered different “archetypes” of benefit applicants</a:t>
            </a:r>
            <a:endParaRPr lang="en-CA" sz="2800" dirty="0">
              <a:solidFill>
                <a:srgbClr val="002244"/>
              </a:solidFill>
            </a:endParaRPr>
          </a:p>
        </p:txBody>
      </p:sp>
      <p:sp>
        <p:nvSpPr>
          <p:cNvPr id="28" name="Oval 27"/>
          <p:cNvSpPr/>
          <p:nvPr/>
        </p:nvSpPr>
        <p:spPr>
          <a:xfrm>
            <a:off x="7693152" y="383121"/>
            <a:ext cx="1284224" cy="1209988"/>
          </a:xfrm>
          <a:prstGeom prst="ellipse">
            <a:avLst/>
          </a:prstGeom>
          <a:solidFill>
            <a:srgbClr val="0066A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algn="ctr" defTabSz="914354">
              <a:defRPr/>
            </a:pPr>
            <a:endParaRPr lang="en-US" sz="2400">
              <a:solidFill>
                <a:prstClr val="white"/>
              </a:solidFill>
              <a:latin typeface="Calibri"/>
            </a:endParaRPr>
          </a:p>
        </p:txBody>
      </p:sp>
      <p:pic>
        <p:nvPicPr>
          <p:cNvPr id="29" name="Picture 28"/>
          <p:cNvPicPr>
            <a:picLocks noChangeAspect="1"/>
          </p:cNvPicPr>
          <p:nvPr/>
        </p:nvPicPr>
        <p:blipFill>
          <a:blip r:embed="rId11" cstate="email">
            <a:extLst>
              <a:ext uri="{BEBA8EAE-BF5A-486C-A8C5-ECC9F3942E4B}">
                <a14:imgProps xmlns:a14="http://schemas.microsoft.com/office/drawing/2010/main">
                  <a14:imgLayer r:embed="rId12">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7891783" y="471546"/>
            <a:ext cx="913748" cy="913748"/>
          </a:xfrm>
          <a:prstGeom prst="rect">
            <a:avLst/>
          </a:prstGeom>
        </p:spPr>
      </p:pic>
      <p:sp>
        <p:nvSpPr>
          <p:cNvPr id="30" name="Oval 29"/>
          <p:cNvSpPr/>
          <p:nvPr/>
        </p:nvSpPr>
        <p:spPr>
          <a:xfrm>
            <a:off x="7708130" y="383122"/>
            <a:ext cx="1269246" cy="1209074"/>
          </a:xfrm>
          <a:prstGeom prst="ellipse">
            <a:avLst/>
          </a:prstGeom>
          <a:solidFill>
            <a:srgbClr val="6AADE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algn="ctr" defTabSz="914354">
              <a:defRPr/>
            </a:pPr>
            <a:endParaRPr lang="en-US" sz="2400">
              <a:solidFill>
                <a:prstClr val="white"/>
              </a:solidFill>
              <a:latin typeface="Calibri"/>
            </a:endParaRPr>
          </a:p>
        </p:txBody>
      </p:sp>
      <p:pic>
        <p:nvPicPr>
          <p:cNvPr id="31" name="Picture 30"/>
          <p:cNvPicPr>
            <a:picLocks noChangeAspect="1"/>
          </p:cNvPicPr>
          <p:nvPr/>
        </p:nvPicPr>
        <p:blipFill>
          <a:blip r:embed="rId13" cstate="email">
            <a:duotone>
              <a:prstClr val="black"/>
              <a:srgbClr val="FFFFFF">
                <a:tint val="45000"/>
                <a:satMod val="400000"/>
              </a:srgbClr>
            </a:duotone>
            <a:extLst>
              <a:ext uri="{28A0092B-C50C-407E-A947-70E740481C1C}">
                <a14:useLocalDpi xmlns:a14="http://schemas.microsoft.com/office/drawing/2010/main" val="0"/>
              </a:ext>
            </a:extLst>
          </a:blip>
          <a:stretch>
            <a:fillRect/>
          </a:stretch>
        </p:blipFill>
        <p:spPr>
          <a:xfrm>
            <a:off x="7928507" y="494474"/>
            <a:ext cx="828492" cy="828492"/>
          </a:xfrm>
          <a:prstGeom prst="rect">
            <a:avLst/>
          </a:prstGeom>
        </p:spPr>
      </p:pic>
    </p:spTree>
    <p:custDataLst>
      <p:tags r:id="rId1"/>
    </p:custDataLst>
    <p:extLst>
      <p:ext uri="{BB962C8B-B14F-4D97-AF65-F5344CB8AC3E}">
        <p14:creationId xmlns:p14="http://schemas.microsoft.com/office/powerpoint/2010/main" val="2614711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Oval 14"/>
          <p:cNvSpPr/>
          <p:nvPr/>
        </p:nvSpPr>
        <p:spPr>
          <a:xfrm>
            <a:off x="7693152" y="383121"/>
            <a:ext cx="1284224" cy="1209988"/>
          </a:xfrm>
          <a:prstGeom prst="ellipse">
            <a:avLst/>
          </a:prstGeom>
          <a:solidFill>
            <a:srgbClr val="0066A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algn="ctr" defTabSz="914354">
              <a:defRPr/>
            </a:pPr>
            <a:endParaRPr lang="en-US" sz="2400">
              <a:solidFill>
                <a:prstClr val="white"/>
              </a:solidFill>
              <a:latin typeface="Calibri"/>
            </a:endParaRPr>
          </a:p>
        </p:txBody>
      </p:sp>
      <p:pic>
        <p:nvPicPr>
          <p:cNvPr id="18" name="Picture 17"/>
          <p:cNvPicPr>
            <a:picLocks noChangeAspect="1"/>
          </p:cNvPicPr>
          <p:nvPr/>
        </p:nvPicPr>
        <p:blipFill>
          <a:blip r:embed="rId4" cstate="email">
            <a:extLst>
              <a:ext uri="{BEBA8EAE-BF5A-486C-A8C5-ECC9F3942E4B}">
                <a14:imgProps xmlns:a14="http://schemas.microsoft.com/office/drawing/2010/main">
                  <a14:imgLayer r:embed="rId5">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7891783" y="471546"/>
            <a:ext cx="913748" cy="913748"/>
          </a:xfrm>
          <a:prstGeom prst="rect">
            <a:avLst/>
          </a:prstGeom>
        </p:spPr>
      </p:pic>
      <p:sp>
        <p:nvSpPr>
          <p:cNvPr id="19" name="Oval 18"/>
          <p:cNvSpPr/>
          <p:nvPr/>
        </p:nvSpPr>
        <p:spPr>
          <a:xfrm>
            <a:off x="7708130" y="383122"/>
            <a:ext cx="1269246" cy="1209074"/>
          </a:xfrm>
          <a:prstGeom prst="ellipse">
            <a:avLst/>
          </a:prstGeom>
          <a:solidFill>
            <a:srgbClr val="6AADE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algn="ctr" defTabSz="914354">
              <a:defRPr/>
            </a:pPr>
            <a:endParaRPr lang="en-US" sz="2400">
              <a:solidFill>
                <a:prstClr val="white"/>
              </a:solidFill>
              <a:latin typeface="Calibri"/>
            </a:endParaRPr>
          </a:p>
        </p:txBody>
      </p:sp>
      <p:pic>
        <p:nvPicPr>
          <p:cNvPr id="20" name="Picture 19"/>
          <p:cNvPicPr>
            <a:picLocks noChangeAspect="1"/>
          </p:cNvPicPr>
          <p:nvPr/>
        </p:nvPicPr>
        <p:blipFill>
          <a:blip r:embed="rId6" cstate="email">
            <a:duotone>
              <a:prstClr val="black"/>
              <a:srgbClr val="FFFFFF">
                <a:tint val="45000"/>
                <a:satMod val="400000"/>
              </a:srgbClr>
            </a:duotone>
            <a:extLst>
              <a:ext uri="{28A0092B-C50C-407E-A947-70E740481C1C}">
                <a14:useLocalDpi xmlns:a14="http://schemas.microsoft.com/office/drawing/2010/main" val="0"/>
              </a:ext>
            </a:extLst>
          </a:blip>
          <a:stretch>
            <a:fillRect/>
          </a:stretch>
        </p:blipFill>
        <p:spPr>
          <a:xfrm>
            <a:off x="7928507" y="494474"/>
            <a:ext cx="828492" cy="828492"/>
          </a:xfrm>
          <a:prstGeom prst="rect">
            <a:avLst/>
          </a:prstGeom>
        </p:spPr>
      </p:pic>
      <p:sp>
        <p:nvSpPr>
          <p:cNvPr id="21" name="Oval 20"/>
          <p:cNvSpPr/>
          <p:nvPr/>
        </p:nvSpPr>
        <p:spPr>
          <a:xfrm>
            <a:off x="7708131" y="391580"/>
            <a:ext cx="1256358" cy="1200616"/>
          </a:xfrm>
          <a:prstGeom prst="ellipse">
            <a:avLst/>
          </a:prstGeom>
          <a:solidFill>
            <a:srgbClr val="F0AB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171451" tIns="171451" rIns="171451" bIns="171451" rtlCol="0" anchor="ctr">
            <a:noAutofit/>
          </a:bodyPr>
          <a:lstStyle/>
          <a:p>
            <a:pPr algn="ctr" defTabSz="685783">
              <a:defRPr/>
            </a:pPr>
            <a:endParaRPr lang="en-US">
              <a:solidFill>
                <a:prstClr val="white"/>
              </a:solidFill>
              <a:latin typeface="Calibri"/>
            </a:endParaRPr>
          </a:p>
        </p:txBody>
      </p:sp>
      <p:pic>
        <p:nvPicPr>
          <p:cNvPr id="22" name="Picture 21"/>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977433" y="622339"/>
            <a:ext cx="730639" cy="730639"/>
          </a:xfrm>
          <a:prstGeom prst="rect">
            <a:avLst/>
          </a:prstGeom>
        </p:spPr>
      </p:pic>
      <p:sp>
        <p:nvSpPr>
          <p:cNvPr id="24" name="Down Arrow Callout 23"/>
          <p:cNvSpPr/>
          <p:nvPr/>
        </p:nvSpPr>
        <p:spPr>
          <a:xfrm>
            <a:off x="397622" y="471546"/>
            <a:ext cx="7123686" cy="2339994"/>
          </a:xfrm>
          <a:prstGeom prst="downArrowCallout">
            <a:avLst/>
          </a:prstGeom>
          <a:solidFill>
            <a:srgbClr val="002244"/>
          </a:solidFill>
          <a:ln w="12700">
            <a:solidFill>
              <a:srgbClr val="F0AB00"/>
            </a:solid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defTabSz="914354">
              <a:defRPr/>
            </a:pPr>
            <a:endParaRPr lang="en-US" sz="1401">
              <a:solidFill>
                <a:prstClr val="white"/>
              </a:solidFill>
              <a:latin typeface="Calibri"/>
            </a:endParaRPr>
          </a:p>
        </p:txBody>
      </p:sp>
      <p:sp>
        <p:nvSpPr>
          <p:cNvPr id="26" name="TextBox 25"/>
          <p:cNvSpPr txBox="1"/>
          <p:nvPr/>
        </p:nvSpPr>
        <p:spPr>
          <a:xfrm>
            <a:off x="683100" y="620688"/>
            <a:ext cx="6697211" cy="1403461"/>
          </a:xfrm>
          <a:prstGeom prst="rect">
            <a:avLst/>
          </a:prstGeom>
          <a:noFill/>
        </p:spPr>
        <p:txBody>
          <a:bodyPr wrap="square" lIns="0" tIns="0" rIns="0" bIns="0" rtlCol="0" anchor="ctr">
            <a:spAutoFit/>
          </a:bodyPr>
          <a:lstStyle/>
          <a:p>
            <a:pPr algn="ctr" defTabSz="914354">
              <a:defRPr/>
            </a:pPr>
            <a:r>
              <a:rPr lang="en-CA" sz="2400" b="1">
                <a:solidFill>
                  <a:srgbClr val="F0AB00"/>
                </a:solidFill>
                <a:latin typeface="Calibri"/>
                <a:cs typeface="Calibri"/>
              </a:rPr>
              <a:t>What we did: </a:t>
            </a:r>
            <a:r>
              <a:rPr lang="en-CA" sz="2400">
                <a:solidFill>
                  <a:prstClr val="white"/>
                </a:solidFill>
                <a:latin typeface="Calibri"/>
                <a:cs typeface="Calibri"/>
              </a:rPr>
              <a:t>Conducted </a:t>
            </a:r>
            <a:r>
              <a:rPr lang="en-CA" sz="2400" b="1">
                <a:solidFill>
                  <a:srgbClr val="F0AB00"/>
                </a:solidFill>
                <a:latin typeface="Calibri"/>
                <a:cs typeface="Calibri"/>
              </a:rPr>
              <a:t>12</a:t>
            </a:r>
            <a:r>
              <a:rPr lang="en-CA" sz="2400">
                <a:solidFill>
                  <a:prstClr val="white"/>
                </a:solidFill>
                <a:latin typeface="Calibri"/>
                <a:cs typeface="Calibri"/>
              </a:rPr>
              <a:t> interviews with different healthcare practitioners and explored their role in helping patients to access benefits.</a:t>
            </a:r>
          </a:p>
          <a:p>
            <a:pPr algn="ctr" defTabSz="914354">
              <a:lnSpc>
                <a:spcPct val="120000"/>
              </a:lnSpc>
              <a:defRPr/>
            </a:pPr>
            <a:endParaRPr lang="en-US" sz="1600">
              <a:solidFill>
                <a:prstClr val="white"/>
              </a:solidFill>
              <a:latin typeface="Calibri"/>
            </a:endParaRPr>
          </a:p>
        </p:txBody>
      </p:sp>
    </p:spTree>
    <p:custDataLst>
      <p:tags r:id="rId1"/>
    </p:custDataLst>
    <p:extLst>
      <p:ext uri="{BB962C8B-B14F-4D97-AF65-F5344CB8AC3E}">
        <p14:creationId xmlns:p14="http://schemas.microsoft.com/office/powerpoint/2010/main" val="264416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Oval 14"/>
          <p:cNvSpPr/>
          <p:nvPr/>
        </p:nvSpPr>
        <p:spPr>
          <a:xfrm>
            <a:off x="7693152" y="383121"/>
            <a:ext cx="1284224" cy="1209988"/>
          </a:xfrm>
          <a:prstGeom prst="ellipse">
            <a:avLst/>
          </a:prstGeom>
          <a:solidFill>
            <a:srgbClr val="0066A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algn="ctr" defTabSz="914354">
              <a:defRPr/>
            </a:pPr>
            <a:endParaRPr lang="en-US" sz="2400">
              <a:solidFill>
                <a:prstClr val="white"/>
              </a:solidFill>
              <a:latin typeface="Calibri"/>
            </a:endParaRPr>
          </a:p>
        </p:txBody>
      </p:sp>
      <p:pic>
        <p:nvPicPr>
          <p:cNvPr id="18" name="Picture 17"/>
          <p:cNvPicPr>
            <a:picLocks noChangeAspect="1"/>
          </p:cNvPicPr>
          <p:nvPr/>
        </p:nvPicPr>
        <p:blipFill>
          <a:blip r:embed="rId4" cstate="email">
            <a:extLst>
              <a:ext uri="{BEBA8EAE-BF5A-486C-A8C5-ECC9F3942E4B}">
                <a14:imgProps xmlns:a14="http://schemas.microsoft.com/office/drawing/2010/main">
                  <a14:imgLayer r:embed="rId5">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7891783" y="471546"/>
            <a:ext cx="913748" cy="913748"/>
          </a:xfrm>
          <a:prstGeom prst="rect">
            <a:avLst/>
          </a:prstGeom>
        </p:spPr>
      </p:pic>
      <p:sp>
        <p:nvSpPr>
          <p:cNvPr id="19" name="Oval 18"/>
          <p:cNvSpPr/>
          <p:nvPr/>
        </p:nvSpPr>
        <p:spPr>
          <a:xfrm>
            <a:off x="7708130" y="383122"/>
            <a:ext cx="1269246" cy="1209074"/>
          </a:xfrm>
          <a:prstGeom prst="ellipse">
            <a:avLst/>
          </a:prstGeom>
          <a:solidFill>
            <a:srgbClr val="6AADE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algn="ctr" defTabSz="914354">
              <a:defRPr/>
            </a:pPr>
            <a:endParaRPr lang="en-US" sz="2400">
              <a:solidFill>
                <a:prstClr val="white"/>
              </a:solidFill>
              <a:latin typeface="Calibri"/>
            </a:endParaRPr>
          </a:p>
        </p:txBody>
      </p:sp>
      <p:pic>
        <p:nvPicPr>
          <p:cNvPr id="20" name="Picture 19"/>
          <p:cNvPicPr>
            <a:picLocks noChangeAspect="1"/>
          </p:cNvPicPr>
          <p:nvPr/>
        </p:nvPicPr>
        <p:blipFill>
          <a:blip r:embed="rId6" cstate="email">
            <a:duotone>
              <a:prstClr val="black"/>
              <a:srgbClr val="FFFFFF">
                <a:tint val="45000"/>
                <a:satMod val="400000"/>
              </a:srgbClr>
            </a:duotone>
            <a:extLst>
              <a:ext uri="{28A0092B-C50C-407E-A947-70E740481C1C}">
                <a14:useLocalDpi xmlns:a14="http://schemas.microsoft.com/office/drawing/2010/main" val="0"/>
              </a:ext>
            </a:extLst>
          </a:blip>
          <a:stretch>
            <a:fillRect/>
          </a:stretch>
        </p:blipFill>
        <p:spPr>
          <a:xfrm>
            <a:off x="7928507" y="494474"/>
            <a:ext cx="828492" cy="828492"/>
          </a:xfrm>
          <a:prstGeom prst="rect">
            <a:avLst/>
          </a:prstGeom>
        </p:spPr>
      </p:pic>
      <p:sp>
        <p:nvSpPr>
          <p:cNvPr id="21" name="Oval 20"/>
          <p:cNvSpPr/>
          <p:nvPr/>
        </p:nvSpPr>
        <p:spPr>
          <a:xfrm>
            <a:off x="7708131" y="391580"/>
            <a:ext cx="1256358" cy="1200616"/>
          </a:xfrm>
          <a:prstGeom prst="ellipse">
            <a:avLst/>
          </a:prstGeom>
          <a:solidFill>
            <a:srgbClr val="F0AB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171451" tIns="171451" rIns="171451" bIns="171451" rtlCol="0" anchor="ctr">
            <a:noAutofit/>
          </a:bodyPr>
          <a:lstStyle/>
          <a:p>
            <a:pPr algn="ctr" defTabSz="685783">
              <a:defRPr/>
            </a:pPr>
            <a:endParaRPr lang="en-US">
              <a:solidFill>
                <a:prstClr val="white"/>
              </a:solidFill>
              <a:latin typeface="Calibri"/>
            </a:endParaRPr>
          </a:p>
        </p:txBody>
      </p:sp>
      <p:pic>
        <p:nvPicPr>
          <p:cNvPr id="22" name="Picture 21"/>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977433" y="622339"/>
            <a:ext cx="730639" cy="730639"/>
          </a:xfrm>
          <a:prstGeom prst="rect">
            <a:avLst/>
          </a:prstGeom>
        </p:spPr>
      </p:pic>
      <p:sp>
        <p:nvSpPr>
          <p:cNvPr id="24" name="Down Arrow Callout 23"/>
          <p:cNvSpPr/>
          <p:nvPr/>
        </p:nvSpPr>
        <p:spPr>
          <a:xfrm>
            <a:off x="397622" y="471546"/>
            <a:ext cx="7123686" cy="2339994"/>
          </a:xfrm>
          <a:prstGeom prst="downArrowCallout">
            <a:avLst/>
          </a:prstGeom>
          <a:solidFill>
            <a:srgbClr val="002244"/>
          </a:solidFill>
          <a:ln w="12700">
            <a:solidFill>
              <a:srgbClr val="F0AB00"/>
            </a:solid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defTabSz="914354">
              <a:defRPr/>
            </a:pPr>
            <a:endParaRPr lang="en-US" sz="1401">
              <a:solidFill>
                <a:prstClr val="white"/>
              </a:solidFill>
              <a:latin typeface="Calibri"/>
            </a:endParaRPr>
          </a:p>
        </p:txBody>
      </p:sp>
      <p:sp>
        <p:nvSpPr>
          <p:cNvPr id="26" name="TextBox 25"/>
          <p:cNvSpPr txBox="1"/>
          <p:nvPr/>
        </p:nvSpPr>
        <p:spPr>
          <a:xfrm>
            <a:off x="683100" y="620688"/>
            <a:ext cx="6697211" cy="1403461"/>
          </a:xfrm>
          <a:prstGeom prst="rect">
            <a:avLst/>
          </a:prstGeom>
          <a:noFill/>
        </p:spPr>
        <p:txBody>
          <a:bodyPr wrap="square" lIns="0" tIns="0" rIns="0" bIns="0" rtlCol="0" anchor="ctr">
            <a:spAutoFit/>
          </a:bodyPr>
          <a:lstStyle/>
          <a:p>
            <a:pPr algn="ctr" defTabSz="914354">
              <a:defRPr/>
            </a:pPr>
            <a:r>
              <a:rPr lang="en-CA" sz="2400" b="1">
                <a:solidFill>
                  <a:srgbClr val="F0AB00"/>
                </a:solidFill>
                <a:latin typeface="Calibri"/>
                <a:cs typeface="Calibri"/>
              </a:rPr>
              <a:t>What we did: </a:t>
            </a:r>
            <a:r>
              <a:rPr lang="en-CA" sz="2400">
                <a:solidFill>
                  <a:prstClr val="white"/>
                </a:solidFill>
                <a:latin typeface="Calibri"/>
                <a:cs typeface="Calibri"/>
              </a:rPr>
              <a:t>Conducted </a:t>
            </a:r>
            <a:r>
              <a:rPr lang="en-CA" sz="2400" b="1">
                <a:solidFill>
                  <a:srgbClr val="F0AB00"/>
                </a:solidFill>
                <a:latin typeface="Calibri"/>
                <a:cs typeface="Calibri"/>
              </a:rPr>
              <a:t>12</a:t>
            </a:r>
            <a:r>
              <a:rPr lang="en-CA" sz="2400">
                <a:solidFill>
                  <a:prstClr val="white"/>
                </a:solidFill>
                <a:latin typeface="Calibri"/>
                <a:cs typeface="Calibri"/>
              </a:rPr>
              <a:t> interviews with different healthcare practitioners and explored their role in helping patients to access benefits.</a:t>
            </a:r>
          </a:p>
          <a:p>
            <a:pPr algn="ctr" defTabSz="914354">
              <a:lnSpc>
                <a:spcPct val="120000"/>
              </a:lnSpc>
              <a:defRPr/>
            </a:pPr>
            <a:endParaRPr lang="en-US" sz="1600">
              <a:solidFill>
                <a:prstClr val="white"/>
              </a:solidFill>
              <a:latin typeface="Calibri"/>
            </a:endParaRPr>
          </a:p>
        </p:txBody>
      </p:sp>
      <p:sp>
        <p:nvSpPr>
          <p:cNvPr id="10" name="Content Placeholder 13">
            <a:extLst>
              <a:ext uri="{FF2B5EF4-FFF2-40B4-BE49-F238E27FC236}">
                <a16:creationId xmlns:a16="http://schemas.microsoft.com/office/drawing/2014/main" id="{38B4D2FD-26D0-465B-82FD-E1B8A9E7F890}"/>
              </a:ext>
            </a:extLst>
          </p:cNvPr>
          <p:cNvSpPr txBox="1">
            <a:spLocks/>
          </p:cNvSpPr>
          <p:nvPr/>
        </p:nvSpPr>
        <p:spPr>
          <a:xfrm>
            <a:off x="6228184" y="3153235"/>
            <a:ext cx="2182821" cy="3156085"/>
          </a:xfrm>
          <a:prstGeom prst="rect">
            <a:avLst/>
          </a:prstGeom>
        </p:spPr>
        <p:txBody>
          <a:bodyPr vert="horz" lIns="0" tIns="0" rIns="0" bIns="0" rtlCol="0" anchor="t">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marL="214308" indent="-214308" defTabSz="685783">
              <a:spcBef>
                <a:spcPts val="0"/>
              </a:spcBef>
              <a:spcAft>
                <a:spcPts val="0"/>
              </a:spcAft>
              <a:buFont typeface="Wingdings" panose="05000000000000000000" pitchFamily="2" charset="2"/>
              <a:buChar char="ü"/>
              <a:defRPr/>
            </a:pPr>
            <a:r>
              <a:rPr lang="en-CA" sz="1800" b="1">
                <a:solidFill>
                  <a:srgbClr val="0066A1"/>
                </a:solidFill>
                <a:latin typeface="Calibri"/>
                <a:cs typeface="Calibri"/>
              </a:rPr>
              <a:t>Settlement worker </a:t>
            </a:r>
            <a:r>
              <a:rPr lang="en-CA" sz="1800">
                <a:solidFill>
                  <a:srgbClr val="002244"/>
                </a:solidFill>
                <a:latin typeface="Calibri"/>
                <a:cs typeface="Calibri"/>
              </a:rPr>
              <a:t>or equivalent is best placed as a benefits navigator</a:t>
            </a:r>
          </a:p>
          <a:p>
            <a:pPr marL="214308" indent="-214308" defTabSz="685783">
              <a:spcBef>
                <a:spcPts val="0"/>
              </a:spcBef>
              <a:spcAft>
                <a:spcPts val="0"/>
              </a:spcAft>
              <a:buFont typeface="Wingdings" panose="05000000000000000000" pitchFamily="2" charset="2"/>
              <a:buChar char="ü"/>
              <a:defRPr/>
            </a:pPr>
            <a:r>
              <a:rPr lang="en-CA" sz="1800" b="1">
                <a:solidFill>
                  <a:srgbClr val="0066A1"/>
                </a:solidFill>
                <a:latin typeface="Calibri"/>
                <a:cs typeface="Calibri"/>
              </a:rPr>
              <a:t>Already</a:t>
            </a:r>
            <a:r>
              <a:rPr lang="en-CA" sz="1800">
                <a:solidFill>
                  <a:srgbClr val="0066A1"/>
                </a:solidFill>
                <a:latin typeface="Calibri"/>
                <a:cs typeface="Calibri"/>
              </a:rPr>
              <a:t> </a:t>
            </a:r>
            <a:r>
              <a:rPr lang="en-CA" sz="1800">
                <a:solidFill>
                  <a:srgbClr val="002244"/>
                </a:solidFill>
                <a:latin typeface="Calibri"/>
                <a:cs typeface="Calibri"/>
              </a:rPr>
              <a:t>spends time talking to patients about money</a:t>
            </a:r>
          </a:p>
          <a:p>
            <a:pPr marL="214308" indent="-214308" defTabSz="685783">
              <a:spcBef>
                <a:spcPts val="0"/>
              </a:spcBef>
              <a:spcAft>
                <a:spcPts val="0"/>
              </a:spcAft>
              <a:buFont typeface="Arial" panose="020B0604020202020204" pitchFamily="34" charset="0"/>
              <a:buChar char="•"/>
              <a:defRPr/>
            </a:pPr>
            <a:endParaRPr lang="en-CA" sz="1100">
              <a:solidFill>
                <a:srgbClr val="6AADE4"/>
              </a:solidFill>
              <a:latin typeface="Calibri"/>
              <a:ea typeface="+mn-lt"/>
              <a:cs typeface="Calibri"/>
            </a:endParaRPr>
          </a:p>
          <a:p>
            <a:pPr defTabSz="685783">
              <a:spcBef>
                <a:spcPts val="0"/>
              </a:spcBef>
              <a:spcAft>
                <a:spcPts val="0"/>
              </a:spcAft>
              <a:buNone/>
              <a:defRPr/>
            </a:pPr>
            <a:endParaRPr lang="en-CA" sz="1100">
              <a:solidFill>
                <a:srgbClr val="6AADE4"/>
              </a:solidFill>
              <a:latin typeface="Calibri"/>
              <a:ea typeface="+mn-lt"/>
              <a:cs typeface="Calibri"/>
            </a:endParaRPr>
          </a:p>
          <a:p>
            <a:pPr marL="257168" indent="-257168" defTabSz="685783">
              <a:lnSpc>
                <a:spcPct val="100000"/>
              </a:lnSpc>
              <a:spcBef>
                <a:spcPts val="0"/>
              </a:spcBef>
              <a:spcAft>
                <a:spcPts val="0"/>
              </a:spcAft>
              <a:buFont typeface="Arial" panose="020B0604020202020204" pitchFamily="34" charset="0"/>
              <a:buAutoNum type="arabicPeriod"/>
              <a:defRPr/>
            </a:pPr>
            <a:endParaRPr lang="en-CA" sz="1100">
              <a:solidFill>
                <a:srgbClr val="6AADE4"/>
              </a:solidFill>
              <a:latin typeface="Calibri"/>
              <a:ea typeface="+mn-lt"/>
              <a:cs typeface="Calibri"/>
            </a:endParaRPr>
          </a:p>
          <a:p>
            <a:pPr marL="214308" indent="-214308" defTabSz="685783">
              <a:spcBef>
                <a:spcPts val="0"/>
              </a:spcBef>
              <a:spcAft>
                <a:spcPts val="0"/>
              </a:spcAft>
              <a:buFont typeface="Arial"/>
              <a:buChar char="​"/>
              <a:defRPr/>
            </a:pPr>
            <a:endParaRPr lang="en-US" sz="1100">
              <a:solidFill>
                <a:srgbClr val="6AADE4"/>
              </a:solidFill>
              <a:latin typeface="Calibri"/>
              <a:ea typeface="+mn-lt"/>
              <a:cs typeface="Calibri"/>
            </a:endParaRPr>
          </a:p>
        </p:txBody>
      </p:sp>
      <p:sp>
        <p:nvSpPr>
          <p:cNvPr id="11" name="Content Placeholder 13">
            <a:extLst>
              <a:ext uri="{FF2B5EF4-FFF2-40B4-BE49-F238E27FC236}">
                <a16:creationId xmlns:a16="http://schemas.microsoft.com/office/drawing/2014/main" id="{38B4D2FD-26D0-465B-82FD-E1B8A9E7F890}"/>
              </a:ext>
            </a:extLst>
          </p:cNvPr>
          <p:cNvSpPr txBox="1">
            <a:spLocks/>
          </p:cNvSpPr>
          <p:nvPr/>
        </p:nvSpPr>
        <p:spPr>
          <a:xfrm>
            <a:off x="722374" y="2341691"/>
            <a:ext cx="2409466" cy="548517"/>
          </a:xfrm>
          <a:prstGeom prst="rect">
            <a:avLst/>
          </a:prstGeom>
        </p:spPr>
        <p:txBody>
          <a:bodyPr vert="horz" lIns="0" tIns="0" rIns="0" bIns="0" rtlCol="0" anchor="t">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defTabSz="685783">
              <a:spcBef>
                <a:spcPts val="451"/>
              </a:spcBef>
              <a:spcAft>
                <a:spcPts val="900"/>
              </a:spcAft>
              <a:buNone/>
              <a:defRPr/>
            </a:pPr>
            <a:r>
              <a:rPr lang="en-CA" sz="2400" b="1">
                <a:solidFill>
                  <a:srgbClr val="002244"/>
                </a:solidFill>
                <a:latin typeface="Calibri"/>
                <a:cs typeface="Calibri"/>
              </a:rPr>
              <a:t>What we found</a:t>
            </a:r>
            <a:r>
              <a:rPr lang="en-CA" sz="2400">
                <a:solidFill>
                  <a:srgbClr val="002244"/>
                </a:solidFill>
                <a:latin typeface="Calibri"/>
                <a:cs typeface="Calibri"/>
              </a:rPr>
              <a:t>:</a:t>
            </a:r>
            <a:endParaRPr lang="en-CA" sz="2400">
              <a:solidFill>
                <a:srgbClr val="6AADE4"/>
              </a:solidFill>
              <a:latin typeface="Calibri"/>
              <a:ea typeface="+mn-lt"/>
              <a:cs typeface="Calibri"/>
            </a:endParaRPr>
          </a:p>
          <a:p>
            <a:pPr defTabSz="685783">
              <a:spcBef>
                <a:spcPts val="451"/>
              </a:spcBef>
              <a:spcAft>
                <a:spcPts val="900"/>
              </a:spcAft>
              <a:buNone/>
              <a:defRPr/>
            </a:pPr>
            <a:endParaRPr lang="en-CA" sz="1200">
              <a:solidFill>
                <a:srgbClr val="6AADE4"/>
              </a:solidFill>
              <a:latin typeface="Calibri"/>
              <a:ea typeface="+mn-lt"/>
              <a:cs typeface="Calibri"/>
            </a:endParaRPr>
          </a:p>
          <a:p>
            <a:pPr marL="257168" indent="-257168" defTabSz="685783">
              <a:lnSpc>
                <a:spcPct val="100000"/>
              </a:lnSpc>
              <a:spcBef>
                <a:spcPts val="451"/>
              </a:spcBef>
              <a:spcAft>
                <a:spcPts val="451"/>
              </a:spcAft>
              <a:buFont typeface="Arial" panose="020B0604020202020204" pitchFamily="34" charset="0"/>
              <a:buAutoNum type="arabicPeriod"/>
              <a:defRPr/>
            </a:pPr>
            <a:endParaRPr lang="en-CA" sz="1051">
              <a:solidFill>
                <a:srgbClr val="6AADE4"/>
              </a:solidFill>
              <a:latin typeface="Calibri"/>
              <a:ea typeface="+mn-lt"/>
              <a:cs typeface="Calibri"/>
            </a:endParaRPr>
          </a:p>
          <a:p>
            <a:pPr marL="214308" indent="-214308" defTabSz="685783">
              <a:spcBef>
                <a:spcPts val="0"/>
              </a:spcBef>
              <a:spcAft>
                <a:spcPts val="0"/>
              </a:spcAft>
              <a:buFont typeface="Arial"/>
              <a:buChar char="​"/>
              <a:defRPr/>
            </a:pPr>
            <a:endParaRPr lang="en-US" sz="1051">
              <a:solidFill>
                <a:srgbClr val="6AADE4"/>
              </a:solidFill>
              <a:latin typeface="Calibri"/>
              <a:ea typeface="+mn-lt"/>
              <a:cs typeface="Calibri"/>
            </a:endParaRPr>
          </a:p>
        </p:txBody>
      </p:sp>
      <p:pic>
        <p:nvPicPr>
          <p:cNvPr id="12" name="Picture 11"/>
          <p:cNvPicPr>
            <a:picLocks noChangeAspect="1"/>
          </p:cNvPicPr>
          <p:nvPr/>
        </p:nvPicPr>
        <p:blipFill rotWithShape="1">
          <a:blip r:embed="rId8"/>
          <a:srcRect b="15211"/>
          <a:stretch/>
        </p:blipFill>
        <p:spPr>
          <a:xfrm>
            <a:off x="397622" y="3160105"/>
            <a:ext cx="1651437" cy="2096591"/>
          </a:xfrm>
          <a:prstGeom prst="rect">
            <a:avLst/>
          </a:prstGeom>
        </p:spPr>
      </p:pic>
      <p:pic>
        <p:nvPicPr>
          <p:cNvPr id="13" name="Picture 12"/>
          <p:cNvPicPr>
            <a:picLocks noChangeAspect="1"/>
          </p:cNvPicPr>
          <p:nvPr/>
        </p:nvPicPr>
        <p:blipFill rotWithShape="1">
          <a:blip r:embed="rId9"/>
          <a:srcRect t="-1" b="3508"/>
          <a:stretch/>
        </p:blipFill>
        <p:spPr>
          <a:xfrm>
            <a:off x="4412773" y="3169100"/>
            <a:ext cx="1631470" cy="2078602"/>
          </a:xfrm>
          <a:prstGeom prst="rect">
            <a:avLst/>
          </a:prstGeom>
        </p:spPr>
      </p:pic>
      <p:sp>
        <p:nvSpPr>
          <p:cNvPr id="14" name="Content Placeholder 13">
            <a:extLst>
              <a:ext uri="{FF2B5EF4-FFF2-40B4-BE49-F238E27FC236}">
                <a16:creationId xmlns:a16="http://schemas.microsoft.com/office/drawing/2014/main" id="{38B4D2FD-26D0-465B-82FD-E1B8A9E7F890}"/>
              </a:ext>
            </a:extLst>
          </p:cNvPr>
          <p:cNvSpPr txBox="1">
            <a:spLocks/>
          </p:cNvSpPr>
          <p:nvPr/>
        </p:nvSpPr>
        <p:spPr>
          <a:xfrm>
            <a:off x="2156423" y="3150434"/>
            <a:ext cx="2072410" cy="2737783"/>
          </a:xfrm>
          <a:prstGeom prst="rect">
            <a:avLst/>
          </a:prstGeom>
        </p:spPr>
        <p:txBody>
          <a:bodyPr vert="horz" lIns="0" tIns="0" rIns="0" bIns="0" rtlCol="0" anchor="t">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marL="214308" indent="-214308" defTabSz="685783">
              <a:spcBef>
                <a:spcPts val="0"/>
              </a:spcBef>
              <a:spcAft>
                <a:spcPts val="0"/>
              </a:spcAft>
              <a:buFont typeface="Wingdings" panose="05000000000000000000" pitchFamily="2" charset="2"/>
              <a:buChar char="ü"/>
              <a:defRPr/>
            </a:pPr>
            <a:r>
              <a:rPr lang="en-CA" sz="1800" b="1">
                <a:solidFill>
                  <a:srgbClr val="0066A1"/>
                </a:solidFill>
                <a:latin typeface="Calibri"/>
                <a:cs typeface="Calibri"/>
              </a:rPr>
              <a:t>Doctors </a:t>
            </a:r>
            <a:r>
              <a:rPr lang="en-CA" sz="1800">
                <a:solidFill>
                  <a:srgbClr val="002244"/>
                </a:solidFill>
                <a:latin typeface="Calibri"/>
                <a:cs typeface="Calibri"/>
              </a:rPr>
              <a:t>are integral </a:t>
            </a:r>
          </a:p>
          <a:p>
            <a:pPr marL="214308" indent="-214308" defTabSz="685783">
              <a:spcBef>
                <a:spcPts val="0"/>
              </a:spcBef>
              <a:spcAft>
                <a:spcPts val="0"/>
              </a:spcAft>
              <a:buFont typeface="Wingdings 2" panose="05020102010507070707" pitchFamily="18" charset="2"/>
              <a:buChar char=""/>
              <a:defRPr/>
            </a:pPr>
            <a:r>
              <a:rPr lang="en-CA" sz="1800" b="1">
                <a:solidFill>
                  <a:srgbClr val="D25F2A"/>
                </a:solidFill>
                <a:latin typeface="Calibri"/>
                <a:cs typeface="Calibri"/>
              </a:rPr>
              <a:t>Busy</a:t>
            </a:r>
            <a:r>
              <a:rPr lang="en-CA" sz="1800">
                <a:solidFill>
                  <a:srgbClr val="002244"/>
                </a:solidFill>
                <a:latin typeface="Calibri"/>
                <a:cs typeface="Calibri"/>
              </a:rPr>
              <a:t>, important to keep in service flow but cannot guide patients through applications</a:t>
            </a:r>
            <a:endParaRPr lang="en-US" sz="1800">
              <a:solidFill>
                <a:srgbClr val="002244"/>
              </a:solidFill>
              <a:latin typeface="Calibri"/>
              <a:ea typeface="+mn-lt"/>
              <a:cs typeface="Calibri"/>
            </a:endParaRPr>
          </a:p>
        </p:txBody>
      </p:sp>
    </p:spTree>
    <p:custDataLst>
      <p:tags r:id="rId1"/>
    </p:custDataLst>
    <p:extLst>
      <p:ext uri="{BB962C8B-B14F-4D97-AF65-F5344CB8AC3E}">
        <p14:creationId xmlns:p14="http://schemas.microsoft.com/office/powerpoint/2010/main" val="2221086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Oval 32"/>
          <p:cNvSpPr/>
          <p:nvPr/>
        </p:nvSpPr>
        <p:spPr>
          <a:xfrm>
            <a:off x="7693152" y="383121"/>
            <a:ext cx="1284224" cy="1209988"/>
          </a:xfrm>
          <a:prstGeom prst="ellipse">
            <a:avLst/>
          </a:prstGeom>
          <a:solidFill>
            <a:srgbClr val="0066A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algn="ctr" defTabSz="914354">
              <a:defRPr/>
            </a:pPr>
            <a:endParaRPr lang="en-US" sz="2400">
              <a:solidFill>
                <a:prstClr val="white"/>
              </a:solidFill>
              <a:latin typeface="Calibri"/>
            </a:endParaRPr>
          </a:p>
        </p:txBody>
      </p:sp>
      <p:pic>
        <p:nvPicPr>
          <p:cNvPr id="34" name="Picture 33"/>
          <p:cNvPicPr>
            <a:picLocks noChangeAspect="1"/>
          </p:cNvPicPr>
          <p:nvPr/>
        </p:nvPicPr>
        <p:blipFill>
          <a:blip r:embed="rId4" cstate="email">
            <a:extLst>
              <a:ext uri="{BEBA8EAE-BF5A-486C-A8C5-ECC9F3942E4B}">
                <a14:imgProps xmlns:a14="http://schemas.microsoft.com/office/drawing/2010/main">
                  <a14:imgLayer r:embed="rId5">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7891783" y="471546"/>
            <a:ext cx="913748" cy="913748"/>
          </a:xfrm>
          <a:prstGeom prst="rect">
            <a:avLst/>
          </a:prstGeom>
        </p:spPr>
      </p:pic>
      <p:sp>
        <p:nvSpPr>
          <p:cNvPr id="35" name="Oval 34"/>
          <p:cNvSpPr/>
          <p:nvPr/>
        </p:nvSpPr>
        <p:spPr>
          <a:xfrm>
            <a:off x="7708130" y="383122"/>
            <a:ext cx="1269246" cy="1209074"/>
          </a:xfrm>
          <a:prstGeom prst="ellipse">
            <a:avLst/>
          </a:prstGeom>
          <a:solidFill>
            <a:srgbClr val="6AADE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algn="ctr" defTabSz="914354">
              <a:defRPr/>
            </a:pPr>
            <a:endParaRPr lang="en-US" sz="2400">
              <a:solidFill>
                <a:prstClr val="white"/>
              </a:solidFill>
              <a:latin typeface="Calibri"/>
            </a:endParaRPr>
          </a:p>
        </p:txBody>
      </p:sp>
      <p:pic>
        <p:nvPicPr>
          <p:cNvPr id="36" name="Picture 35"/>
          <p:cNvPicPr>
            <a:picLocks noChangeAspect="1"/>
          </p:cNvPicPr>
          <p:nvPr/>
        </p:nvPicPr>
        <p:blipFill>
          <a:blip r:embed="rId6" cstate="email">
            <a:duotone>
              <a:prstClr val="black"/>
              <a:srgbClr val="FFFFFF">
                <a:tint val="45000"/>
                <a:satMod val="400000"/>
              </a:srgbClr>
            </a:duotone>
            <a:extLst>
              <a:ext uri="{28A0092B-C50C-407E-A947-70E740481C1C}">
                <a14:useLocalDpi xmlns:a14="http://schemas.microsoft.com/office/drawing/2010/main" val="0"/>
              </a:ext>
            </a:extLst>
          </a:blip>
          <a:stretch>
            <a:fillRect/>
          </a:stretch>
        </p:blipFill>
        <p:spPr>
          <a:xfrm>
            <a:off x="7928507" y="494474"/>
            <a:ext cx="828492" cy="828492"/>
          </a:xfrm>
          <a:prstGeom prst="rect">
            <a:avLst/>
          </a:prstGeom>
        </p:spPr>
      </p:pic>
      <p:sp>
        <p:nvSpPr>
          <p:cNvPr id="37" name="Oval 36"/>
          <p:cNvSpPr/>
          <p:nvPr/>
        </p:nvSpPr>
        <p:spPr>
          <a:xfrm>
            <a:off x="7708131" y="391580"/>
            <a:ext cx="1256358" cy="1200616"/>
          </a:xfrm>
          <a:prstGeom prst="ellipse">
            <a:avLst/>
          </a:prstGeom>
          <a:solidFill>
            <a:srgbClr val="F0AB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171451" tIns="171451" rIns="171451" bIns="171451" rtlCol="0" anchor="ctr">
            <a:noAutofit/>
          </a:bodyPr>
          <a:lstStyle/>
          <a:p>
            <a:pPr algn="ctr" defTabSz="685783">
              <a:defRPr/>
            </a:pPr>
            <a:endParaRPr lang="en-US">
              <a:solidFill>
                <a:prstClr val="white"/>
              </a:solidFill>
              <a:latin typeface="Calibri"/>
            </a:endParaRPr>
          </a:p>
        </p:txBody>
      </p:sp>
      <p:pic>
        <p:nvPicPr>
          <p:cNvPr id="38" name="Picture 3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977433" y="622339"/>
            <a:ext cx="730639" cy="730639"/>
          </a:xfrm>
          <a:prstGeom prst="rect">
            <a:avLst/>
          </a:prstGeom>
        </p:spPr>
      </p:pic>
      <p:sp>
        <p:nvSpPr>
          <p:cNvPr id="56" name="Oval 55"/>
          <p:cNvSpPr/>
          <p:nvPr/>
        </p:nvSpPr>
        <p:spPr>
          <a:xfrm>
            <a:off x="7734467" y="392339"/>
            <a:ext cx="1230021" cy="1200770"/>
          </a:xfrm>
          <a:prstGeom prst="ellipse">
            <a:avLst/>
          </a:prstGeom>
          <a:solidFill>
            <a:srgbClr val="C1BB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algn="ctr" defTabSz="914354">
              <a:defRPr/>
            </a:pPr>
            <a:endParaRPr lang="en-US" sz="2400">
              <a:solidFill>
                <a:prstClr val="white"/>
              </a:solidFill>
              <a:latin typeface="Calibri"/>
            </a:endParaRPr>
          </a:p>
        </p:txBody>
      </p:sp>
      <p:pic>
        <p:nvPicPr>
          <p:cNvPr id="57" name="Picture 56"/>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882314" y="556741"/>
            <a:ext cx="928169" cy="928169"/>
          </a:xfrm>
          <a:prstGeom prst="rect">
            <a:avLst/>
          </a:prstGeom>
        </p:spPr>
      </p:pic>
      <p:sp>
        <p:nvSpPr>
          <p:cNvPr id="39" name="Rectangle 38"/>
          <p:cNvSpPr/>
          <p:nvPr/>
        </p:nvSpPr>
        <p:spPr>
          <a:xfrm>
            <a:off x="446658" y="494474"/>
            <a:ext cx="7149035" cy="1358354"/>
          </a:xfrm>
          <a:prstGeom prst="rect">
            <a:avLst/>
          </a:prstGeom>
          <a:solidFill>
            <a:srgbClr val="002244"/>
          </a:solidFill>
          <a:ln w="12700">
            <a:solidFill>
              <a:srgbClr val="F0AB00"/>
            </a:solidFill>
          </a:ln>
        </p:spPr>
        <p:style>
          <a:lnRef idx="2">
            <a:schemeClr val="accent1">
              <a:shade val="50000"/>
            </a:schemeClr>
          </a:lnRef>
          <a:fillRef idx="1">
            <a:schemeClr val="accent1"/>
          </a:fillRef>
          <a:effectRef idx="0">
            <a:schemeClr val="accent1"/>
          </a:effectRef>
          <a:fontRef idx="minor">
            <a:schemeClr val="lt1"/>
          </a:fontRef>
        </p:style>
        <p:txBody>
          <a:bodyPr wrap="none" lIns="171451" tIns="171451" rIns="171451" bIns="171451" rtlCol="0" anchor="ctr">
            <a:noAutofit/>
          </a:bodyPr>
          <a:lstStyle/>
          <a:p>
            <a:pPr defTabSz="685783">
              <a:defRPr/>
            </a:pPr>
            <a:endParaRPr lang="en-US" sz="1051">
              <a:solidFill>
                <a:prstClr val="white"/>
              </a:solidFill>
              <a:latin typeface="Calibri"/>
            </a:endParaRPr>
          </a:p>
        </p:txBody>
      </p:sp>
      <p:sp>
        <p:nvSpPr>
          <p:cNvPr id="40" name="TextBox 39"/>
          <p:cNvSpPr txBox="1"/>
          <p:nvPr/>
        </p:nvSpPr>
        <p:spPr>
          <a:xfrm>
            <a:off x="971600" y="592812"/>
            <a:ext cx="6064315" cy="1107996"/>
          </a:xfrm>
          <a:prstGeom prst="rect">
            <a:avLst/>
          </a:prstGeom>
          <a:noFill/>
        </p:spPr>
        <p:txBody>
          <a:bodyPr wrap="square" lIns="0" tIns="0" rIns="0" bIns="0" rtlCol="0" anchor="ctr">
            <a:spAutoFit/>
          </a:bodyPr>
          <a:lstStyle/>
          <a:p>
            <a:pPr algn="ctr" defTabSz="914354">
              <a:defRPr/>
            </a:pPr>
            <a:r>
              <a:rPr lang="en-CA" sz="2400" b="1">
                <a:solidFill>
                  <a:srgbClr val="F0AB00"/>
                </a:solidFill>
                <a:latin typeface="Calibri"/>
                <a:cs typeface="Calibri"/>
              </a:rPr>
              <a:t>What we did</a:t>
            </a:r>
            <a:r>
              <a:rPr lang="en-CA" sz="2400">
                <a:solidFill>
                  <a:srgbClr val="F0AB00"/>
                </a:solidFill>
                <a:latin typeface="Calibri"/>
                <a:cs typeface="Calibri"/>
              </a:rPr>
              <a:t>: </a:t>
            </a:r>
            <a:r>
              <a:rPr lang="en-CA" sz="2400">
                <a:solidFill>
                  <a:prstClr val="white"/>
                </a:solidFill>
                <a:latin typeface="Calibri"/>
                <a:cs typeface="Calibri"/>
              </a:rPr>
              <a:t>Conducted </a:t>
            </a:r>
            <a:r>
              <a:rPr lang="en-CA" sz="2400" b="1">
                <a:solidFill>
                  <a:srgbClr val="F0AB00"/>
                </a:solidFill>
                <a:latin typeface="Calibri"/>
                <a:ea typeface="+mn-lt"/>
                <a:cs typeface="Calibri"/>
              </a:rPr>
              <a:t>14</a:t>
            </a:r>
            <a:r>
              <a:rPr lang="en-CA" sz="2400">
                <a:solidFill>
                  <a:prstClr val="white"/>
                </a:solidFill>
                <a:latin typeface="Calibri"/>
                <a:ea typeface="+mn-lt"/>
                <a:cs typeface="Calibri"/>
              </a:rPr>
              <a:t> interviews with people living on low incomes and one focus group with </a:t>
            </a:r>
            <a:r>
              <a:rPr lang="en-CA" sz="2400" b="1">
                <a:solidFill>
                  <a:srgbClr val="F0AB00"/>
                </a:solidFill>
                <a:latin typeface="Calibri"/>
                <a:ea typeface="+mn-lt"/>
                <a:cs typeface="Calibri"/>
              </a:rPr>
              <a:t>13</a:t>
            </a:r>
            <a:r>
              <a:rPr lang="en-CA" sz="2400">
                <a:solidFill>
                  <a:prstClr val="white"/>
                </a:solidFill>
                <a:latin typeface="Calibri"/>
                <a:ea typeface="+mn-lt"/>
                <a:cs typeface="Calibri"/>
              </a:rPr>
              <a:t> healthcare practitioners.</a:t>
            </a:r>
            <a:endParaRPr lang="en-US" sz="3200">
              <a:solidFill>
                <a:prstClr val="white"/>
              </a:solidFill>
              <a:latin typeface="Calibri"/>
            </a:endParaRPr>
          </a:p>
        </p:txBody>
      </p:sp>
    </p:spTree>
    <p:custDataLst>
      <p:tags r:id="rId1"/>
    </p:custDataLst>
    <p:extLst>
      <p:ext uri="{BB962C8B-B14F-4D97-AF65-F5344CB8AC3E}">
        <p14:creationId xmlns:p14="http://schemas.microsoft.com/office/powerpoint/2010/main" val="3896089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Oval 32"/>
          <p:cNvSpPr/>
          <p:nvPr/>
        </p:nvSpPr>
        <p:spPr>
          <a:xfrm>
            <a:off x="7693152" y="383121"/>
            <a:ext cx="1284224" cy="1209988"/>
          </a:xfrm>
          <a:prstGeom prst="ellipse">
            <a:avLst/>
          </a:prstGeom>
          <a:solidFill>
            <a:srgbClr val="0066A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algn="ctr" defTabSz="914354">
              <a:defRPr/>
            </a:pPr>
            <a:endParaRPr lang="en-US" sz="2400">
              <a:solidFill>
                <a:prstClr val="white"/>
              </a:solidFill>
              <a:latin typeface="Calibri"/>
            </a:endParaRPr>
          </a:p>
        </p:txBody>
      </p:sp>
      <p:pic>
        <p:nvPicPr>
          <p:cNvPr id="34" name="Picture 33"/>
          <p:cNvPicPr>
            <a:picLocks noChangeAspect="1"/>
          </p:cNvPicPr>
          <p:nvPr/>
        </p:nvPicPr>
        <p:blipFill>
          <a:blip r:embed="rId4" cstate="email">
            <a:extLst>
              <a:ext uri="{BEBA8EAE-BF5A-486C-A8C5-ECC9F3942E4B}">
                <a14:imgProps xmlns:a14="http://schemas.microsoft.com/office/drawing/2010/main">
                  <a14:imgLayer r:embed="rId5">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7891783" y="471546"/>
            <a:ext cx="913748" cy="913748"/>
          </a:xfrm>
          <a:prstGeom prst="rect">
            <a:avLst/>
          </a:prstGeom>
        </p:spPr>
      </p:pic>
      <p:sp>
        <p:nvSpPr>
          <p:cNvPr id="35" name="Oval 34"/>
          <p:cNvSpPr/>
          <p:nvPr/>
        </p:nvSpPr>
        <p:spPr>
          <a:xfrm>
            <a:off x="7708130" y="383122"/>
            <a:ext cx="1269246" cy="1209074"/>
          </a:xfrm>
          <a:prstGeom prst="ellipse">
            <a:avLst/>
          </a:prstGeom>
          <a:solidFill>
            <a:srgbClr val="6AADE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algn="ctr" defTabSz="914354">
              <a:defRPr/>
            </a:pPr>
            <a:endParaRPr lang="en-US" sz="2400">
              <a:solidFill>
                <a:prstClr val="white"/>
              </a:solidFill>
              <a:latin typeface="Calibri"/>
            </a:endParaRPr>
          </a:p>
        </p:txBody>
      </p:sp>
      <p:pic>
        <p:nvPicPr>
          <p:cNvPr id="36" name="Picture 35"/>
          <p:cNvPicPr>
            <a:picLocks noChangeAspect="1"/>
          </p:cNvPicPr>
          <p:nvPr/>
        </p:nvPicPr>
        <p:blipFill>
          <a:blip r:embed="rId6" cstate="email">
            <a:duotone>
              <a:prstClr val="black"/>
              <a:srgbClr val="FFFFFF">
                <a:tint val="45000"/>
                <a:satMod val="400000"/>
              </a:srgbClr>
            </a:duotone>
            <a:extLst>
              <a:ext uri="{28A0092B-C50C-407E-A947-70E740481C1C}">
                <a14:useLocalDpi xmlns:a14="http://schemas.microsoft.com/office/drawing/2010/main" val="0"/>
              </a:ext>
            </a:extLst>
          </a:blip>
          <a:stretch>
            <a:fillRect/>
          </a:stretch>
        </p:blipFill>
        <p:spPr>
          <a:xfrm>
            <a:off x="7928507" y="494474"/>
            <a:ext cx="828492" cy="828492"/>
          </a:xfrm>
          <a:prstGeom prst="rect">
            <a:avLst/>
          </a:prstGeom>
        </p:spPr>
      </p:pic>
      <p:sp>
        <p:nvSpPr>
          <p:cNvPr id="37" name="Oval 36"/>
          <p:cNvSpPr/>
          <p:nvPr/>
        </p:nvSpPr>
        <p:spPr>
          <a:xfrm>
            <a:off x="7708131" y="391580"/>
            <a:ext cx="1256358" cy="1200616"/>
          </a:xfrm>
          <a:prstGeom prst="ellipse">
            <a:avLst/>
          </a:prstGeom>
          <a:solidFill>
            <a:srgbClr val="F0AB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171451" tIns="171451" rIns="171451" bIns="171451" rtlCol="0" anchor="ctr">
            <a:noAutofit/>
          </a:bodyPr>
          <a:lstStyle/>
          <a:p>
            <a:pPr algn="ctr" defTabSz="685783">
              <a:defRPr/>
            </a:pPr>
            <a:endParaRPr lang="en-US">
              <a:solidFill>
                <a:prstClr val="white"/>
              </a:solidFill>
              <a:latin typeface="Calibri"/>
            </a:endParaRPr>
          </a:p>
        </p:txBody>
      </p:sp>
      <p:pic>
        <p:nvPicPr>
          <p:cNvPr id="38" name="Picture 3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977433" y="622339"/>
            <a:ext cx="730639" cy="730639"/>
          </a:xfrm>
          <a:prstGeom prst="rect">
            <a:avLst/>
          </a:prstGeom>
        </p:spPr>
      </p:pic>
      <p:sp>
        <p:nvSpPr>
          <p:cNvPr id="56" name="Oval 55"/>
          <p:cNvSpPr/>
          <p:nvPr/>
        </p:nvSpPr>
        <p:spPr>
          <a:xfrm>
            <a:off x="7734467" y="392339"/>
            <a:ext cx="1230021" cy="1200770"/>
          </a:xfrm>
          <a:prstGeom prst="ellipse">
            <a:avLst/>
          </a:prstGeom>
          <a:solidFill>
            <a:srgbClr val="C1BB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algn="ctr" defTabSz="914354">
              <a:defRPr/>
            </a:pPr>
            <a:endParaRPr lang="en-US" sz="2400">
              <a:solidFill>
                <a:prstClr val="white"/>
              </a:solidFill>
              <a:latin typeface="Calibri"/>
            </a:endParaRPr>
          </a:p>
        </p:txBody>
      </p:sp>
      <p:pic>
        <p:nvPicPr>
          <p:cNvPr id="57" name="Picture 56"/>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882314" y="556741"/>
            <a:ext cx="928169" cy="928169"/>
          </a:xfrm>
          <a:prstGeom prst="rect">
            <a:avLst/>
          </a:prstGeom>
        </p:spPr>
      </p:pic>
      <p:sp>
        <p:nvSpPr>
          <p:cNvPr id="13" name="Content Placeholder 13">
            <a:extLst>
              <a:ext uri="{FF2B5EF4-FFF2-40B4-BE49-F238E27FC236}">
                <a16:creationId xmlns:a16="http://schemas.microsoft.com/office/drawing/2014/main" id="{38B4D2FD-26D0-465B-82FD-E1B8A9E7F890}"/>
              </a:ext>
            </a:extLst>
          </p:cNvPr>
          <p:cNvSpPr txBox="1">
            <a:spLocks/>
          </p:cNvSpPr>
          <p:nvPr/>
        </p:nvSpPr>
        <p:spPr>
          <a:xfrm>
            <a:off x="6086947" y="2824322"/>
            <a:ext cx="2445494" cy="1799837"/>
          </a:xfrm>
          <a:prstGeom prst="rect">
            <a:avLst/>
          </a:prstGeom>
        </p:spPr>
        <p:txBody>
          <a:bodyPr vert="horz" lIns="0" tIns="0" rIns="0" bIns="0" rtlCol="0" anchor="t">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defTabSz="914354">
              <a:spcBef>
                <a:spcPts val="0"/>
              </a:spcBef>
              <a:spcAft>
                <a:spcPts val="0"/>
              </a:spcAft>
              <a:buNone/>
              <a:defRPr/>
            </a:pPr>
            <a:r>
              <a:rPr lang="en-CA" sz="2000">
                <a:solidFill>
                  <a:srgbClr val="002244"/>
                </a:solidFill>
                <a:latin typeface="Calibri"/>
                <a:cs typeface="Calibri"/>
              </a:rPr>
              <a:t>Based on feedback, we </a:t>
            </a:r>
            <a:r>
              <a:rPr lang="en-CA" sz="2000" b="1">
                <a:solidFill>
                  <a:srgbClr val="0066A1"/>
                </a:solidFill>
                <a:latin typeface="Calibri"/>
                <a:cs typeface="Calibri"/>
              </a:rPr>
              <a:t>made</a:t>
            </a:r>
            <a:r>
              <a:rPr lang="en-CA" sz="2000">
                <a:solidFill>
                  <a:srgbClr val="0066A1"/>
                </a:solidFill>
                <a:latin typeface="Calibri"/>
                <a:cs typeface="Calibri"/>
              </a:rPr>
              <a:t> </a:t>
            </a:r>
            <a:r>
              <a:rPr lang="en-CA" sz="2000" b="1">
                <a:solidFill>
                  <a:srgbClr val="0066A1"/>
                </a:solidFill>
                <a:latin typeface="Calibri"/>
                <a:cs typeface="Calibri"/>
              </a:rPr>
              <a:t>three significant changes </a:t>
            </a:r>
            <a:r>
              <a:rPr lang="en-CA" sz="2000">
                <a:solidFill>
                  <a:srgbClr val="002244"/>
                </a:solidFill>
                <a:latin typeface="Calibri"/>
                <a:cs typeface="Calibri"/>
              </a:rPr>
              <a:t>to the tool.</a:t>
            </a:r>
            <a:endParaRPr lang="en-CA" sz="2000">
              <a:solidFill>
                <a:srgbClr val="6AADE4"/>
              </a:solidFill>
              <a:latin typeface="Calibri"/>
              <a:cs typeface="Calibri"/>
            </a:endParaRPr>
          </a:p>
          <a:p>
            <a:pPr marL="285737" indent="-285737" defTabSz="914354">
              <a:spcBef>
                <a:spcPts val="0"/>
              </a:spcBef>
              <a:spcAft>
                <a:spcPts val="0"/>
              </a:spcAft>
              <a:buFont typeface="Arial"/>
              <a:buChar char="​"/>
              <a:defRPr/>
            </a:pPr>
            <a:endParaRPr lang="en-CA">
              <a:solidFill>
                <a:srgbClr val="6AADE4"/>
              </a:solidFill>
              <a:latin typeface="Calibri"/>
              <a:ea typeface="+mn-lt"/>
              <a:cs typeface="Calibri"/>
            </a:endParaRPr>
          </a:p>
        </p:txBody>
      </p:sp>
      <p:pic>
        <p:nvPicPr>
          <p:cNvPr id="14" name="Picture 13"/>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894992" y="4259519"/>
            <a:ext cx="1660784" cy="1660784"/>
          </a:xfrm>
          <a:prstGeom prst="rect">
            <a:avLst/>
          </a:prstGeom>
        </p:spPr>
      </p:pic>
      <p:pic>
        <p:nvPicPr>
          <p:cNvPr id="15" name="Picture 14"/>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671364" y="4408135"/>
            <a:ext cx="840295" cy="840295"/>
          </a:xfrm>
          <a:prstGeom prst="rect">
            <a:avLst/>
          </a:prstGeom>
        </p:spPr>
      </p:pic>
      <p:sp>
        <p:nvSpPr>
          <p:cNvPr id="16" name="Content Placeholder 13">
            <a:extLst>
              <a:ext uri="{FF2B5EF4-FFF2-40B4-BE49-F238E27FC236}">
                <a16:creationId xmlns:a16="http://schemas.microsoft.com/office/drawing/2014/main" id="{38B4D2FD-26D0-465B-82FD-E1B8A9E7F890}"/>
              </a:ext>
            </a:extLst>
          </p:cNvPr>
          <p:cNvSpPr txBox="1">
            <a:spLocks/>
          </p:cNvSpPr>
          <p:nvPr/>
        </p:nvSpPr>
        <p:spPr>
          <a:xfrm>
            <a:off x="397622" y="2823959"/>
            <a:ext cx="2558886" cy="1189704"/>
          </a:xfrm>
          <a:prstGeom prst="rect">
            <a:avLst/>
          </a:prstGeom>
        </p:spPr>
        <p:txBody>
          <a:bodyPr vert="horz" lIns="0" tIns="0" rIns="0" bIns="0" rtlCol="0" anchor="t">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defTabSz="914354">
              <a:spcBef>
                <a:spcPts val="0"/>
              </a:spcBef>
              <a:spcAft>
                <a:spcPts val="0"/>
              </a:spcAft>
              <a:buNone/>
              <a:defRPr/>
            </a:pPr>
            <a:r>
              <a:rPr lang="en-CA" sz="2000">
                <a:solidFill>
                  <a:srgbClr val="002244"/>
                </a:solidFill>
                <a:latin typeface="Calibri"/>
                <a:cs typeface="Calibri"/>
              </a:rPr>
              <a:t>We </a:t>
            </a:r>
            <a:r>
              <a:rPr lang="en-CA" sz="2000" b="1">
                <a:solidFill>
                  <a:srgbClr val="0066A1"/>
                </a:solidFill>
                <a:latin typeface="Calibri"/>
                <a:cs typeface="Calibri"/>
              </a:rPr>
              <a:t>walked people through the website </a:t>
            </a:r>
            <a:r>
              <a:rPr lang="en-CA" sz="2000">
                <a:solidFill>
                  <a:srgbClr val="002244"/>
                </a:solidFill>
                <a:latin typeface="Calibri"/>
                <a:cs typeface="Calibri"/>
              </a:rPr>
              <a:t>and current benefits screening process.</a:t>
            </a:r>
            <a:endParaRPr lang="en-CA" sz="2000">
              <a:solidFill>
                <a:srgbClr val="6AADE4"/>
              </a:solidFill>
              <a:latin typeface="Calibri"/>
              <a:ea typeface="+mn-lt"/>
              <a:cs typeface="Calibri"/>
            </a:endParaRPr>
          </a:p>
        </p:txBody>
      </p:sp>
      <p:pic>
        <p:nvPicPr>
          <p:cNvPr id="17" name="Picture 16"/>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3498401" y="4303360"/>
            <a:ext cx="1645920" cy="1645920"/>
          </a:xfrm>
          <a:prstGeom prst="rect">
            <a:avLst/>
          </a:prstGeom>
        </p:spPr>
      </p:pic>
      <p:sp>
        <p:nvSpPr>
          <p:cNvPr id="18" name="Content Placeholder 13">
            <a:extLst>
              <a:ext uri="{FF2B5EF4-FFF2-40B4-BE49-F238E27FC236}">
                <a16:creationId xmlns:a16="http://schemas.microsoft.com/office/drawing/2014/main" id="{38B4D2FD-26D0-465B-82FD-E1B8A9E7F890}"/>
              </a:ext>
            </a:extLst>
          </p:cNvPr>
          <p:cNvSpPr txBox="1">
            <a:spLocks/>
          </p:cNvSpPr>
          <p:nvPr/>
        </p:nvSpPr>
        <p:spPr>
          <a:xfrm>
            <a:off x="2843808" y="2823959"/>
            <a:ext cx="2983644" cy="695317"/>
          </a:xfrm>
          <a:prstGeom prst="rect">
            <a:avLst/>
          </a:prstGeom>
        </p:spPr>
        <p:txBody>
          <a:bodyPr vert="horz" lIns="0" tIns="0" rIns="0" bIns="0" rtlCol="0" anchor="t">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defTabSz="914354">
              <a:spcBef>
                <a:spcPts val="0"/>
              </a:spcBef>
              <a:spcAft>
                <a:spcPts val="0"/>
              </a:spcAft>
              <a:buNone/>
              <a:defRPr/>
            </a:pPr>
            <a:r>
              <a:rPr lang="en-CA" sz="2000">
                <a:solidFill>
                  <a:srgbClr val="002244"/>
                </a:solidFill>
                <a:latin typeface="Calibri"/>
                <a:cs typeface="Calibri"/>
              </a:rPr>
              <a:t>We </a:t>
            </a:r>
            <a:r>
              <a:rPr lang="en-CA" sz="2000" b="1">
                <a:solidFill>
                  <a:srgbClr val="0066A1"/>
                </a:solidFill>
                <a:latin typeface="Calibri"/>
                <a:cs typeface="Calibri"/>
              </a:rPr>
              <a:t>captured their feedback </a:t>
            </a:r>
            <a:r>
              <a:rPr lang="en-CA" sz="2000">
                <a:solidFill>
                  <a:srgbClr val="002244"/>
                </a:solidFill>
                <a:latin typeface="Calibri"/>
                <a:cs typeface="Calibri"/>
              </a:rPr>
              <a:t>about what they liked and disliked, and suggestions for improvement. </a:t>
            </a:r>
            <a:endParaRPr lang="en-CA" sz="2000">
              <a:solidFill>
                <a:srgbClr val="6AADE4"/>
              </a:solidFill>
              <a:latin typeface="Calibri"/>
              <a:cs typeface="Calibri"/>
            </a:endParaRPr>
          </a:p>
          <a:p>
            <a:pPr marL="285737" indent="-285737" defTabSz="914354">
              <a:spcBef>
                <a:spcPts val="0"/>
              </a:spcBef>
              <a:spcAft>
                <a:spcPts val="0"/>
              </a:spcAft>
              <a:buFont typeface="Arial"/>
              <a:buChar char="​"/>
              <a:defRPr/>
            </a:pPr>
            <a:endParaRPr lang="en-CA">
              <a:solidFill>
                <a:srgbClr val="6AADE4"/>
              </a:solidFill>
              <a:latin typeface="Calibri"/>
              <a:ea typeface="+mn-lt"/>
              <a:cs typeface="Calibri"/>
            </a:endParaRPr>
          </a:p>
        </p:txBody>
      </p:sp>
      <p:pic>
        <p:nvPicPr>
          <p:cNvPr id="19" name="Picture 18"/>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6578174" y="4394800"/>
            <a:ext cx="1463040" cy="1463040"/>
          </a:xfrm>
          <a:prstGeom prst="rect">
            <a:avLst/>
          </a:prstGeom>
        </p:spPr>
      </p:pic>
      <p:sp>
        <p:nvSpPr>
          <p:cNvPr id="20" name="Oval 19"/>
          <p:cNvSpPr/>
          <p:nvPr/>
        </p:nvSpPr>
        <p:spPr>
          <a:xfrm>
            <a:off x="1116654" y="2248175"/>
            <a:ext cx="502920" cy="502920"/>
          </a:xfrm>
          <a:prstGeom prst="ellipse">
            <a:avLst/>
          </a:prstGeom>
          <a:solidFill>
            <a:srgbClr val="0066A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algn="ctr" defTabSz="914354">
              <a:defRPr/>
            </a:pPr>
            <a:r>
              <a:rPr lang="en-CA" sz="1867">
                <a:solidFill>
                  <a:prstClr val="white"/>
                </a:solidFill>
                <a:latin typeface="Calibri"/>
              </a:rPr>
              <a:t>1</a:t>
            </a:r>
            <a:endParaRPr lang="en-US" sz="1867">
              <a:solidFill>
                <a:prstClr val="white"/>
              </a:solidFill>
              <a:latin typeface="Calibri"/>
            </a:endParaRPr>
          </a:p>
        </p:txBody>
      </p:sp>
      <p:sp>
        <p:nvSpPr>
          <p:cNvPr id="22" name="Oval 21"/>
          <p:cNvSpPr/>
          <p:nvPr/>
        </p:nvSpPr>
        <p:spPr>
          <a:xfrm>
            <a:off x="4072237" y="2247895"/>
            <a:ext cx="498247" cy="502920"/>
          </a:xfrm>
          <a:prstGeom prst="ellipse">
            <a:avLst/>
          </a:prstGeom>
          <a:solidFill>
            <a:srgbClr val="0066A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algn="ctr" defTabSz="914354">
              <a:defRPr/>
            </a:pPr>
            <a:r>
              <a:rPr lang="en-CA" sz="1867">
                <a:solidFill>
                  <a:prstClr val="white"/>
                </a:solidFill>
                <a:latin typeface="Calibri"/>
              </a:rPr>
              <a:t>2</a:t>
            </a:r>
            <a:endParaRPr lang="en-US" sz="1867">
              <a:solidFill>
                <a:prstClr val="white"/>
              </a:solidFill>
              <a:latin typeface="Calibri"/>
            </a:endParaRPr>
          </a:p>
        </p:txBody>
      </p:sp>
      <p:sp>
        <p:nvSpPr>
          <p:cNvPr id="23" name="Oval 22"/>
          <p:cNvSpPr/>
          <p:nvPr/>
        </p:nvSpPr>
        <p:spPr>
          <a:xfrm>
            <a:off x="7234183" y="2247897"/>
            <a:ext cx="506169" cy="502920"/>
          </a:xfrm>
          <a:prstGeom prst="ellipse">
            <a:avLst/>
          </a:prstGeom>
          <a:solidFill>
            <a:srgbClr val="0066A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algn="ctr" defTabSz="914354">
              <a:defRPr/>
            </a:pPr>
            <a:r>
              <a:rPr lang="en-CA" sz="1600">
                <a:solidFill>
                  <a:prstClr val="white"/>
                </a:solidFill>
                <a:latin typeface="Calibri"/>
              </a:rPr>
              <a:t>3</a:t>
            </a:r>
            <a:endParaRPr lang="en-US" sz="1600">
              <a:solidFill>
                <a:prstClr val="white"/>
              </a:solidFill>
              <a:latin typeface="Calibri"/>
            </a:endParaRPr>
          </a:p>
        </p:txBody>
      </p:sp>
      <p:sp>
        <p:nvSpPr>
          <p:cNvPr id="24" name="Rectangle 23"/>
          <p:cNvSpPr/>
          <p:nvPr/>
        </p:nvSpPr>
        <p:spPr>
          <a:xfrm>
            <a:off x="446658" y="494474"/>
            <a:ext cx="7149035" cy="1358354"/>
          </a:xfrm>
          <a:prstGeom prst="rect">
            <a:avLst/>
          </a:prstGeom>
          <a:solidFill>
            <a:srgbClr val="002244"/>
          </a:solidFill>
          <a:ln w="12700">
            <a:solidFill>
              <a:srgbClr val="F0AB00"/>
            </a:solidFill>
          </a:ln>
        </p:spPr>
        <p:style>
          <a:lnRef idx="2">
            <a:schemeClr val="accent1">
              <a:shade val="50000"/>
            </a:schemeClr>
          </a:lnRef>
          <a:fillRef idx="1">
            <a:schemeClr val="accent1"/>
          </a:fillRef>
          <a:effectRef idx="0">
            <a:schemeClr val="accent1"/>
          </a:effectRef>
          <a:fontRef idx="minor">
            <a:schemeClr val="lt1"/>
          </a:fontRef>
        </p:style>
        <p:txBody>
          <a:bodyPr wrap="none" lIns="171451" tIns="171451" rIns="171451" bIns="171451" rtlCol="0" anchor="ctr">
            <a:noAutofit/>
          </a:bodyPr>
          <a:lstStyle/>
          <a:p>
            <a:pPr defTabSz="685783">
              <a:defRPr/>
            </a:pPr>
            <a:endParaRPr lang="en-US" sz="1051">
              <a:solidFill>
                <a:prstClr val="white"/>
              </a:solidFill>
              <a:latin typeface="Calibri"/>
            </a:endParaRPr>
          </a:p>
        </p:txBody>
      </p:sp>
      <p:sp>
        <p:nvSpPr>
          <p:cNvPr id="26" name="TextBox 25"/>
          <p:cNvSpPr txBox="1"/>
          <p:nvPr/>
        </p:nvSpPr>
        <p:spPr>
          <a:xfrm>
            <a:off x="971600" y="592812"/>
            <a:ext cx="6064315" cy="1107996"/>
          </a:xfrm>
          <a:prstGeom prst="rect">
            <a:avLst/>
          </a:prstGeom>
          <a:noFill/>
        </p:spPr>
        <p:txBody>
          <a:bodyPr wrap="square" lIns="0" tIns="0" rIns="0" bIns="0" rtlCol="0" anchor="ctr">
            <a:spAutoFit/>
          </a:bodyPr>
          <a:lstStyle/>
          <a:p>
            <a:pPr algn="ctr" defTabSz="914354">
              <a:defRPr/>
            </a:pPr>
            <a:r>
              <a:rPr lang="en-CA" sz="2400" b="1">
                <a:solidFill>
                  <a:srgbClr val="F0AB00"/>
                </a:solidFill>
                <a:latin typeface="Calibri"/>
                <a:cs typeface="Calibri"/>
              </a:rPr>
              <a:t>What we did</a:t>
            </a:r>
            <a:r>
              <a:rPr lang="en-CA" sz="2400">
                <a:solidFill>
                  <a:srgbClr val="F0AB00"/>
                </a:solidFill>
                <a:latin typeface="Calibri"/>
                <a:cs typeface="Calibri"/>
              </a:rPr>
              <a:t>: </a:t>
            </a:r>
            <a:r>
              <a:rPr lang="en-CA" sz="2400">
                <a:solidFill>
                  <a:prstClr val="white"/>
                </a:solidFill>
                <a:latin typeface="Calibri"/>
                <a:cs typeface="Calibri"/>
              </a:rPr>
              <a:t>Conducted </a:t>
            </a:r>
            <a:r>
              <a:rPr lang="en-CA" sz="2400" b="1">
                <a:solidFill>
                  <a:srgbClr val="F0AB00"/>
                </a:solidFill>
                <a:latin typeface="Calibri"/>
                <a:ea typeface="+mn-lt"/>
                <a:cs typeface="Calibri"/>
              </a:rPr>
              <a:t>14</a:t>
            </a:r>
            <a:r>
              <a:rPr lang="en-CA" sz="2400">
                <a:solidFill>
                  <a:prstClr val="white"/>
                </a:solidFill>
                <a:latin typeface="Calibri"/>
                <a:ea typeface="+mn-lt"/>
                <a:cs typeface="Calibri"/>
              </a:rPr>
              <a:t> interviews with people living on low incomes and one focus group with </a:t>
            </a:r>
            <a:r>
              <a:rPr lang="en-CA" sz="2400" b="1">
                <a:solidFill>
                  <a:srgbClr val="F0AB00"/>
                </a:solidFill>
                <a:latin typeface="Calibri"/>
                <a:ea typeface="+mn-lt"/>
                <a:cs typeface="Calibri"/>
              </a:rPr>
              <a:t>13</a:t>
            </a:r>
            <a:r>
              <a:rPr lang="en-CA" sz="2400">
                <a:solidFill>
                  <a:prstClr val="white"/>
                </a:solidFill>
                <a:latin typeface="Calibri"/>
                <a:ea typeface="+mn-lt"/>
                <a:cs typeface="Calibri"/>
              </a:rPr>
              <a:t> healthcare practitioners.</a:t>
            </a:r>
            <a:endParaRPr lang="en-US" sz="3200">
              <a:solidFill>
                <a:prstClr val="white"/>
              </a:solidFill>
              <a:latin typeface="Calibri"/>
            </a:endParaRPr>
          </a:p>
        </p:txBody>
      </p:sp>
    </p:spTree>
    <p:custDataLst>
      <p:tags r:id="rId1"/>
    </p:custDataLst>
    <p:extLst>
      <p:ext uri="{BB962C8B-B14F-4D97-AF65-F5344CB8AC3E}">
        <p14:creationId xmlns:p14="http://schemas.microsoft.com/office/powerpoint/2010/main" val="417611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Oval 32"/>
          <p:cNvSpPr/>
          <p:nvPr/>
        </p:nvSpPr>
        <p:spPr>
          <a:xfrm>
            <a:off x="7693152" y="383121"/>
            <a:ext cx="1284224" cy="1209988"/>
          </a:xfrm>
          <a:prstGeom prst="ellipse">
            <a:avLst/>
          </a:prstGeom>
          <a:solidFill>
            <a:srgbClr val="0066A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algn="ctr" defTabSz="914354">
              <a:defRPr/>
            </a:pPr>
            <a:endParaRPr lang="en-US" sz="2400">
              <a:solidFill>
                <a:prstClr val="white"/>
              </a:solidFill>
              <a:latin typeface="Calibri"/>
            </a:endParaRPr>
          </a:p>
        </p:txBody>
      </p:sp>
      <p:pic>
        <p:nvPicPr>
          <p:cNvPr id="34" name="Picture 33"/>
          <p:cNvPicPr>
            <a:picLocks noChangeAspect="1"/>
          </p:cNvPicPr>
          <p:nvPr/>
        </p:nvPicPr>
        <p:blipFill>
          <a:blip r:embed="rId4" cstate="email">
            <a:extLst>
              <a:ext uri="{BEBA8EAE-BF5A-486C-A8C5-ECC9F3942E4B}">
                <a14:imgProps xmlns:a14="http://schemas.microsoft.com/office/drawing/2010/main">
                  <a14:imgLayer r:embed="rId5">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7891783" y="471546"/>
            <a:ext cx="913748" cy="913748"/>
          </a:xfrm>
          <a:prstGeom prst="rect">
            <a:avLst/>
          </a:prstGeom>
        </p:spPr>
      </p:pic>
      <p:sp>
        <p:nvSpPr>
          <p:cNvPr id="35" name="Oval 34"/>
          <p:cNvSpPr/>
          <p:nvPr/>
        </p:nvSpPr>
        <p:spPr>
          <a:xfrm>
            <a:off x="7708130" y="383122"/>
            <a:ext cx="1269246" cy="1209074"/>
          </a:xfrm>
          <a:prstGeom prst="ellipse">
            <a:avLst/>
          </a:prstGeom>
          <a:solidFill>
            <a:srgbClr val="6AADE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algn="ctr" defTabSz="914354">
              <a:defRPr/>
            </a:pPr>
            <a:endParaRPr lang="en-US" sz="2400">
              <a:solidFill>
                <a:prstClr val="white"/>
              </a:solidFill>
              <a:latin typeface="Calibri"/>
            </a:endParaRPr>
          </a:p>
        </p:txBody>
      </p:sp>
      <p:pic>
        <p:nvPicPr>
          <p:cNvPr id="36" name="Picture 35"/>
          <p:cNvPicPr>
            <a:picLocks noChangeAspect="1"/>
          </p:cNvPicPr>
          <p:nvPr/>
        </p:nvPicPr>
        <p:blipFill>
          <a:blip r:embed="rId6" cstate="email">
            <a:duotone>
              <a:prstClr val="black"/>
              <a:srgbClr val="FFFFFF">
                <a:tint val="45000"/>
                <a:satMod val="400000"/>
              </a:srgbClr>
            </a:duotone>
            <a:extLst>
              <a:ext uri="{28A0092B-C50C-407E-A947-70E740481C1C}">
                <a14:useLocalDpi xmlns:a14="http://schemas.microsoft.com/office/drawing/2010/main" val="0"/>
              </a:ext>
            </a:extLst>
          </a:blip>
          <a:stretch>
            <a:fillRect/>
          </a:stretch>
        </p:blipFill>
        <p:spPr>
          <a:xfrm>
            <a:off x="7928507" y="494474"/>
            <a:ext cx="828492" cy="828492"/>
          </a:xfrm>
          <a:prstGeom prst="rect">
            <a:avLst/>
          </a:prstGeom>
        </p:spPr>
      </p:pic>
      <p:sp>
        <p:nvSpPr>
          <p:cNvPr id="37" name="Oval 36"/>
          <p:cNvSpPr/>
          <p:nvPr/>
        </p:nvSpPr>
        <p:spPr>
          <a:xfrm>
            <a:off x="7708131" y="391580"/>
            <a:ext cx="1256358" cy="1200616"/>
          </a:xfrm>
          <a:prstGeom prst="ellipse">
            <a:avLst/>
          </a:prstGeom>
          <a:solidFill>
            <a:srgbClr val="F0AB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171451" tIns="171451" rIns="171451" bIns="171451" rtlCol="0" anchor="ctr">
            <a:noAutofit/>
          </a:bodyPr>
          <a:lstStyle/>
          <a:p>
            <a:pPr algn="ctr" defTabSz="685783">
              <a:defRPr/>
            </a:pPr>
            <a:endParaRPr lang="en-US">
              <a:solidFill>
                <a:prstClr val="white"/>
              </a:solidFill>
              <a:latin typeface="Calibri"/>
            </a:endParaRPr>
          </a:p>
        </p:txBody>
      </p:sp>
      <p:pic>
        <p:nvPicPr>
          <p:cNvPr id="38" name="Picture 3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977433" y="622339"/>
            <a:ext cx="730639" cy="730639"/>
          </a:xfrm>
          <a:prstGeom prst="rect">
            <a:avLst/>
          </a:prstGeom>
        </p:spPr>
      </p:pic>
      <p:sp>
        <p:nvSpPr>
          <p:cNvPr id="56" name="Oval 55"/>
          <p:cNvSpPr/>
          <p:nvPr/>
        </p:nvSpPr>
        <p:spPr>
          <a:xfrm>
            <a:off x="7734467" y="392339"/>
            <a:ext cx="1230021" cy="1200770"/>
          </a:xfrm>
          <a:prstGeom prst="ellipse">
            <a:avLst/>
          </a:prstGeom>
          <a:solidFill>
            <a:srgbClr val="C1BB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algn="ctr" defTabSz="914354">
              <a:defRPr/>
            </a:pPr>
            <a:endParaRPr lang="en-US" sz="2400">
              <a:solidFill>
                <a:prstClr val="white"/>
              </a:solidFill>
              <a:latin typeface="Calibri"/>
            </a:endParaRPr>
          </a:p>
        </p:txBody>
      </p:sp>
      <p:pic>
        <p:nvPicPr>
          <p:cNvPr id="57" name="Picture 56"/>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882314" y="556741"/>
            <a:ext cx="928169" cy="928169"/>
          </a:xfrm>
          <a:prstGeom prst="rect">
            <a:avLst/>
          </a:prstGeom>
        </p:spPr>
      </p:pic>
      <p:grpSp>
        <p:nvGrpSpPr>
          <p:cNvPr id="28" name="Group 27"/>
          <p:cNvGrpSpPr/>
          <p:nvPr/>
        </p:nvGrpSpPr>
        <p:grpSpPr>
          <a:xfrm>
            <a:off x="679243" y="2060849"/>
            <a:ext cx="1588501" cy="1267015"/>
            <a:chOff x="1120085" y="2171688"/>
            <a:chExt cx="1460716" cy="1168624"/>
          </a:xfrm>
        </p:grpSpPr>
        <p:sp>
          <p:nvSpPr>
            <p:cNvPr id="29" name="Rounded Rectangle 28"/>
            <p:cNvSpPr/>
            <p:nvPr/>
          </p:nvSpPr>
          <p:spPr>
            <a:xfrm>
              <a:off x="1120085" y="2194558"/>
              <a:ext cx="1460716" cy="1145754"/>
            </a:xfrm>
            <a:prstGeom prst="roundRect">
              <a:avLst/>
            </a:prstGeom>
            <a:noFill/>
            <a:ln w="38100">
              <a:solidFill>
                <a:srgbClr val="82786F"/>
              </a:solidFill>
            </a:ln>
          </p:spPr>
          <p:style>
            <a:lnRef idx="2">
              <a:schemeClr val="accent1">
                <a:shade val="50000"/>
              </a:schemeClr>
            </a:lnRef>
            <a:fillRef idx="1">
              <a:schemeClr val="accent1"/>
            </a:fillRef>
            <a:effectRef idx="0">
              <a:schemeClr val="accent1"/>
            </a:effectRef>
            <a:fontRef idx="minor">
              <a:schemeClr val="lt1"/>
            </a:fontRef>
          </p:style>
          <p:txBody>
            <a:bodyPr wrap="none" lIns="171451" tIns="171451" rIns="171451" bIns="171451" rtlCol="0" anchor="ctr">
              <a:noAutofit/>
            </a:bodyPr>
            <a:lstStyle/>
            <a:p>
              <a:pPr algn="ctr" defTabSz="685783">
                <a:defRPr/>
              </a:pPr>
              <a:endParaRPr lang="en-US" sz="1051">
                <a:solidFill>
                  <a:prstClr val="white"/>
                </a:solidFill>
                <a:latin typeface="Franklin Gothic Demi Cond" panose="020B0706030402020204" pitchFamily="34" charset="0"/>
              </a:endParaRPr>
            </a:p>
          </p:txBody>
        </p:sp>
        <p:pic>
          <p:nvPicPr>
            <p:cNvPr id="40" name="Picture 39"/>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256493" y="2171688"/>
              <a:ext cx="1217593" cy="1121813"/>
            </a:xfrm>
            <a:prstGeom prst="rect">
              <a:avLst/>
            </a:prstGeom>
          </p:spPr>
        </p:pic>
      </p:grpSp>
      <p:sp>
        <p:nvSpPr>
          <p:cNvPr id="42" name="TextBox 41"/>
          <p:cNvSpPr txBox="1"/>
          <p:nvPr/>
        </p:nvSpPr>
        <p:spPr>
          <a:xfrm>
            <a:off x="553792" y="3616140"/>
            <a:ext cx="2240241" cy="2991588"/>
          </a:xfrm>
          <a:prstGeom prst="rect">
            <a:avLst/>
          </a:prstGeom>
          <a:noFill/>
        </p:spPr>
        <p:txBody>
          <a:bodyPr wrap="square" lIns="0" tIns="0" rIns="0" bIns="0" rtlCol="0" anchor="t">
            <a:spAutoFit/>
          </a:bodyPr>
          <a:lstStyle/>
          <a:p>
            <a:pPr defTabSz="685783">
              <a:lnSpc>
                <a:spcPct val="120000"/>
              </a:lnSpc>
              <a:defRPr/>
            </a:pPr>
            <a:r>
              <a:rPr lang="en-CA" b="1" dirty="0">
                <a:solidFill>
                  <a:srgbClr val="D25F2A"/>
                </a:solidFill>
                <a:latin typeface="Calibri"/>
                <a:cs typeface="Calibri"/>
              </a:rPr>
              <a:t>Feedback: </a:t>
            </a:r>
            <a:r>
              <a:rPr lang="en-CA" dirty="0">
                <a:solidFill>
                  <a:srgbClr val="002244"/>
                </a:solidFill>
                <a:latin typeface="Calibri"/>
                <a:cs typeface="Calibri"/>
              </a:rPr>
              <a:t>Practitioners found questions </a:t>
            </a:r>
            <a:r>
              <a:rPr lang="en-CA" b="1" dirty="0">
                <a:solidFill>
                  <a:srgbClr val="002244"/>
                </a:solidFill>
                <a:latin typeface="Calibri"/>
                <a:cs typeface="Calibri"/>
              </a:rPr>
              <a:t>awkward, formal, and long</a:t>
            </a:r>
            <a:r>
              <a:rPr lang="en-CA" dirty="0">
                <a:solidFill>
                  <a:srgbClr val="002244"/>
                </a:solidFill>
                <a:latin typeface="Calibri"/>
                <a:cs typeface="Calibri"/>
              </a:rPr>
              <a:t>. </a:t>
            </a:r>
          </a:p>
          <a:p>
            <a:pPr defTabSz="685783">
              <a:lnSpc>
                <a:spcPct val="120000"/>
              </a:lnSpc>
              <a:defRPr/>
            </a:pPr>
            <a:endParaRPr lang="en-CA" b="1" dirty="0">
              <a:solidFill>
                <a:srgbClr val="002244"/>
              </a:solidFill>
              <a:latin typeface="Calibri"/>
              <a:cs typeface="Calibri"/>
            </a:endParaRPr>
          </a:p>
          <a:p>
            <a:pPr defTabSz="685783">
              <a:lnSpc>
                <a:spcPct val="120000"/>
              </a:lnSpc>
              <a:defRPr/>
            </a:pPr>
            <a:r>
              <a:rPr lang="en-CA" b="1" dirty="0">
                <a:solidFill>
                  <a:srgbClr val="0066A1"/>
                </a:solidFill>
                <a:latin typeface="Calibri"/>
                <a:cs typeface="Calibri"/>
              </a:rPr>
              <a:t>Our response: </a:t>
            </a:r>
          </a:p>
          <a:p>
            <a:pPr defTabSz="685783">
              <a:lnSpc>
                <a:spcPct val="120000"/>
              </a:lnSpc>
              <a:defRPr/>
            </a:pPr>
            <a:r>
              <a:rPr lang="en-CA" dirty="0">
                <a:solidFill>
                  <a:srgbClr val="002244"/>
                </a:solidFill>
                <a:latin typeface="Calibri"/>
                <a:cs typeface="Calibri"/>
              </a:rPr>
              <a:t>Reframed screening </a:t>
            </a:r>
          </a:p>
          <a:p>
            <a:pPr defTabSz="685783">
              <a:lnSpc>
                <a:spcPct val="120000"/>
              </a:lnSpc>
              <a:defRPr/>
            </a:pPr>
            <a:r>
              <a:rPr lang="en-CA" dirty="0">
                <a:solidFill>
                  <a:srgbClr val="002244"/>
                </a:solidFill>
                <a:latin typeface="Calibri"/>
                <a:cs typeface="Calibri"/>
              </a:rPr>
              <a:t>questions in </a:t>
            </a:r>
            <a:r>
              <a:rPr lang="en-CA" b="1" dirty="0">
                <a:solidFill>
                  <a:srgbClr val="002244"/>
                </a:solidFill>
                <a:latin typeface="Calibri"/>
                <a:cs typeface="Calibri"/>
              </a:rPr>
              <a:t>plain language</a:t>
            </a:r>
            <a:r>
              <a:rPr lang="en-CA" dirty="0">
                <a:solidFill>
                  <a:srgbClr val="002244"/>
                </a:solidFill>
                <a:latin typeface="Calibri"/>
                <a:cs typeface="Calibri"/>
              </a:rPr>
              <a:t>.</a:t>
            </a:r>
            <a:r>
              <a:rPr lang="en-CA" b="1" dirty="0">
                <a:solidFill>
                  <a:srgbClr val="002244"/>
                </a:solidFill>
                <a:latin typeface="Calibri"/>
                <a:cs typeface="Calibri"/>
              </a:rPr>
              <a:t> </a:t>
            </a:r>
            <a:endParaRPr lang="en-US" sz="1400" b="1" dirty="0">
              <a:solidFill>
                <a:srgbClr val="D25F2A"/>
              </a:solidFill>
              <a:latin typeface="Calibri"/>
            </a:endParaRPr>
          </a:p>
        </p:txBody>
      </p:sp>
      <p:sp>
        <p:nvSpPr>
          <p:cNvPr id="45" name="Rectangle 44"/>
          <p:cNvSpPr/>
          <p:nvPr/>
        </p:nvSpPr>
        <p:spPr>
          <a:xfrm>
            <a:off x="446658" y="494474"/>
            <a:ext cx="7149035" cy="1358354"/>
          </a:xfrm>
          <a:prstGeom prst="rect">
            <a:avLst/>
          </a:prstGeom>
          <a:solidFill>
            <a:srgbClr val="002244"/>
          </a:solidFill>
          <a:ln w="12700">
            <a:solidFill>
              <a:srgbClr val="F0AB00"/>
            </a:solidFill>
          </a:ln>
        </p:spPr>
        <p:style>
          <a:lnRef idx="2">
            <a:schemeClr val="accent1">
              <a:shade val="50000"/>
            </a:schemeClr>
          </a:lnRef>
          <a:fillRef idx="1">
            <a:schemeClr val="accent1"/>
          </a:fillRef>
          <a:effectRef idx="0">
            <a:schemeClr val="accent1"/>
          </a:effectRef>
          <a:fontRef idx="minor">
            <a:schemeClr val="lt1"/>
          </a:fontRef>
        </p:style>
        <p:txBody>
          <a:bodyPr wrap="none" lIns="171451" tIns="171451" rIns="171451" bIns="171451" rtlCol="0" anchor="ctr">
            <a:noAutofit/>
          </a:bodyPr>
          <a:lstStyle/>
          <a:p>
            <a:pPr defTabSz="685783">
              <a:defRPr/>
            </a:pPr>
            <a:endParaRPr lang="en-US" sz="1051">
              <a:solidFill>
                <a:prstClr val="white"/>
              </a:solidFill>
              <a:latin typeface="Calibri"/>
            </a:endParaRPr>
          </a:p>
        </p:txBody>
      </p:sp>
      <p:sp>
        <p:nvSpPr>
          <p:cNvPr id="46" name="TextBox 45"/>
          <p:cNvSpPr txBox="1"/>
          <p:nvPr/>
        </p:nvSpPr>
        <p:spPr>
          <a:xfrm>
            <a:off x="971600" y="592812"/>
            <a:ext cx="6064315" cy="1107996"/>
          </a:xfrm>
          <a:prstGeom prst="rect">
            <a:avLst/>
          </a:prstGeom>
          <a:noFill/>
        </p:spPr>
        <p:txBody>
          <a:bodyPr wrap="square" lIns="0" tIns="0" rIns="0" bIns="0" rtlCol="0" anchor="ctr">
            <a:spAutoFit/>
          </a:bodyPr>
          <a:lstStyle/>
          <a:p>
            <a:pPr algn="ctr" defTabSz="914354">
              <a:defRPr/>
            </a:pPr>
            <a:r>
              <a:rPr lang="en-CA" sz="2400" b="1">
                <a:solidFill>
                  <a:srgbClr val="F0AB00"/>
                </a:solidFill>
                <a:latin typeface="Calibri"/>
                <a:cs typeface="Calibri"/>
              </a:rPr>
              <a:t>What we did</a:t>
            </a:r>
            <a:r>
              <a:rPr lang="en-CA" sz="2400">
                <a:solidFill>
                  <a:srgbClr val="F0AB00"/>
                </a:solidFill>
                <a:latin typeface="Calibri"/>
                <a:cs typeface="Calibri"/>
              </a:rPr>
              <a:t>: </a:t>
            </a:r>
            <a:r>
              <a:rPr lang="en-CA" sz="2400">
                <a:solidFill>
                  <a:prstClr val="white"/>
                </a:solidFill>
                <a:latin typeface="Calibri"/>
                <a:cs typeface="Calibri"/>
              </a:rPr>
              <a:t>Conducted </a:t>
            </a:r>
            <a:r>
              <a:rPr lang="en-CA" sz="2400" b="1">
                <a:solidFill>
                  <a:srgbClr val="F0AB00"/>
                </a:solidFill>
                <a:latin typeface="Calibri"/>
                <a:ea typeface="+mn-lt"/>
                <a:cs typeface="Calibri"/>
              </a:rPr>
              <a:t>14</a:t>
            </a:r>
            <a:r>
              <a:rPr lang="en-CA" sz="2400">
                <a:solidFill>
                  <a:prstClr val="white"/>
                </a:solidFill>
                <a:latin typeface="Calibri"/>
                <a:ea typeface="+mn-lt"/>
                <a:cs typeface="Calibri"/>
              </a:rPr>
              <a:t> interviews with people living on low incomes and one focus group with </a:t>
            </a:r>
            <a:r>
              <a:rPr lang="en-CA" sz="2400" b="1">
                <a:solidFill>
                  <a:srgbClr val="F0AB00"/>
                </a:solidFill>
                <a:latin typeface="Calibri"/>
                <a:ea typeface="+mn-lt"/>
                <a:cs typeface="Calibri"/>
              </a:rPr>
              <a:t>13</a:t>
            </a:r>
            <a:r>
              <a:rPr lang="en-CA" sz="2400">
                <a:solidFill>
                  <a:prstClr val="white"/>
                </a:solidFill>
                <a:latin typeface="Calibri"/>
                <a:ea typeface="+mn-lt"/>
                <a:cs typeface="Calibri"/>
              </a:rPr>
              <a:t> healthcare practitioners.</a:t>
            </a:r>
            <a:endParaRPr lang="en-US" sz="3200">
              <a:solidFill>
                <a:prstClr val="white"/>
              </a:solidFill>
              <a:latin typeface="Calibri"/>
            </a:endParaRPr>
          </a:p>
        </p:txBody>
      </p:sp>
    </p:spTree>
    <p:custDataLst>
      <p:tags r:id="rId1"/>
    </p:custDataLst>
    <p:extLst>
      <p:ext uri="{BB962C8B-B14F-4D97-AF65-F5344CB8AC3E}">
        <p14:creationId xmlns:p14="http://schemas.microsoft.com/office/powerpoint/2010/main" val="2127600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Oval 32"/>
          <p:cNvSpPr/>
          <p:nvPr/>
        </p:nvSpPr>
        <p:spPr>
          <a:xfrm>
            <a:off x="7693152" y="383121"/>
            <a:ext cx="1284224" cy="1209988"/>
          </a:xfrm>
          <a:prstGeom prst="ellipse">
            <a:avLst/>
          </a:prstGeom>
          <a:solidFill>
            <a:srgbClr val="0066A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algn="ctr" defTabSz="914354">
              <a:defRPr/>
            </a:pPr>
            <a:endParaRPr lang="en-US" sz="2400">
              <a:solidFill>
                <a:prstClr val="white"/>
              </a:solidFill>
              <a:latin typeface="Calibri"/>
            </a:endParaRPr>
          </a:p>
        </p:txBody>
      </p:sp>
      <p:pic>
        <p:nvPicPr>
          <p:cNvPr id="34" name="Picture 33"/>
          <p:cNvPicPr>
            <a:picLocks noChangeAspect="1"/>
          </p:cNvPicPr>
          <p:nvPr/>
        </p:nvPicPr>
        <p:blipFill>
          <a:blip r:embed="rId4" cstate="email">
            <a:extLst>
              <a:ext uri="{BEBA8EAE-BF5A-486C-A8C5-ECC9F3942E4B}">
                <a14:imgProps xmlns:a14="http://schemas.microsoft.com/office/drawing/2010/main">
                  <a14:imgLayer r:embed="rId5">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7891783" y="471546"/>
            <a:ext cx="913748" cy="913748"/>
          </a:xfrm>
          <a:prstGeom prst="rect">
            <a:avLst/>
          </a:prstGeom>
        </p:spPr>
      </p:pic>
      <p:sp>
        <p:nvSpPr>
          <p:cNvPr id="35" name="Oval 34"/>
          <p:cNvSpPr/>
          <p:nvPr/>
        </p:nvSpPr>
        <p:spPr>
          <a:xfrm>
            <a:off x="7708130" y="383122"/>
            <a:ext cx="1269246" cy="1209074"/>
          </a:xfrm>
          <a:prstGeom prst="ellipse">
            <a:avLst/>
          </a:prstGeom>
          <a:solidFill>
            <a:srgbClr val="6AADE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algn="ctr" defTabSz="914354">
              <a:defRPr/>
            </a:pPr>
            <a:endParaRPr lang="en-US" sz="2400">
              <a:solidFill>
                <a:prstClr val="white"/>
              </a:solidFill>
              <a:latin typeface="Calibri"/>
            </a:endParaRPr>
          </a:p>
        </p:txBody>
      </p:sp>
      <p:pic>
        <p:nvPicPr>
          <p:cNvPr id="36" name="Picture 35"/>
          <p:cNvPicPr>
            <a:picLocks noChangeAspect="1"/>
          </p:cNvPicPr>
          <p:nvPr/>
        </p:nvPicPr>
        <p:blipFill>
          <a:blip r:embed="rId6" cstate="email">
            <a:duotone>
              <a:prstClr val="black"/>
              <a:srgbClr val="FFFFFF">
                <a:tint val="45000"/>
                <a:satMod val="400000"/>
              </a:srgbClr>
            </a:duotone>
            <a:extLst>
              <a:ext uri="{28A0092B-C50C-407E-A947-70E740481C1C}">
                <a14:useLocalDpi xmlns:a14="http://schemas.microsoft.com/office/drawing/2010/main" val="0"/>
              </a:ext>
            </a:extLst>
          </a:blip>
          <a:stretch>
            <a:fillRect/>
          </a:stretch>
        </p:blipFill>
        <p:spPr>
          <a:xfrm>
            <a:off x="7928507" y="494474"/>
            <a:ext cx="828492" cy="828492"/>
          </a:xfrm>
          <a:prstGeom prst="rect">
            <a:avLst/>
          </a:prstGeom>
        </p:spPr>
      </p:pic>
      <p:sp>
        <p:nvSpPr>
          <p:cNvPr id="37" name="Oval 36"/>
          <p:cNvSpPr/>
          <p:nvPr/>
        </p:nvSpPr>
        <p:spPr>
          <a:xfrm>
            <a:off x="7708131" y="391580"/>
            <a:ext cx="1256358" cy="1200616"/>
          </a:xfrm>
          <a:prstGeom prst="ellipse">
            <a:avLst/>
          </a:prstGeom>
          <a:solidFill>
            <a:srgbClr val="F0AB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171451" tIns="171451" rIns="171451" bIns="171451" rtlCol="0" anchor="ctr">
            <a:noAutofit/>
          </a:bodyPr>
          <a:lstStyle/>
          <a:p>
            <a:pPr algn="ctr" defTabSz="685783">
              <a:defRPr/>
            </a:pPr>
            <a:endParaRPr lang="en-US">
              <a:solidFill>
                <a:prstClr val="white"/>
              </a:solidFill>
              <a:latin typeface="Calibri"/>
            </a:endParaRPr>
          </a:p>
        </p:txBody>
      </p:sp>
      <p:pic>
        <p:nvPicPr>
          <p:cNvPr id="38" name="Picture 3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977433" y="622339"/>
            <a:ext cx="730639" cy="730639"/>
          </a:xfrm>
          <a:prstGeom prst="rect">
            <a:avLst/>
          </a:prstGeom>
        </p:spPr>
      </p:pic>
      <p:sp>
        <p:nvSpPr>
          <p:cNvPr id="56" name="Oval 55"/>
          <p:cNvSpPr/>
          <p:nvPr/>
        </p:nvSpPr>
        <p:spPr>
          <a:xfrm>
            <a:off x="7734467" y="392339"/>
            <a:ext cx="1230021" cy="1200770"/>
          </a:xfrm>
          <a:prstGeom prst="ellipse">
            <a:avLst/>
          </a:prstGeom>
          <a:solidFill>
            <a:srgbClr val="C1BB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algn="ctr" defTabSz="914354">
              <a:defRPr/>
            </a:pPr>
            <a:endParaRPr lang="en-US" sz="2400">
              <a:solidFill>
                <a:prstClr val="white"/>
              </a:solidFill>
              <a:latin typeface="Calibri"/>
            </a:endParaRPr>
          </a:p>
        </p:txBody>
      </p:sp>
      <p:pic>
        <p:nvPicPr>
          <p:cNvPr id="57" name="Picture 56"/>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882314" y="556741"/>
            <a:ext cx="928169" cy="928169"/>
          </a:xfrm>
          <a:prstGeom prst="rect">
            <a:avLst/>
          </a:prstGeom>
        </p:spPr>
      </p:pic>
      <p:grpSp>
        <p:nvGrpSpPr>
          <p:cNvPr id="28" name="Group 27"/>
          <p:cNvGrpSpPr/>
          <p:nvPr/>
        </p:nvGrpSpPr>
        <p:grpSpPr>
          <a:xfrm>
            <a:off x="679243" y="2060849"/>
            <a:ext cx="4392397" cy="1289999"/>
            <a:chOff x="1120085" y="2171688"/>
            <a:chExt cx="4039055" cy="1189823"/>
          </a:xfrm>
        </p:grpSpPr>
        <p:sp>
          <p:nvSpPr>
            <p:cNvPr id="29" name="Rounded Rectangle 28"/>
            <p:cNvSpPr/>
            <p:nvPr/>
          </p:nvSpPr>
          <p:spPr>
            <a:xfrm>
              <a:off x="1120085" y="2194558"/>
              <a:ext cx="1460716" cy="1145754"/>
            </a:xfrm>
            <a:prstGeom prst="roundRect">
              <a:avLst/>
            </a:prstGeom>
            <a:noFill/>
            <a:ln w="38100">
              <a:solidFill>
                <a:srgbClr val="82786F"/>
              </a:solidFill>
            </a:ln>
          </p:spPr>
          <p:style>
            <a:lnRef idx="2">
              <a:schemeClr val="accent1">
                <a:shade val="50000"/>
              </a:schemeClr>
            </a:lnRef>
            <a:fillRef idx="1">
              <a:schemeClr val="accent1"/>
            </a:fillRef>
            <a:effectRef idx="0">
              <a:schemeClr val="accent1"/>
            </a:effectRef>
            <a:fontRef idx="minor">
              <a:schemeClr val="lt1"/>
            </a:fontRef>
          </p:style>
          <p:txBody>
            <a:bodyPr wrap="none" lIns="171451" tIns="171451" rIns="171451" bIns="171451" rtlCol="0" anchor="ctr">
              <a:noAutofit/>
            </a:bodyPr>
            <a:lstStyle/>
            <a:p>
              <a:pPr algn="ctr" defTabSz="685783">
                <a:defRPr/>
              </a:pPr>
              <a:endParaRPr lang="en-US" sz="1051">
                <a:solidFill>
                  <a:prstClr val="white"/>
                </a:solidFill>
                <a:latin typeface="Franklin Gothic Demi Cond" panose="020B0706030402020204" pitchFamily="34" charset="0"/>
              </a:endParaRPr>
            </a:p>
          </p:txBody>
        </p:sp>
        <p:sp>
          <p:nvSpPr>
            <p:cNvPr id="30" name="Rounded Rectangle 29"/>
            <p:cNvSpPr/>
            <p:nvPr/>
          </p:nvSpPr>
          <p:spPr>
            <a:xfrm>
              <a:off x="3969318" y="2191816"/>
              <a:ext cx="1189822" cy="1145754"/>
            </a:xfrm>
            <a:prstGeom prst="roundRect">
              <a:avLst/>
            </a:prstGeom>
            <a:noFill/>
            <a:ln w="38100">
              <a:solidFill>
                <a:srgbClr val="82786F"/>
              </a:solidFill>
            </a:ln>
          </p:spPr>
          <p:style>
            <a:lnRef idx="2">
              <a:schemeClr val="accent1">
                <a:shade val="50000"/>
              </a:schemeClr>
            </a:lnRef>
            <a:fillRef idx="1">
              <a:schemeClr val="accent1"/>
            </a:fillRef>
            <a:effectRef idx="0">
              <a:schemeClr val="accent1"/>
            </a:effectRef>
            <a:fontRef idx="minor">
              <a:schemeClr val="lt1"/>
            </a:fontRef>
          </p:style>
          <p:txBody>
            <a:bodyPr wrap="none" lIns="171451" tIns="171451" rIns="171451" bIns="171451" rtlCol="0" anchor="ctr">
              <a:noAutofit/>
            </a:bodyPr>
            <a:lstStyle/>
            <a:p>
              <a:pPr algn="ctr" defTabSz="685783">
                <a:defRPr/>
              </a:pPr>
              <a:endParaRPr lang="en-US" sz="1051">
                <a:solidFill>
                  <a:prstClr val="white"/>
                </a:solidFill>
                <a:latin typeface="Franklin Gothic Demi Cond" panose="020B0706030402020204" pitchFamily="34" charset="0"/>
              </a:endParaRPr>
            </a:p>
          </p:txBody>
        </p:sp>
        <p:pic>
          <p:nvPicPr>
            <p:cNvPr id="39" name="Picture 38"/>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953819" y="2171689"/>
              <a:ext cx="1189822" cy="1189822"/>
            </a:xfrm>
            <a:prstGeom prst="rect">
              <a:avLst/>
            </a:prstGeom>
          </p:spPr>
        </p:pic>
        <p:pic>
          <p:nvPicPr>
            <p:cNvPr id="40" name="Picture 39"/>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256493" y="2171688"/>
              <a:ext cx="1217593" cy="1121813"/>
            </a:xfrm>
            <a:prstGeom prst="rect">
              <a:avLst/>
            </a:prstGeom>
          </p:spPr>
        </p:pic>
      </p:grpSp>
      <p:grpSp>
        <p:nvGrpSpPr>
          <p:cNvPr id="41" name="Group 40"/>
          <p:cNvGrpSpPr/>
          <p:nvPr/>
        </p:nvGrpSpPr>
        <p:grpSpPr>
          <a:xfrm>
            <a:off x="553792" y="3611479"/>
            <a:ext cx="5327381" cy="2996249"/>
            <a:chOff x="791175" y="3421442"/>
            <a:chExt cx="5380237" cy="3994994"/>
          </a:xfrm>
        </p:grpSpPr>
        <p:sp>
          <p:nvSpPr>
            <p:cNvPr id="42" name="TextBox 41"/>
            <p:cNvSpPr txBox="1"/>
            <p:nvPr/>
          </p:nvSpPr>
          <p:spPr>
            <a:xfrm>
              <a:off x="791175" y="3427657"/>
              <a:ext cx="2262468" cy="3988779"/>
            </a:xfrm>
            <a:prstGeom prst="rect">
              <a:avLst/>
            </a:prstGeom>
            <a:noFill/>
          </p:spPr>
          <p:txBody>
            <a:bodyPr wrap="square" lIns="0" tIns="0" rIns="0" bIns="0" rtlCol="0" anchor="t">
              <a:spAutoFit/>
            </a:bodyPr>
            <a:lstStyle/>
            <a:p>
              <a:pPr defTabSz="685783">
                <a:lnSpc>
                  <a:spcPct val="120000"/>
                </a:lnSpc>
                <a:defRPr/>
              </a:pPr>
              <a:r>
                <a:rPr lang="en-CA" b="1" dirty="0">
                  <a:solidFill>
                    <a:srgbClr val="D25F2A"/>
                  </a:solidFill>
                  <a:latin typeface="Calibri"/>
                  <a:cs typeface="Calibri"/>
                </a:rPr>
                <a:t>Feedback: </a:t>
              </a:r>
              <a:r>
                <a:rPr lang="en-CA" dirty="0">
                  <a:solidFill>
                    <a:srgbClr val="002244"/>
                  </a:solidFill>
                  <a:latin typeface="Calibri"/>
                  <a:cs typeface="Calibri"/>
                </a:rPr>
                <a:t>Practitioners found questions </a:t>
              </a:r>
              <a:r>
                <a:rPr lang="en-CA" b="1" dirty="0">
                  <a:solidFill>
                    <a:srgbClr val="002244"/>
                  </a:solidFill>
                  <a:latin typeface="Calibri"/>
                  <a:cs typeface="Calibri"/>
                </a:rPr>
                <a:t>awkward, formal, and long</a:t>
              </a:r>
              <a:r>
                <a:rPr lang="en-CA" dirty="0">
                  <a:solidFill>
                    <a:srgbClr val="002244"/>
                  </a:solidFill>
                  <a:latin typeface="Calibri"/>
                  <a:cs typeface="Calibri"/>
                </a:rPr>
                <a:t>. </a:t>
              </a:r>
            </a:p>
            <a:p>
              <a:pPr defTabSz="685783">
                <a:lnSpc>
                  <a:spcPct val="120000"/>
                </a:lnSpc>
                <a:defRPr/>
              </a:pPr>
              <a:endParaRPr lang="en-CA" b="1" dirty="0">
                <a:solidFill>
                  <a:srgbClr val="002244"/>
                </a:solidFill>
                <a:latin typeface="Calibri"/>
                <a:cs typeface="Calibri"/>
              </a:endParaRPr>
            </a:p>
            <a:p>
              <a:pPr defTabSz="685783">
                <a:lnSpc>
                  <a:spcPct val="120000"/>
                </a:lnSpc>
                <a:defRPr/>
              </a:pPr>
              <a:r>
                <a:rPr lang="en-CA" b="1" dirty="0">
                  <a:solidFill>
                    <a:srgbClr val="0066A1"/>
                  </a:solidFill>
                  <a:latin typeface="Calibri"/>
                  <a:cs typeface="Calibri"/>
                </a:rPr>
                <a:t>Our response: </a:t>
              </a:r>
            </a:p>
            <a:p>
              <a:pPr defTabSz="685783">
                <a:lnSpc>
                  <a:spcPct val="120000"/>
                </a:lnSpc>
                <a:defRPr/>
              </a:pPr>
              <a:r>
                <a:rPr lang="en-CA" dirty="0">
                  <a:solidFill>
                    <a:srgbClr val="002244"/>
                  </a:solidFill>
                  <a:latin typeface="Calibri"/>
                  <a:cs typeface="Calibri"/>
                </a:rPr>
                <a:t>Reframed screening </a:t>
              </a:r>
            </a:p>
            <a:p>
              <a:pPr defTabSz="685783">
                <a:lnSpc>
                  <a:spcPct val="120000"/>
                </a:lnSpc>
                <a:defRPr/>
              </a:pPr>
              <a:r>
                <a:rPr lang="en-CA" dirty="0">
                  <a:solidFill>
                    <a:srgbClr val="002244"/>
                  </a:solidFill>
                  <a:latin typeface="Calibri"/>
                  <a:cs typeface="Calibri"/>
                </a:rPr>
                <a:t>questions in </a:t>
              </a:r>
              <a:r>
                <a:rPr lang="en-CA" b="1" dirty="0">
                  <a:solidFill>
                    <a:srgbClr val="002244"/>
                  </a:solidFill>
                  <a:latin typeface="Calibri"/>
                  <a:cs typeface="Calibri"/>
                </a:rPr>
                <a:t>plain language</a:t>
              </a:r>
              <a:r>
                <a:rPr lang="en-CA" dirty="0">
                  <a:solidFill>
                    <a:srgbClr val="002244"/>
                  </a:solidFill>
                  <a:latin typeface="Calibri"/>
                  <a:cs typeface="Calibri"/>
                </a:rPr>
                <a:t>.</a:t>
              </a:r>
              <a:r>
                <a:rPr lang="en-CA" b="1" dirty="0">
                  <a:solidFill>
                    <a:srgbClr val="002244"/>
                  </a:solidFill>
                  <a:latin typeface="Calibri"/>
                  <a:cs typeface="Calibri"/>
                </a:rPr>
                <a:t> </a:t>
              </a:r>
              <a:endParaRPr lang="en-US" sz="1400" b="1" dirty="0">
                <a:solidFill>
                  <a:srgbClr val="D25F2A"/>
                </a:solidFill>
                <a:latin typeface="Calibri"/>
              </a:endParaRPr>
            </a:p>
          </p:txBody>
        </p:sp>
        <p:sp>
          <p:nvSpPr>
            <p:cNvPr id="43" name="TextBox 42"/>
            <p:cNvSpPr txBox="1"/>
            <p:nvPr/>
          </p:nvSpPr>
          <p:spPr>
            <a:xfrm>
              <a:off x="3504319" y="3421442"/>
              <a:ext cx="2667093" cy="3767181"/>
            </a:xfrm>
            <a:prstGeom prst="rect">
              <a:avLst/>
            </a:prstGeom>
            <a:noFill/>
          </p:spPr>
          <p:txBody>
            <a:bodyPr wrap="square" lIns="0" tIns="0" rIns="0" bIns="0" rtlCol="0">
              <a:spAutoFit/>
            </a:bodyPr>
            <a:lstStyle/>
            <a:p>
              <a:pPr defTabSz="685783">
                <a:defRPr/>
              </a:pPr>
              <a:r>
                <a:rPr lang="en-CA" b="1" dirty="0">
                  <a:solidFill>
                    <a:srgbClr val="D25F2A"/>
                  </a:solidFill>
                  <a:latin typeface="Calibri"/>
                  <a:cs typeface="Calibri"/>
                </a:rPr>
                <a:t>Feedback: </a:t>
              </a:r>
              <a:r>
                <a:rPr lang="en-CA" dirty="0">
                  <a:solidFill>
                    <a:srgbClr val="002244"/>
                  </a:solidFill>
                  <a:latin typeface="Calibri"/>
                  <a:cs typeface="Calibri"/>
                </a:rPr>
                <a:t>Patients wanted a benefits printout to be </a:t>
              </a:r>
              <a:r>
                <a:rPr lang="en-CA" b="1" dirty="0">
                  <a:solidFill>
                    <a:srgbClr val="002244"/>
                  </a:solidFill>
                  <a:latin typeface="Calibri"/>
                  <a:cs typeface="Calibri"/>
                </a:rPr>
                <a:t>friendly, accurate, and easy </a:t>
              </a:r>
              <a:r>
                <a:rPr lang="en-CA" dirty="0">
                  <a:solidFill>
                    <a:srgbClr val="002244"/>
                  </a:solidFill>
                  <a:latin typeface="Calibri"/>
                  <a:cs typeface="Calibri"/>
                </a:rPr>
                <a:t>to follow. </a:t>
              </a:r>
            </a:p>
            <a:p>
              <a:pPr defTabSz="685783">
                <a:defRPr/>
              </a:pPr>
              <a:endParaRPr lang="en-CA" b="1" dirty="0">
                <a:solidFill>
                  <a:srgbClr val="0066A1"/>
                </a:solidFill>
                <a:latin typeface="Calibri"/>
                <a:cs typeface="Calibri"/>
              </a:endParaRPr>
            </a:p>
            <a:p>
              <a:pPr defTabSz="685783">
                <a:defRPr/>
              </a:pPr>
              <a:endParaRPr lang="en-CA" b="1" dirty="0">
                <a:solidFill>
                  <a:srgbClr val="0066A1"/>
                </a:solidFill>
                <a:latin typeface="Calibri"/>
                <a:cs typeface="Calibri"/>
              </a:endParaRPr>
            </a:p>
            <a:p>
              <a:pPr defTabSz="685783">
                <a:defRPr/>
              </a:pPr>
              <a:r>
                <a:rPr lang="en-CA" b="1" dirty="0">
                  <a:solidFill>
                    <a:srgbClr val="0066A1"/>
                  </a:solidFill>
                  <a:latin typeface="Calibri"/>
                  <a:cs typeface="Calibri"/>
                </a:rPr>
                <a:t>Our response: </a:t>
              </a:r>
            </a:p>
            <a:p>
              <a:pPr defTabSz="685783">
                <a:defRPr/>
              </a:pPr>
              <a:r>
                <a:rPr lang="en-CA" dirty="0">
                  <a:solidFill>
                    <a:srgbClr val="002244"/>
                  </a:solidFill>
                  <a:latin typeface="Calibri"/>
                  <a:cs typeface="Calibri"/>
                </a:rPr>
                <a:t>Added small </a:t>
              </a:r>
              <a:r>
                <a:rPr lang="en-CA" b="1" dirty="0">
                  <a:solidFill>
                    <a:srgbClr val="002244"/>
                  </a:solidFill>
                  <a:latin typeface="Calibri"/>
                  <a:cs typeface="Calibri"/>
                </a:rPr>
                <a:t>behavioural</a:t>
              </a:r>
              <a:r>
                <a:rPr lang="en-CA" dirty="0">
                  <a:solidFill>
                    <a:srgbClr val="002244"/>
                  </a:solidFill>
                  <a:latin typeface="Calibri"/>
                  <a:cs typeface="Calibri"/>
                </a:rPr>
                <a:t> and </a:t>
              </a:r>
              <a:r>
                <a:rPr lang="en-CA" b="1" dirty="0">
                  <a:solidFill>
                    <a:srgbClr val="002244"/>
                  </a:solidFill>
                  <a:latin typeface="Calibri"/>
                  <a:cs typeface="Calibri"/>
                </a:rPr>
                <a:t>technical</a:t>
              </a:r>
              <a:r>
                <a:rPr lang="en-CA" dirty="0">
                  <a:solidFill>
                    <a:srgbClr val="002244"/>
                  </a:solidFill>
                  <a:latin typeface="Calibri"/>
                  <a:cs typeface="Calibri"/>
                </a:rPr>
                <a:t> elements. </a:t>
              </a:r>
            </a:p>
            <a:p>
              <a:pPr defTabSz="685783">
                <a:lnSpc>
                  <a:spcPct val="120000"/>
                </a:lnSpc>
                <a:defRPr/>
              </a:pPr>
              <a:endParaRPr lang="en-US" dirty="0">
                <a:solidFill>
                  <a:srgbClr val="D25F2A"/>
                </a:solidFill>
                <a:latin typeface="Calibri"/>
              </a:endParaRPr>
            </a:p>
          </p:txBody>
        </p:sp>
      </p:grpSp>
      <p:sp>
        <p:nvSpPr>
          <p:cNvPr id="45" name="Rectangle 44"/>
          <p:cNvSpPr/>
          <p:nvPr/>
        </p:nvSpPr>
        <p:spPr>
          <a:xfrm>
            <a:off x="446658" y="494474"/>
            <a:ext cx="7149035" cy="1358354"/>
          </a:xfrm>
          <a:prstGeom prst="rect">
            <a:avLst/>
          </a:prstGeom>
          <a:solidFill>
            <a:srgbClr val="002244"/>
          </a:solidFill>
          <a:ln w="12700">
            <a:solidFill>
              <a:srgbClr val="F0AB00"/>
            </a:solidFill>
          </a:ln>
        </p:spPr>
        <p:style>
          <a:lnRef idx="2">
            <a:schemeClr val="accent1">
              <a:shade val="50000"/>
            </a:schemeClr>
          </a:lnRef>
          <a:fillRef idx="1">
            <a:schemeClr val="accent1"/>
          </a:fillRef>
          <a:effectRef idx="0">
            <a:schemeClr val="accent1"/>
          </a:effectRef>
          <a:fontRef idx="minor">
            <a:schemeClr val="lt1"/>
          </a:fontRef>
        </p:style>
        <p:txBody>
          <a:bodyPr wrap="none" lIns="171451" tIns="171451" rIns="171451" bIns="171451" rtlCol="0" anchor="ctr">
            <a:noAutofit/>
          </a:bodyPr>
          <a:lstStyle/>
          <a:p>
            <a:pPr defTabSz="685783">
              <a:defRPr/>
            </a:pPr>
            <a:endParaRPr lang="en-US" sz="1051">
              <a:solidFill>
                <a:prstClr val="white"/>
              </a:solidFill>
              <a:latin typeface="Calibri"/>
            </a:endParaRPr>
          </a:p>
        </p:txBody>
      </p:sp>
      <p:sp>
        <p:nvSpPr>
          <p:cNvPr id="46" name="TextBox 45"/>
          <p:cNvSpPr txBox="1"/>
          <p:nvPr/>
        </p:nvSpPr>
        <p:spPr>
          <a:xfrm>
            <a:off x="971600" y="592812"/>
            <a:ext cx="6064315" cy="1107996"/>
          </a:xfrm>
          <a:prstGeom prst="rect">
            <a:avLst/>
          </a:prstGeom>
          <a:noFill/>
        </p:spPr>
        <p:txBody>
          <a:bodyPr wrap="square" lIns="0" tIns="0" rIns="0" bIns="0" rtlCol="0" anchor="ctr">
            <a:spAutoFit/>
          </a:bodyPr>
          <a:lstStyle/>
          <a:p>
            <a:pPr algn="ctr" defTabSz="914354">
              <a:defRPr/>
            </a:pPr>
            <a:r>
              <a:rPr lang="en-CA" sz="2400" b="1">
                <a:solidFill>
                  <a:srgbClr val="F0AB00"/>
                </a:solidFill>
                <a:latin typeface="Calibri"/>
                <a:cs typeface="Calibri"/>
              </a:rPr>
              <a:t>What we did</a:t>
            </a:r>
            <a:r>
              <a:rPr lang="en-CA" sz="2400">
                <a:solidFill>
                  <a:srgbClr val="F0AB00"/>
                </a:solidFill>
                <a:latin typeface="Calibri"/>
                <a:cs typeface="Calibri"/>
              </a:rPr>
              <a:t>: </a:t>
            </a:r>
            <a:r>
              <a:rPr lang="en-CA" sz="2400">
                <a:solidFill>
                  <a:prstClr val="white"/>
                </a:solidFill>
                <a:latin typeface="Calibri"/>
                <a:cs typeface="Calibri"/>
              </a:rPr>
              <a:t>Conducted </a:t>
            </a:r>
            <a:r>
              <a:rPr lang="en-CA" sz="2400" b="1">
                <a:solidFill>
                  <a:srgbClr val="F0AB00"/>
                </a:solidFill>
                <a:latin typeface="Calibri"/>
                <a:ea typeface="+mn-lt"/>
                <a:cs typeface="Calibri"/>
              </a:rPr>
              <a:t>14</a:t>
            </a:r>
            <a:r>
              <a:rPr lang="en-CA" sz="2400">
                <a:solidFill>
                  <a:prstClr val="white"/>
                </a:solidFill>
                <a:latin typeface="Calibri"/>
                <a:ea typeface="+mn-lt"/>
                <a:cs typeface="Calibri"/>
              </a:rPr>
              <a:t> interviews with people living on low incomes and one focus group with </a:t>
            </a:r>
            <a:r>
              <a:rPr lang="en-CA" sz="2400" b="1">
                <a:solidFill>
                  <a:srgbClr val="F0AB00"/>
                </a:solidFill>
                <a:latin typeface="Calibri"/>
                <a:ea typeface="+mn-lt"/>
                <a:cs typeface="Calibri"/>
              </a:rPr>
              <a:t>13</a:t>
            </a:r>
            <a:r>
              <a:rPr lang="en-CA" sz="2400">
                <a:solidFill>
                  <a:prstClr val="white"/>
                </a:solidFill>
                <a:latin typeface="Calibri"/>
                <a:ea typeface="+mn-lt"/>
                <a:cs typeface="Calibri"/>
              </a:rPr>
              <a:t> healthcare practitioners.</a:t>
            </a:r>
            <a:endParaRPr lang="en-US" sz="3200">
              <a:solidFill>
                <a:prstClr val="white"/>
              </a:solidFill>
              <a:latin typeface="Calibri"/>
            </a:endParaRPr>
          </a:p>
        </p:txBody>
      </p:sp>
    </p:spTree>
    <p:custDataLst>
      <p:tags r:id="rId1"/>
    </p:custDataLst>
    <p:extLst>
      <p:ext uri="{BB962C8B-B14F-4D97-AF65-F5344CB8AC3E}">
        <p14:creationId xmlns:p14="http://schemas.microsoft.com/office/powerpoint/2010/main" val="3335081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Oval 32"/>
          <p:cNvSpPr/>
          <p:nvPr/>
        </p:nvSpPr>
        <p:spPr>
          <a:xfrm>
            <a:off x="7693152" y="383121"/>
            <a:ext cx="1284224" cy="1209988"/>
          </a:xfrm>
          <a:prstGeom prst="ellipse">
            <a:avLst/>
          </a:prstGeom>
          <a:solidFill>
            <a:srgbClr val="0066A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algn="ctr" defTabSz="914354">
              <a:defRPr/>
            </a:pPr>
            <a:endParaRPr lang="en-US" sz="2400">
              <a:solidFill>
                <a:prstClr val="white"/>
              </a:solidFill>
              <a:latin typeface="Calibri"/>
            </a:endParaRPr>
          </a:p>
        </p:txBody>
      </p:sp>
      <p:pic>
        <p:nvPicPr>
          <p:cNvPr id="34" name="Picture 33"/>
          <p:cNvPicPr>
            <a:picLocks noChangeAspect="1"/>
          </p:cNvPicPr>
          <p:nvPr/>
        </p:nvPicPr>
        <p:blipFill>
          <a:blip r:embed="rId4" cstate="email">
            <a:extLst>
              <a:ext uri="{BEBA8EAE-BF5A-486C-A8C5-ECC9F3942E4B}">
                <a14:imgProps xmlns:a14="http://schemas.microsoft.com/office/drawing/2010/main">
                  <a14:imgLayer r:embed="rId5">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7891783" y="471546"/>
            <a:ext cx="913748" cy="913748"/>
          </a:xfrm>
          <a:prstGeom prst="rect">
            <a:avLst/>
          </a:prstGeom>
        </p:spPr>
      </p:pic>
      <p:sp>
        <p:nvSpPr>
          <p:cNvPr id="35" name="Oval 34"/>
          <p:cNvSpPr/>
          <p:nvPr/>
        </p:nvSpPr>
        <p:spPr>
          <a:xfrm>
            <a:off x="7708130" y="383122"/>
            <a:ext cx="1269246" cy="1209074"/>
          </a:xfrm>
          <a:prstGeom prst="ellipse">
            <a:avLst/>
          </a:prstGeom>
          <a:solidFill>
            <a:srgbClr val="6AADE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algn="ctr" defTabSz="914354">
              <a:defRPr/>
            </a:pPr>
            <a:endParaRPr lang="en-US" sz="2400">
              <a:solidFill>
                <a:prstClr val="white"/>
              </a:solidFill>
              <a:latin typeface="Calibri"/>
            </a:endParaRPr>
          </a:p>
        </p:txBody>
      </p:sp>
      <p:pic>
        <p:nvPicPr>
          <p:cNvPr id="36" name="Picture 35"/>
          <p:cNvPicPr>
            <a:picLocks noChangeAspect="1"/>
          </p:cNvPicPr>
          <p:nvPr/>
        </p:nvPicPr>
        <p:blipFill>
          <a:blip r:embed="rId6" cstate="email">
            <a:duotone>
              <a:prstClr val="black"/>
              <a:srgbClr val="FFFFFF">
                <a:tint val="45000"/>
                <a:satMod val="400000"/>
              </a:srgbClr>
            </a:duotone>
            <a:extLst>
              <a:ext uri="{28A0092B-C50C-407E-A947-70E740481C1C}">
                <a14:useLocalDpi xmlns:a14="http://schemas.microsoft.com/office/drawing/2010/main" val="0"/>
              </a:ext>
            </a:extLst>
          </a:blip>
          <a:stretch>
            <a:fillRect/>
          </a:stretch>
        </p:blipFill>
        <p:spPr>
          <a:xfrm>
            <a:off x="7928507" y="494474"/>
            <a:ext cx="828492" cy="828492"/>
          </a:xfrm>
          <a:prstGeom prst="rect">
            <a:avLst/>
          </a:prstGeom>
        </p:spPr>
      </p:pic>
      <p:sp>
        <p:nvSpPr>
          <p:cNvPr id="37" name="Oval 36"/>
          <p:cNvSpPr/>
          <p:nvPr/>
        </p:nvSpPr>
        <p:spPr>
          <a:xfrm>
            <a:off x="7708131" y="391580"/>
            <a:ext cx="1256358" cy="1200616"/>
          </a:xfrm>
          <a:prstGeom prst="ellipse">
            <a:avLst/>
          </a:prstGeom>
          <a:solidFill>
            <a:srgbClr val="F0AB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171451" tIns="171451" rIns="171451" bIns="171451" rtlCol="0" anchor="ctr">
            <a:noAutofit/>
          </a:bodyPr>
          <a:lstStyle/>
          <a:p>
            <a:pPr algn="ctr" defTabSz="685783">
              <a:defRPr/>
            </a:pPr>
            <a:endParaRPr lang="en-US">
              <a:solidFill>
                <a:prstClr val="white"/>
              </a:solidFill>
              <a:latin typeface="Calibri"/>
            </a:endParaRPr>
          </a:p>
        </p:txBody>
      </p:sp>
      <p:pic>
        <p:nvPicPr>
          <p:cNvPr id="38" name="Picture 3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977433" y="622339"/>
            <a:ext cx="730639" cy="730639"/>
          </a:xfrm>
          <a:prstGeom prst="rect">
            <a:avLst/>
          </a:prstGeom>
        </p:spPr>
      </p:pic>
      <p:sp>
        <p:nvSpPr>
          <p:cNvPr id="56" name="Oval 55"/>
          <p:cNvSpPr/>
          <p:nvPr/>
        </p:nvSpPr>
        <p:spPr>
          <a:xfrm>
            <a:off x="7734467" y="392339"/>
            <a:ext cx="1230021" cy="1200770"/>
          </a:xfrm>
          <a:prstGeom prst="ellipse">
            <a:avLst/>
          </a:prstGeom>
          <a:solidFill>
            <a:srgbClr val="C1BB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algn="ctr" defTabSz="914354">
              <a:defRPr/>
            </a:pPr>
            <a:endParaRPr lang="en-US" sz="2400">
              <a:solidFill>
                <a:prstClr val="white"/>
              </a:solidFill>
              <a:latin typeface="Calibri"/>
            </a:endParaRPr>
          </a:p>
        </p:txBody>
      </p:sp>
      <p:pic>
        <p:nvPicPr>
          <p:cNvPr id="57" name="Picture 56"/>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882314" y="556741"/>
            <a:ext cx="928169" cy="928169"/>
          </a:xfrm>
          <a:prstGeom prst="rect">
            <a:avLst/>
          </a:prstGeom>
        </p:spPr>
      </p:pic>
      <p:grpSp>
        <p:nvGrpSpPr>
          <p:cNvPr id="28" name="Group 27"/>
          <p:cNvGrpSpPr/>
          <p:nvPr/>
        </p:nvGrpSpPr>
        <p:grpSpPr>
          <a:xfrm>
            <a:off x="679243" y="2060849"/>
            <a:ext cx="7142614" cy="1289999"/>
            <a:chOff x="1120085" y="2171688"/>
            <a:chExt cx="6568034" cy="1189823"/>
          </a:xfrm>
        </p:grpSpPr>
        <p:sp>
          <p:nvSpPr>
            <p:cNvPr id="29" name="Rounded Rectangle 28"/>
            <p:cNvSpPr/>
            <p:nvPr/>
          </p:nvSpPr>
          <p:spPr>
            <a:xfrm>
              <a:off x="1120085" y="2194558"/>
              <a:ext cx="1460716" cy="1145754"/>
            </a:xfrm>
            <a:prstGeom prst="roundRect">
              <a:avLst/>
            </a:prstGeom>
            <a:noFill/>
            <a:ln w="38100">
              <a:solidFill>
                <a:srgbClr val="82786F"/>
              </a:solidFill>
            </a:ln>
          </p:spPr>
          <p:style>
            <a:lnRef idx="2">
              <a:schemeClr val="accent1">
                <a:shade val="50000"/>
              </a:schemeClr>
            </a:lnRef>
            <a:fillRef idx="1">
              <a:schemeClr val="accent1"/>
            </a:fillRef>
            <a:effectRef idx="0">
              <a:schemeClr val="accent1"/>
            </a:effectRef>
            <a:fontRef idx="minor">
              <a:schemeClr val="lt1"/>
            </a:fontRef>
          </p:style>
          <p:txBody>
            <a:bodyPr wrap="none" lIns="171451" tIns="171451" rIns="171451" bIns="171451" rtlCol="0" anchor="ctr">
              <a:noAutofit/>
            </a:bodyPr>
            <a:lstStyle/>
            <a:p>
              <a:pPr algn="ctr" defTabSz="685783">
                <a:defRPr/>
              </a:pPr>
              <a:endParaRPr lang="en-US" sz="1051">
                <a:solidFill>
                  <a:prstClr val="white"/>
                </a:solidFill>
                <a:latin typeface="Franklin Gothic Demi Cond" panose="020B0706030402020204" pitchFamily="34" charset="0"/>
              </a:endParaRPr>
            </a:p>
          </p:txBody>
        </p:sp>
        <p:sp>
          <p:nvSpPr>
            <p:cNvPr id="30" name="Rounded Rectangle 29"/>
            <p:cNvSpPr/>
            <p:nvPr/>
          </p:nvSpPr>
          <p:spPr>
            <a:xfrm>
              <a:off x="3969318" y="2191816"/>
              <a:ext cx="1189822" cy="1145754"/>
            </a:xfrm>
            <a:prstGeom prst="roundRect">
              <a:avLst/>
            </a:prstGeom>
            <a:noFill/>
            <a:ln w="38100">
              <a:solidFill>
                <a:srgbClr val="82786F"/>
              </a:solidFill>
            </a:ln>
          </p:spPr>
          <p:style>
            <a:lnRef idx="2">
              <a:schemeClr val="accent1">
                <a:shade val="50000"/>
              </a:schemeClr>
            </a:lnRef>
            <a:fillRef idx="1">
              <a:schemeClr val="accent1"/>
            </a:fillRef>
            <a:effectRef idx="0">
              <a:schemeClr val="accent1"/>
            </a:effectRef>
            <a:fontRef idx="minor">
              <a:schemeClr val="lt1"/>
            </a:fontRef>
          </p:style>
          <p:txBody>
            <a:bodyPr wrap="none" lIns="171451" tIns="171451" rIns="171451" bIns="171451" rtlCol="0" anchor="ctr">
              <a:noAutofit/>
            </a:bodyPr>
            <a:lstStyle/>
            <a:p>
              <a:pPr algn="ctr" defTabSz="685783">
                <a:defRPr/>
              </a:pPr>
              <a:endParaRPr lang="en-US" sz="1051">
                <a:solidFill>
                  <a:prstClr val="white"/>
                </a:solidFill>
                <a:latin typeface="Franklin Gothic Demi Cond" panose="020B0706030402020204" pitchFamily="34" charset="0"/>
              </a:endParaRPr>
            </a:p>
          </p:txBody>
        </p:sp>
        <p:sp>
          <p:nvSpPr>
            <p:cNvPr id="31" name="Rounded Rectangle 30"/>
            <p:cNvSpPr/>
            <p:nvPr/>
          </p:nvSpPr>
          <p:spPr>
            <a:xfrm>
              <a:off x="6355078" y="2191815"/>
              <a:ext cx="1333041" cy="1145754"/>
            </a:xfrm>
            <a:prstGeom prst="roundRect">
              <a:avLst/>
            </a:prstGeom>
            <a:noFill/>
            <a:ln w="38100">
              <a:solidFill>
                <a:srgbClr val="82786F"/>
              </a:solidFill>
            </a:ln>
          </p:spPr>
          <p:style>
            <a:lnRef idx="2">
              <a:schemeClr val="accent1">
                <a:shade val="50000"/>
              </a:schemeClr>
            </a:lnRef>
            <a:fillRef idx="1">
              <a:schemeClr val="accent1"/>
            </a:fillRef>
            <a:effectRef idx="0">
              <a:schemeClr val="accent1"/>
            </a:effectRef>
            <a:fontRef idx="minor">
              <a:schemeClr val="lt1"/>
            </a:fontRef>
          </p:style>
          <p:txBody>
            <a:bodyPr wrap="none" lIns="171451" tIns="171451" rIns="171451" bIns="171451" rtlCol="0" anchor="ctr">
              <a:noAutofit/>
            </a:bodyPr>
            <a:lstStyle/>
            <a:p>
              <a:pPr algn="ctr" defTabSz="685783">
                <a:defRPr/>
              </a:pPr>
              <a:endParaRPr lang="en-US" sz="1051">
                <a:solidFill>
                  <a:prstClr val="white"/>
                </a:solidFill>
                <a:latin typeface="Franklin Gothic Demi Cond" panose="020B0706030402020204" pitchFamily="34" charset="0"/>
              </a:endParaRPr>
            </a:p>
          </p:txBody>
        </p:sp>
        <p:pic>
          <p:nvPicPr>
            <p:cNvPr id="32" name="Picture 31"/>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487509" y="2244798"/>
              <a:ext cx="1048704" cy="1048704"/>
            </a:xfrm>
            <a:prstGeom prst="rect">
              <a:avLst/>
            </a:prstGeom>
          </p:spPr>
        </p:pic>
        <p:pic>
          <p:nvPicPr>
            <p:cNvPr id="39" name="Picture 38"/>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3953819" y="2171689"/>
              <a:ext cx="1189822" cy="1189822"/>
            </a:xfrm>
            <a:prstGeom prst="rect">
              <a:avLst/>
            </a:prstGeom>
          </p:spPr>
        </p:pic>
        <p:pic>
          <p:nvPicPr>
            <p:cNvPr id="40" name="Picture 39"/>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1256493" y="2171688"/>
              <a:ext cx="1217593" cy="1121813"/>
            </a:xfrm>
            <a:prstGeom prst="rect">
              <a:avLst/>
            </a:prstGeom>
          </p:spPr>
        </p:pic>
      </p:grpSp>
      <p:grpSp>
        <p:nvGrpSpPr>
          <p:cNvPr id="41" name="Group 40"/>
          <p:cNvGrpSpPr/>
          <p:nvPr/>
        </p:nvGrpSpPr>
        <p:grpSpPr>
          <a:xfrm>
            <a:off x="553792" y="3611479"/>
            <a:ext cx="7972024" cy="2996249"/>
            <a:chOff x="791175" y="3421442"/>
            <a:chExt cx="8051119" cy="3994994"/>
          </a:xfrm>
        </p:grpSpPr>
        <p:sp>
          <p:nvSpPr>
            <p:cNvPr id="42" name="TextBox 41"/>
            <p:cNvSpPr txBox="1"/>
            <p:nvPr/>
          </p:nvSpPr>
          <p:spPr>
            <a:xfrm>
              <a:off x="791175" y="3427657"/>
              <a:ext cx="2262468" cy="3988779"/>
            </a:xfrm>
            <a:prstGeom prst="rect">
              <a:avLst/>
            </a:prstGeom>
            <a:noFill/>
          </p:spPr>
          <p:txBody>
            <a:bodyPr wrap="square" lIns="0" tIns="0" rIns="0" bIns="0" rtlCol="0" anchor="t">
              <a:spAutoFit/>
            </a:bodyPr>
            <a:lstStyle/>
            <a:p>
              <a:pPr defTabSz="685783">
                <a:lnSpc>
                  <a:spcPct val="120000"/>
                </a:lnSpc>
                <a:defRPr/>
              </a:pPr>
              <a:r>
                <a:rPr lang="en-CA" b="1" dirty="0">
                  <a:solidFill>
                    <a:srgbClr val="D25F2A"/>
                  </a:solidFill>
                  <a:latin typeface="Calibri"/>
                  <a:cs typeface="Calibri"/>
                </a:rPr>
                <a:t>Feedback: </a:t>
              </a:r>
              <a:r>
                <a:rPr lang="en-CA" dirty="0">
                  <a:solidFill>
                    <a:srgbClr val="002244"/>
                  </a:solidFill>
                  <a:latin typeface="Calibri"/>
                  <a:cs typeface="Calibri"/>
                </a:rPr>
                <a:t>Practitioners found questions </a:t>
              </a:r>
              <a:r>
                <a:rPr lang="en-CA" b="1" dirty="0">
                  <a:solidFill>
                    <a:srgbClr val="002244"/>
                  </a:solidFill>
                  <a:latin typeface="Calibri"/>
                  <a:cs typeface="Calibri"/>
                </a:rPr>
                <a:t>awkward, formal, and long</a:t>
              </a:r>
              <a:r>
                <a:rPr lang="en-CA" dirty="0">
                  <a:solidFill>
                    <a:srgbClr val="002244"/>
                  </a:solidFill>
                  <a:latin typeface="Calibri"/>
                  <a:cs typeface="Calibri"/>
                </a:rPr>
                <a:t>. </a:t>
              </a:r>
            </a:p>
            <a:p>
              <a:pPr defTabSz="685783">
                <a:lnSpc>
                  <a:spcPct val="120000"/>
                </a:lnSpc>
                <a:defRPr/>
              </a:pPr>
              <a:endParaRPr lang="en-CA" b="1" dirty="0">
                <a:solidFill>
                  <a:srgbClr val="002244"/>
                </a:solidFill>
                <a:latin typeface="Calibri"/>
                <a:cs typeface="Calibri"/>
              </a:endParaRPr>
            </a:p>
            <a:p>
              <a:pPr defTabSz="685783">
                <a:lnSpc>
                  <a:spcPct val="120000"/>
                </a:lnSpc>
                <a:defRPr/>
              </a:pPr>
              <a:r>
                <a:rPr lang="en-CA" b="1" dirty="0">
                  <a:solidFill>
                    <a:srgbClr val="0066A1"/>
                  </a:solidFill>
                  <a:latin typeface="Calibri"/>
                  <a:cs typeface="Calibri"/>
                </a:rPr>
                <a:t>Our response: </a:t>
              </a:r>
            </a:p>
            <a:p>
              <a:pPr defTabSz="685783">
                <a:lnSpc>
                  <a:spcPct val="120000"/>
                </a:lnSpc>
                <a:defRPr/>
              </a:pPr>
              <a:r>
                <a:rPr lang="en-CA" dirty="0">
                  <a:solidFill>
                    <a:srgbClr val="002244"/>
                  </a:solidFill>
                  <a:latin typeface="Calibri"/>
                  <a:cs typeface="Calibri"/>
                </a:rPr>
                <a:t>Reframed screening </a:t>
              </a:r>
            </a:p>
            <a:p>
              <a:pPr defTabSz="685783">
                <a:lnSpc>
                  <a:spcPct val="120000"/>
                </a:lnSpc>
                <a:defRPr/>
              </a:pPr>
              <a:r>
                <a:rPr lang="en-CA" dirty="0">
                  <a:solidFill>
                    <a:srgbClr val="002244"/>
                  </a:solidFill>
                  <a:latin typeface="Calibri"/>
                  <a:cs typeface="Calibri"/>
                </a:rPr>
                <a:t>questions in </a:t>
              </a:r>
              <a:r>
                <a:rPr lang="en-CA" b="1" dirty="0">
                  <a:solidFill>
                    <a:srgbClr val="002244"/>
                  </a:solidFill>
                  <a:latin typeface="Calibri"/>
                  <a:cs typeface="Calibri"/>
                </a:rPr>
                <a:t>plain language</a:t>
              </a:r>
              <a:r>
                <a:rPr lang="en-CA" dirty="0">
                  <a:solidFill>
                    <a:srgbClr val="002244"/>
                  </a:solidFill>
                  <a:latin typeface="Calibri"/>
                  <a:cs typeface="Calibri"/>
                </a:rPr>
                <a:t>.</a:t>
              </a:r>
              <a:r>
                <a:rPr lang="en-CA" b="1" dirty="0">
                  <a:solidFill>
                    <a:srgbClr val="002244"/>
                  </a:solidFill>
                  <a:latin typeface="Calibri"/>
                  <a:cs typeface="Calibri"/>
                </a:rPr>
                <a:t> </a:t>
              </a:r>
              <a:endParaRPr lang="en-US" sz="1400" b="1" dirty="0">
                <a:solidFill>
                  <a:srgbClr val="D25F2A"/>
                </a:solidFill>
                <a:latin typeface="Calibri"/>
              </a:endParaRPr>
            </a:p>
          </p:txBody>
        </p:sp>
        <p:sp>
          <p:nvSpPr>
            <p:cNvPr id="43" name="TextBox 42"/>
            <p:cNvSpPr txBox="1"/>
            <p:nvPr/>
          </p:nvSpPr>
          <p:spPr>
            <a:xfrm>
              <a:off x="3504319" y="3421442"/>
              <a:ext cx="2667093" cy="3767181"/>
            </a:xfrm>
            <a:prstGeom prst="rect">
              <a:avLst/>
            </a:prstGeom>
            <a:noFill/>
          </p:spPr>
          <p:txBody>
            <a:bodyPr wrap="square" lIns="0" tIns="0" rIns="0" bIns="0" rtlCol="0">
              <a:spAutoFit/>
            </a:bodyPr>
            <a:lstStyle/>
            <a:p>
              <a:pPr defTabSz="685783">
                <a:defRPr/>
              </a:pPr>
              <a:r>
                <a:rPr lang="en-CA" b="1" dirty="0">
                  <a:solidFill>
                    <a:srgbClr val="D25F2A"/>
                  </a:solidFill>
                  <a:latin typeface="Calibri"/>
                  <a:cs typeface="Calibri"/>
                </a:rPr>
                <a:t>Feedback: </a:t>
              </a:r>
              <a:r>
                <a:rPr lang="en-CA" dirty="0">
                  <a:solidFill>
                    <a:srgbClr val="002244"/>
                  </a:solidFill>
                  <a:latin typeface="Calibri"/>
                  <a:cs typeface="Calibri"/>
                </a:rPr>
                <a:t>Patients wanted a benefits printout to be </a:t>
              </a:r>
              <a:r>
                <a:rPr lang="en-CA" b="1" dirty="0">
                  <a:solidFill>
                    <a:srgbClr val="002244"/>
                  </a:solidFill>
                  <a:latin typeface="Calibri"/>
                  <a:cs typeface="Calibri"/>
                </a:rPr>
                <a:t>friendly, accurate, and easy </a:t>
              </a:r>
              <a:r>
                <a:rPr lang="en-CA" dirty="0">
                  <a:solidFill>
                    <a:srgbClr val="002244"/>
                  </a:solidFill>
                  <a:latin typeface="Calibri"/>
                  <a:cs typeface="Calibri"/>
                </a:rPr>
                <a:t>to follow. </a:t>
              </a:r>
            </a:p>
            <a:p>
              <a:pPr defTabSz="685783">
                <a:defRPr/>
              </a:pPr>
              <a:endParaRPr lang="en-CA" b="1" dirty="0">
                <a:solidFill>
                  <a:srgbClr val="0066A1"/>
                </a:solidFill>
                <a:latin typeface="Calibri"/>
                <a:cs typeface="Calibri"/>
              </a:endParaRPr>
            </a:p>
            <a:p>
              <a:pPr defTabSz="685783">
                <a:defRPr/>
              </a:pPr>
              <a:endParaRPr lang="en-CA" b="1" dirty="0">
                <a:solidFill>
                  <a:srgbClr val="0066A1"/>
                </a:solidFill>
                <a:latin typeface="Calibri"/>
                <a:cs typeface="Calibri"/>
              </a:endParaRPr>
            </a:p>
            <a:p>
              <a:pPr defTabSz="685783">
                <a:defRPr/>
              </a:pPr>
              <a:r>
                <a:rPr lang="en-CA" b="1" dirty="0">
                  <a:solidFill>
                    <a:srgbClr val="0066A1"/>
                  </a:solidFill>
                  <a:latin typeface="Calibri"/>
                  <a:cs typeface="Calibri"/>
                </a:rPr>
                <a:t>Our response: </a:t>
              </a:r>
            </a:p>
            <a:p>
              <a:pPr defTabSz="685783">
                <a:defRPr/>
              </a:pPr>
              <a:r>
                <a:rPr lang="en-CA" dirty="0">
                  <a:solidFill>
                    <a:srgbClr val="002244"/>
                  </a:solidFill>
                  <a:latin typeface="Calibri"/>
                  <a:cs typeface="Calibri"/>
                </a:rPr>
                <a:t>Added small </a:t>
              </a:r>
              <a:r>
                <a:rPr lang="en-CA" b="1" dirty="0">
                  <a:solidFill>
                    <a:srgbClr val="002244"/>
                  </a:solidFill>
                  <a:latin typeface="Calibri"/>
                  <a:cs typeface="Calibri"/>
                </a:rPr>
                <a:t>behavioural</a:t>
              </a:r>
              <a:r>
                <a:rPr lang="en-CA" dirty="0">
                  <a:solidFill>
                    <a:srgbClr val="002244"/>
                  </a:solidFill>
                  <a:latin typeface="Calibri"/>
                  <a:cs typeface="Calibri"/>
                </a:rPr>
                <a:t> and </a:t>
              </a:r>
              <a:r>
                <a:rPr lang="en-CA" b="1" dirty="0">
                  <a:solidFill>
                    <a:srgbClr val="002244"/>
                  </a:solidFill>
                  <a:latin typeface="Calibri"/>
                  <a:cs typeface="Calibri"/>
                </a:rPr>
                <a:t>technical</a:t>
              </a:r>
              <a:r>
                <a:rPr lang="en-CA" dirty="0">
                  <a:solidFill>
                    <a:srgbClr val="002244"/>
                  </a:solidFill>
                  <a:latin typeface="Calibri"/>
                  <a:cs typeface="Calibri"/>
                </a:rPr>
                <a:t> elements. </a:t>
              </a:r>
            </a:p>
            <a:p>
              <a:pPr defTabSz="685783">
                <a:lnSpc>
                  <a:spcPct val="120000"/>
                </a:lnSpc>
                <a:defRPr/>
              </a:pPr>
              <a:endParaRPr lang="en-US" dirty="0">
                <a:solidFill>
                  <a:srgbClr val="D25F2A"/>
                </a:solidFill>
                <a:latin typeface="Calibri"/>
              </a:endParaRPr>
            </a:p>
          </p:txBody>
        </p:sp>
        <p:sp>
          <p:nvSpPr>
            <p:cNvPr id="44" name="TextBox 43"/>
            <p:cNvSpPr txBox="1"/>
            <p:nvPr/>
          </p:nvSpPr>
          <p:spPr>
            <a:xfrm>
              <a:off x="6403938" y="3421442"/>
              <a:ext cx="2438356" cy="3693314"/>
            </a:xfrm>
            <a:prstGeom prst="rect">
              <a:avLst/>
            </a:prstGeom>
            <a:noFill/>
          </p:spPr>
          <p:txBody>
            <a:bodyPr wrap="square" lIns="0" tIns="0" rIns="0" bIns="0" rtlCol="0" anchor="t">
              <a:spAutoFit/>
            </a:bodyPr>
            <a:lstStyle/>
            <a:p>
              <a:pPr defTabSz="685783">
                <a:defRPr/>
              </a:pPr>
              <a:r>
                <a:rPr lang="en-CA" b="1" dirty="0">
                  <a:solidFill>
                    <a:srgbClr val="D25F2A"/>
                  </a:solidFill>
                  <a:latin typeface="Calibri"/>
                  <a:cs typeface="Calibri"/>
                </a:rPr>
                <a:t>Feedback:</a:t>
              </a:r>
              <a:r>
                <a:rPr lang="en-CA" dirty="0">
                  <a:solidFill>
                    <a:srgbClr val="002244"/>
                  </a:solidFill>
                  <a:latin typeface="Calibri"/>
                  <a:cs typeface="Calibri"/>
                </a:rPr>
                <a:t> Both groups found the benefits process </a:t>
              </a:r>
              <a:r>
                <a:rPr lang="en-CA" b="1" dirty="0">
                  <a:solidFill>
                    <a:srgbClr val="002244"/>
                  </a:solidFill>
                  <a:latin typeface="Calibri"/>
                  <a:cs typeface="Calibri"/>
                </a:rPr>
                <a:t>frustrating and challenging, and isolating</a:t>
              </a:r>
              <a:r>
                <a:rPr lang="en-CA" dirty="0">
                  <a:solidFill>
                    <a:srgbClr val="002244"/>
                  </a:solidFill>
                  <a:latin typeface="Calibri"/>
                  <a:cs typeface="Calibri"/>
                </a:rPr>
                <a:t>. </a:t>
              </a:r>
            </a:p>
            <a:p>
              <a:pPr defTabSz="685783">
                <a:defRPr/>
              </a:pPr>
              <a:endParaRPr lang="en-CA" b="1" dirty="0">
                <a:solidFill>
                  <a:srgbClr val="0066A1"/>
                </a:solidFill>
                <a:latin typeface="Calibri"/>
                <a:cs typeface="Calibri"/>
              </a:endParaRPr>
            </a:p>
            <a:p>
              <a:pPr defTabSz="685783">
                <a:defRPr/>
              </a:pPr>
              <a:r>
                <a:rPr lang="en-CA" b="1" dirty="0">
                  <a:solidFill>
                    <a:srgbClr val="0066A1"/>
                  </a:solidFill>
                  <a:latin typeface="Calibri"/>
                  <a:cs typeface="Calibri"/>
                </a:rPr>
                <a:t>Our response:</a:t>
              </a:r>
              <a:r>
                <a:rPr lang="en-CA" dirty="0">
                  <a:solidFill>
                    <a:srgbClr val="002244"/>
                  </a:solidFill>
                  <a:latin typeface="Calibri"/>
                  <a:cs typeface="Calibri"/>
                </a:rPr>
                <a:t> </a:t>
              </a:r>
            </a:p>
            <a:p>
              <a:pPr defTabSz="685783">
                <a:defRPr/>
              </a:pPr>
              <a:r>
                <a:rPr lang="en-CA" dirty="0">
                  <a:solidFill>
                    <a:srgbClr val="002244"/>
                  </a:solidFill>
                  <a:latin typeface="Calibri"/>
                  <a:cs typeface="Calibri"/>
                </a:rPr>
                <a:t>Connected with </a:t>
              </a:r>
              <a:r>
                <a:rPr lang="en-CA" dirty="0" err="1">
                  <a:solidFill>
                    <a:srgbClr val="002244"/>
                  </a:solidFill>
                  <a:latin typeface="Calibri"/>
                  <a:cs typeface="Calibri"/>
                </a:rPr>
                <a:t>Findhelp</a:t>
              </a:r>
              <a:r>
                <a:rPr lang="en-CA" dirty="0">
                  <a:solidFill>
                    <a:srgbClr val="002244"/>
                  </a:solidFill>
                  <a:latin typeface="Calibri"/>
                  <a:cs typeface="Calibri"/>
                </a:rPr>
                <a:t> to </a:t>
              </a:r>
              <a:r>
                <a:rPr lang="en-CA" b="1" dirty="0">
                  <a:solidFill>
                    <a:srgbClr val="002244"/>
                  </a:solidFill>
                  <a:latin typeface="Calibri"/>
                  <a:cs typeface="Calibri"/>
                </a:rPr>
                <a:t>connect with local resources</a:t>
              </a:r>
              <a:r>
                <a:rPr lang="en-CA" dirty="0">
                  <a:solidFill>
                    <a:srgbClr val="002244"/>
                  </a:solidFill>
                  <a:latin typeface="Calibri"/>
                  <a:cs typeface="Calibri"/>
                </a:rPr>
                <a:t>.</a:t>
              </a:r>
              <a:endParaRPr lang="en-US" dirty="0">
                <a:solidFill>
                  <a:srgbClr val="D25F2A"/>
                </a:solidFill>
                <a:latin typeface="Calibri"/>
              </a:endParaRPr>
            </a:p>
          </p:txBody>
        </p:sp>
      </p:grpSp>
      <p:sp>
        <p:nvSpPr>
          <p:cNvPr id="45" name="Rectangle 44"/>
          <p:cNvSpPr/>
          <p:nvPr/>
        </p:nvSpPr>
        <p:spPr>
          <a:xfrm>
            <a:off x="446658" y="494474"/>
            <a:ext cx="7149035" cy="1358354"/>
          </a:xfrm>
          <a:prstGeom prst="rect">
            <a:avLst/>
          </a:prstGeom>
          <a:solidFill>
            <a:srgbClr val="002244"/>
          </a:solidFill>
          <a:ln w="12700">
            <a:solidFill>
              <a:srgbClr val="F0AB00"/>
            </a:solidFill>
          </a:ln>
        </p:spPr>
        <p:style>
          <a:lnRef idx="2">
            <a:schemeClr val="accent1">
              <a:shade val="50000"/>
            </a:schemeClr>
          </a:lnRef>
          <a:fillRef idx="1">
            <a:schemeClr val="accent1"/>
          </a:fillRef>
          <a:effectRef idx="0">
            <a:schemeClr val="accent1"/>
          </a:effectRef>
          <a:fontRef idx="minor">
            <a:schemeClr val="lt1"/>
          </a:fontRef>
        </p:style>
        <p:txBody>
          <a:bodyPr wrap="none" lIns="171451" tIns="171451" rIns="171451" bIns="171451" rtlCol="0" anchor="ctr">
            <a:noAutofit/>
          </a:bodyPr>
          <a:lstStyle/>
          <a:p>
            <a:pPr defTabSz="685783">
              <a:defRPr/>
            </a:pPr>
            <a:endParaRPr lang="en-US" sz="1051">
              <a:solidFill>
                <a:prstClr val="white"/>
              </a:solidFill>
              <a:latin typeface="Calibri"/>
            </a:endParaRPr>
          </a:p>
        </p:txBody>
      </p:sp>
      <p:sp>
        <p:nvSpPr>
          <p:cNvPr id="46" name="TextBox 45"/>
          <p:cNvSpPr txBox="1"/>
          <p:nvPr/>
        </p:nvSpPr>
        <p:spPr>
          <a:xfrm>
            <a:off x="971600" y="592812"/>
            <a:ext cx="6064315" cy="1107996"/>
          </a:xfrm>
          <a:prstGeom prst="rect">
            <a:avLst/>
          </a:prstGeom>
          <a:noFill/>
        </p:spPr>
        <p:txBody>
          <a:bodyPr wrap="square" lIns="0" tIns="0" rIns="0" bIns="0" rtlCol="0" anchor="ctr">
            <a:spAutoFit/>
          </a:bodyPr>
          <a:lstStyle/>
          <a:p>
            <a:pPr algn="ctr" defTabSz="914354">
              <a:defRPr/>
            </a:pPr>
            <a:r>
              <a:rPr lang="en-CA" sz="2400" b="1">
                <a:solidFill>
                  <a:srgbClr val="F0AB00"/>
                </a:solidFill>
                <a:latin typeface="Calibri"/>
                <a:cs typeface="Calibri"/>
              </a:rPr>
              <a:t>What we did</a:t>
            </a:r>
            <a:r>
              <a:rPr lang="en-CA" sz="2400">
                <a:solidFill>
                  <a:srgbClr val="F0AB00"/>
                </a:solidFill>
                <a:latin typeface="Calibri"/>
                <a:cs typeface="Calibri"/>
              </a:rPr>
              <a:t>: </a:t>
            </a:r>
            <a:r>
              <a:rPr lang="en-CA" sz="2400">
                <a:solidFill>
                  <a:prstClr val="white"/>
                </a:solidFill>
                <a:latin typeface="Calibri"/>
                <a:cs typeface="Calibri"/>
              </a:rPr>
              <a:t>Conducted </a:t>
            </a:r>
            <a:r>
              <a:rPr lang="en-CA" sz="2400" b="1">
                <a:solidFill>
                  <a:srgbClr val="F0AB00"/>
                </a:solidFill>
                <a:latin typeface="Calibri"/>
                <a:ea typeface="+mn-lt"/>
                <a:cs typeface="Calibri"/>
              </a:rPr>
              <a:t>14</a:t>
            </a:r>
            <a:r>
              <a:rPr lang="en-CA" sz="2400">
                <a:solidFill>
                  <a:prstClr val="white"/>
                </a:solidFill>
                <a:latin typeface="Calibri"/>
                <a:ea typeface="+mn-lt"/>
                <a:cs typeface="Calibri"/>
              </a:rPr>
              <a:t> interviews with people living on low incomes and one focus group with </a:t>
            </a:r>
            <a:r>
              <a:rPr lang="en-CA" sz="2400" b="1">
                <a:solidFill>
                  <a:srgbClr val="F0AB00"/>
                </a:solidFill>
                <a:latin typeface="Calibri"/>
                <a:ea typeface="+mn-lt"/>
                <a:cs typeface="Calibri"/>
              </a:rPr>
              <a:t>13</a:t>
            </a:r>
            <a:r>
              <a:rPr lang="en-CA" sz="2400">
                <a:solidFill>
                  <a:prstClr val="white"/>
                </a:solidFill>
                <a:latin typeface="Calibri"/>
                <a:ea typeface="+mn-lt"/>
                <a:cs typeface="Calibri"/>
              </a:rPr>
              <a:t> healthcare practitioners.</a:t>
            </a:r>
            <a:endParaRPr lang="en-US" sz="3200">
              <a:solidFill>
                <a:prstClr val="white"/>
              </a:solidFill>
              <a:latin typeface="Calibri"/>
            </a:endParaRPr>
          </a:p>
        </p:txBody>
      </p:sp>
    </p:spTree>
    <p:custDataLst>
      <p:tags r:id="rId1"/>
    </p:custDataLst>
    <p:extLst>
      <p:ext uri="{BB962C8B-B14F-4D97-AF65-F5344CB8AC3E}">
        <p14:creationId xmlns:p14="http://schemas.microsoft.com/office/powerpoint/2010/main" val="599821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a:t>Prosper Canada – Who we are</a:t>
            </a:r>
          </a:p>
        </p:txBody>
      </p:sp>
      <p:sp>
        <p:nvSpPr>
          <p:cNvPr id="3" name="Content Placeholder 2"/>
          <p:cNvSpPr>
            <a:spLocks noGrp="1"/>
          </p:cNvSpPr>
          <p:nvPr>
            <p:ph idx="1"/>
          </p:nvPr>
        </p:nvSpPr>
        <p:spPr>
          <a:xfrm>
            <a:off x="685800" y="1018533"/>
            <a:ext cx="7429500" cy="4724400"/>
          </a:xfrm>
        </p:spPr>
        <p:txBody>
          <a:bodyPr>
            <a:normAutofit/>
          </a:bodyPr>
          <a:lstStyle/>
          <a:p>
            <a:pPr marL="0" indent="0">
              <a:lnSpc>
                <a:spcPct val="110000"/>
              </a:lnSpc>
              <a:spcBef>
                <a:spcPts val="0"/>
              </a:spcBef>
              <a:buNone/>
            </a:pPr>
            <a:r>
              <a:rPr lang="en-CA" sz="1800" b="1" dirty="0">
                <a:solidFill>
                  <a:srgbClr val="0066A1"/>
                </a:solidFill>
              </a:rPr>
              <a:t>Founded in 1986, Prosper Canada is a national charity dedicated to expanding economic opportunity for Canadians living in poverty </a:t>
            </a:r>
            <a:r>
              <a:rPr lang="en-CA" sz="1800" dirty="0"/>
              <a:t>through program and policy innovation. </a:t>
            </a:r>
          </a:p>
          <a:p>
            <a:pPr marL="0" indent="0">
              <a:lnSpc>
                <a:spcPct val="110000"/>
              </a:lnSpc>
              <a:spcBef>
                <a:spcPts val="0"/>
              </a:spcBef>
              <a:buNone/>
            </a:pPr>
            <a:endParaRPr lang="en-CA" sz="1800" dirty="0"/>
          </a:p>
          <a:p>
            <a:pPr marL="0" indent="0">
              <a:lnSpc>
                <a:spcPct val="110000"/>
              </a:lnSpc>
              <a:spcBef>
                <a:spcPts val="0"/>
              </a:spcBef>
              <a:buNone/>
            </a:pPr>
            <a:r>
              <a:rPr lang="en-CA" sz="1800" b="1" dirty="0">
                <a:solidFill>
                  <a:srgbClr val="0066A1"/>
                </a:solidFill>
              </a:rPr>
              <a:t>We help service systems and organizations in all sectors to build proven financial empowerment approaches into their businesses </a:t>
            </a:r>
            <a:r>
              <a:rPr lang="en-CA" sz="1800" dirty="0"/>
              <a:t>in ways that:</a:t>
            </a:r>
          </a:p>
          <a:p>
            <a:pPr marL="457177" lvl="1" indent="0">
              <a:lnSpc>
                <a:spcPct val="110000"/>
              </a:lnSpc>
              <a:spcBef>
                <a:spcPts val="0"/>
              </a:spcBef>
            </a:pPr>
            <a:r>
              <a:rPr lang="en-CA" sz="1800" dirty="0"/>
              <a:t>  Are </a:t>
            </a:r>
            <a:r>
              <a:rPr lang="en-CA" sz="1800" b="1" dirty="0">
                <a:solidFill>
                  <a:srgbClr val="D25F2A"/>
                </a:solidFill>
              </a:rPr>
              <a:t>sustainable</a:t>
            </a:r>
          </a:p>
          <a:p>
            <a:pPr marL="457177" lvl="1" indent="0">
              <a:lnSpc>
                <a:spcPct val="110000"/>
              </a:lnSpc>
              <a:spcBef>
                <a:spcPts val="0"/>
              </a:spcBef>
            </a:pPr>
            <a:r>
              <a:rPr lang="en-CA" sz="1800" dirty="0"/>
              <a:t>  Help them </a:t>
            </a:r>
            <a:r>
              <a:rPr lang="en-CA" sz="1800" b="1" dirty="0">
                <a:solidFill>
                  <a:srgbClr val="D25F2A"/>
                </a:solidFill>
              </a:rPr>
              <a:t>achieve their goals</a:t>
            </a:r>
          </a:p>
          <a:p>
            <a:pPr marL="457177" lvl="1" indent="0">
              <a:lnSpc>
                <a:spcPct val="110000"/>
              </a:lnSpc>
              <a:spcBef>
                <a:spcPts val="0"/>
              </a:spcBef>
            </a:pPr>
            <a:r>
              <a:rPr lang="en-CA" sz="1800" dirty="0"/>
              <a:t>  Tangibly</a:t>
            </a:r>
            <a:r>
              <a:rPr lang="en-CA" sz="1800" b="1" dirty="0">
                <a:solidFill>
                  <a:srgbClr val="777777"/>
                </a:solidFill>
              </a:rPr>
              <a:t> </a:t>
            </a:r>
            <a:r>
              <a:rPr lang="en-CA" sz="1800" b="1" dirty="0">
                <a:solidFill>
                  <a:srgbClr val="D25F2A"/>
                </a:solidFill>
              </a:rPr>
              <a:t>increase the financial well-being of the low-income people </a:t>
            </a:r>
            <a:r>
              <a:rPr lang="en-CA" sz="1800" dirty="0"/>
              <a:t>they serve.</a:t>
            </a:r>
          </a:p>
          <a:p>
            <a:pPr marL="0" indent="0">
              <a:lnSpc>
                <a:spcPct val="110000"/>
              </a:lnSpc>
              <a:spcBef>
                <a:spcPts val="0"/>
              </a:spcBef>
              <a:buNone/>
            </a:pPr>
            <a:endParaRPr lang="en-CA" sz="1800" dirty="0"/>
          </a:p>
          <a:p>
            <a:pPr marL="0" indent="0">
              <a:lnSpc>
                <a:spcPct val="110000"/>
              </a:lnSpc>
              <a:spcBef>
                <a:spcPts val="0"/>
              </a:spcBef>
              <a:buNone/>
            </a:pPr>
            <a:r>
              <a:rPr lang="en-CA" sz="1800" dirty="0"/>
              <a:t>Prosper Canada’s programming in financial literacy and financial coaching is part of the work of the </a:t>
            </a:r>
            <a:r>
              <a:rPr lang="en-CA" sz="1800" b="1" dirty="0">
                <a:solidFill>
                  <a:schemeClr val="accent1"/>
                </a:solidFill>
              </a:rPr>
              <a:t>Prosper Canada Centre for Financial Literacy</a:t>
            </a:r>
            <a:r>
              <a:rPr lang="en-CA" sz="1800" dirty="0"/>
              <a:t>, co-founded and supported by </a:t>
            </a:r>
            <a:r>
              <a:rPr lang="en-CA" sz="1800" b="1" dirty="0">
                <a:solidFill>
                  <a:schemeClr val="accent1"/>
                </a:solidFill>
              </a:rPr>
              <a:t>TD Bank Group</a:t>
            </a:r>
            <a:r>
              <a:rPr lang="en-CA" sz="1800" dirty="0"/>
              <a:t>.</a:t>
            </a:r>
          </a:p>
          <a:p>
            <a:pPr marL="0" indent="0">
              <a:lnSpc>
                <a:spcPct val="110000"/>
              </a:lnSpc>
              <a:spcBef>
                <a:spcPts val="0"/>
              </a:spcBef>
              <a:buNone/>
            </a:pPr>
            <a:endParaRPr lang="en-CA" sz="1600" dirty="0"/>
          </a:p>
        </p:txBody>
      </p:sp>
      <p:sp>
        <p:nvSpPr>
          <p:cNvPr id="4" name="Slide Number Placeholder 3"/>
          <p:cNvSpPr>
            <a:spLocks noGrp="1"/>
          </p:cNvSpPr>
          <p:nvPr>
            <p:ph type="sldNum" sz="quarter" idx="12"/>
          </p:nvPr>
        </p:nvSpPr>
        <p:spPr/>
        <p:txBody>
          <a:bodyPr/>
          <a:lstStyle/>
          <a:p>
            <a:fld id="{512064B0-C331-6F48-BA8A-12E9B5EB7265}" type="slidenum">
              <a:rPr lang="en-US" smtClean="0">
                <a:solidFill>
                  <a:prstClr val="white"/>
                </a:solidFill>
              </a:rPr>
              <a:pPr/>
              <a:t>3</a:t>
            </a:fld>
            <a:endParaRPr lang="en-US">
              <a:solidFill>
                <a:prstClr val="white"/>
              </a:solidFill>
            </a:endParaRPr>
          </a:p>
        </p:txBody>
      </p:sp>
      <p:pic>
        <p:nvPicPr>
          <p:cNvPr id="5" name="Picture 4" descr="Fisgard.jpg"/>
          <p:cNvPicPr>
            <a:picLocks noChangeAspect="1"/>
          </p:cNvPicPr>
          <p:nvPr/>
        </p:nvPicPr>
        <p:blipFill>
          <a:blip r:embed="rId4" cstate="print"/>
          <a:stretch>
            <a:fillRect/>
          </a:stretch>
        </p:blipFill>
        <p:spPr>
          <a:xfrm>
            <a:off x="6834810" y="5448181"/>
            <a:ext cx="1643076" cy="1232308"/>
          </a:xfrm>
          <a:prstGeom prst="rect">
            <a:avLst/>
          </a:prstGeom>
        </p:spPr>
      </p:pic>
      <p:pic>
        <p:nvPicPr>
          <p:cNvPr id="8" name="Picture 7" descr="georg.ashx.jpg"/>
          <p:cNvPicPr>
            <a:picLocks noChangeAspect="1"/>
          </p:cNvPicPr>
          <p:nvPr/>
        </p:nvPicPr>
        <p:blipFill>
          <a:blip r:embed="rId5" cstate="print"/>
          <a:stretch>
            <a:fillRect/>
          </a:stretch>
        </p:blipFill>
        <p:spPr>
          <a:xfrm>
            <a:off x="4763109" y="5466066"/>
            <a:ext cx="1835647" cy="1214423"/>
          </a:xfrm>
          <a:prstGeom prst="rect">
            <a:avLst/>
          </a:prstGeom>
        </p:spPr>
      </p:pic>
      <p:pic>
        <p:nvPicPr>
          <p:cNvPr id="9" name="Picture 8" descr="Quebec1.jpg"/>
          <p:cNvPicPr>
            <a:picLocks noChangeAspect="1"/>
          </p:cNvPicPr>
          <p:nvPr/>
        </p:nvPicPr>
        <p:blipFill>
          <a:blip r:embed="rId6" cstate="print"/>
          <a:stretch>
            <a:fillRect/>
          </a:stretch>
        </p:blipFill>
        <p:spPr>
          <a:xfrm>
            <a:off x="48197" y="5466066"/>
            <a:ext cx="2198523" cy="1214423"/>
          </a:xfrm>
          <a:prstGeom prst="rect">
            <a:avLst/>
          </a:prstGeom>
        </p:spPr>
      </p:pic>
      <p:pic>
        <p:nvPicPr>
          <p:cNvPr id="10" name="Picture 9" descr="584-banff-park-cp8717613.jpg"/>
          <p:cNvPicPr>
            <a:picLocks noChangeAspect="1"/>
          </p:cNvPicPr>
          <p:nvPr/>
        </p:nvPicPr>
        <p:blipFill>
          <a:blip r:embed="rId7" cstate="print"/>
          <a:stretch>
            <a:fillRect/>
          </a:stretch>
        </p:blipFill>
        <p:spPr>
          <a:xfrm>
            <a:off x="2405651" y="5466066"/>
            <a:ext cx="2155691" cy="1214423"/>
          </a:xfrm>
          <a:prstGeom prst="rect">
            <a:avLst/>
          </a:prstGeom>
        </p:spPr>
      </p:pic>
    </p:spTree>
    <p:custDataLst>
      <p:tags r:id="rId1"/>
    </p:custDataLst>
    <p:extLst>
      <p:ext uri="{BB962C8B-B14F-4D97-AF65-F5344CB8AC3E}">
        <p14:creationId xmlns:p14="http://schemas.microsoft.com/office/powerpoint/2010/main" val="3801254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Oval 32"/>
          <p:cNvSpPr/>
          <p:nvPr/>
        </p:nvSpPr>
        <p:spPr>
          <a:xfrm>
            <a:off x="7693152" y="383121"/>
            <a:ext cx="1284224" cy="1209988"/>
          </a:xfrm>
          <a:prstGeom prst="ellipse">
            <a:avLst/>
          </a:prstGeom>
          <a:solidFill>
            <a:srgbClr val="0066A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algn="ctr" defTabSz="914354">
              <a:defRPr/>
            </a:pPr>
            <a:endParaRPr lang="en-US" sz="2400">
              <a:solidFill>
                <a:prstClr val="white"/>
              </a:solidFill>
              <a:latin typeface="Calibri"/>
            </a:endParaRPr>
          </a:p>
        </p:txBody>
      </p:sp>
      <p:pic>
        <p:nvPicPr>
          <p:cNvPr id="34" name="Picture 33"/>
          <p:cNvPicPr>
            <a:picLocks noChangeAspect="1"/>
          </p:cNvPicPr>
          <p:nvPr/>
        </p:nvPicPr>
        <p:blipFill>
          <a:blip r:embed="rId4" cstate="email">
            <a:extLst>
              <a:ext uri="{BEBA8EAE-BF5A-486C-A8C5-ECC9F3942E4B}">
                <a14:imgProps xmlns:a14="http://schemas.microsoft.com/office/drawing/2010/main">
                  <a14:imgLayer r:embed="rId5">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7891783" y="471546"/>
            <a:ext cx="913748" cy="913748"/>
          </a:xfrm>
          <a:prstGeom prst="rect">
            <a:avLst/>
          </a:prstGeom>
        </p:spPr>
      </p:pic>
      <p:sp>
        <p:nvSpPr>
          <p:cNvPr id="35" name="Oval 34"/>
          <p:cNvSpPr/>
          <p:nvPr/>
        </p:nvSpPr>
        <p:spPr>
          <a:xfrm>
            <a:off x="7708130" y="383122"/>
            <a:ext cx="1269246" cy="1209074"/>
          </a:xfrm>
          <a:prstGeom prst="ellipse">
            <a:avLst/>
          </a:prstGeom>
          <a:solidFill>
            <a:srgbClr val="6AADE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algn="ctr" defTabSz="914354">
              <a:defRPr/>
            </a:pPr>
            <a:endParaRPr lang="en-US" sz="2400">
              <a:solidFill>
                <a:prstClr val="white"/>
              </a:solidFill>
              <a:latin typeface="Calibri"/>
            </a:endParaRPr>
          </a:p>
        </p:txBody>
      </p:sp>
      <p:pic>
        <p:nvPicPr>
          <p:cNvPr id="36" name="Picture 35"/>
          <p:cNvPicPr>
            <a:picLocks noChangeAspect="1"/>
          </p:cNvPicPr>
          <p:nvPr/>
        </p:nvPicPr>
        <p:blipFill>
          <a:blip r:embed="rId6" cstate="email">
            <a:duotone>
              <a:prstClr val="black"/>
              <a:srgbClr val="FFFFFF">
                <a:tint val="45000"/>
                <a:satMod val="400000"/>
              </a:srgbClr>
            </a:duotone>
            <a:extLst>
              <a:ext uri="{28A0092B-C50C-407E-A947-70E740481C1C}">
                <a14:useLocalDpi xmlns:a14="http://schemas.microsoft.com/office/drawing/2010/main" val="0"/>
              </a:ext>
            </a:extLst>
          </a:blip>
          <a:stretch>
            <a:fillRect/>
          </a:stretch>
        </p:blipFill>
        <p:spPr>
          <a:xfrm>
            <a:off x="7928507" y="494474"/>
            <a:ext cx="828492" cy="828492"/>
          </a:xfrm>
          <a:prstGeom prst="rect">
            <a:avLst/>
          </a:prstGeom>
        </p:spPr>
      </p:pic>
      <p:sp>
        <p:nvSpPr>
          <p:cNvPr id="37" name="Oval 36"/>
          <p:cNvSpPr/>
          <p:nvPr/>
        </p:nvSpPr>
        <p:spPr>
          <a:xfrm>
            <a:off x="7708131" y="391580"/>
            <a:ext cx="1256358" cy="1200616"/>
          </a:xfrm>
          <a:prstGeom prst="ellipse">
            <a:avLst/>
          </a:prstGeom>
          <a:solidFill>
            <a:srgbClr val="F0AB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171451" tIns="171451" rIns="171451" bIns="171451" rtlCol="0" anchor="ctr">
            <a:noAutofit/>
          </a:bodyPr>
          <a:lstStyle/>
          <a:p>
            <a:pPr algn="ctr" defTabSz="685783">
              <a:defRPr/>
            </a:pPr>
            <a:endParaRPr lang="en-US">
              <a:solidFill>
                <a:prstClr val="white"/>
              </a:solidFill>
              <a:latin typeface="Calibri"/>
            </a:endParaRPr>
          </a:p>
        </p:txBody>
      </p:sp>
      <p:pic>
        <p:nvPicPr>
          <p:cNvPr id="38" name="Picture 3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977433" y="622339"/>
            <a:ext cx="730639" cy="730639"/>
          </a:xfrm>
          <a:prstGeom prst="rect">
            <a:avLst/>
          </a:prstGeom>
        </p:spPr>
      </p:pic>
      <p:sp>
        <p:nvSpPr>
          <p:cNvPr id="56" name="Oval 55"/>
          <p:cNvSpPr/>
          <p:nvPr/>
        </p:nvSpPr>
        <p:spPr>
          <a:xfrm>
            <a:off x="7734467" y="392339"/>
            <a:ext cx="1230021" cy="1200770"/>
          </a:xfrm>
          <a:prstGeom prst="ellipse">
            <a:avLst/>
          </a:prstGeom>
          <a:solidFill>
            <a:srgbClr val="C1BB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algn="ctr" defTabSz="914354">
              <a:defRPr/>
            </a:pPr>
            <a:endParaRPr lang="en-US" sz="2400">
              <a:solidFill>
                <a:prstClr val="white"/>
              </a:solidFill>
              <a:latin typeface="Calibri"/>
            </a:endParaRPr>
          </a:p>
        </p:txBody>
      </p:sp>
      <p:pic>
        <p:nvPicPr>
          <p:cNvPr id="57" name="Picture 56"/>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882314" y="556741"/>
            <a:ext cx="928169" cy="928169"/>
          </a:xfrm>
          <a:prstGeom prst="rect">
            <a:avLst/>
          </a:prstGeom>
        </p:spPr>
      </p:pic>
      <p:grpSp>
        <p:nvGrpSpPr>
          <p:cNvPr id="25" name="Group 24"/>
          <p:cNvGrpSpPr/>
          <p:nvPr/>
        </p:nvGrpSpPr>
        <p:grpSpPr>
          <a:xfrm>
            <a:off x="845402" y="2058835"/>
            <a:ext cx="2829236" cy="3153365"/>
            <a:chOff x="2183728" y="3289461"/>
            <a:chExt cx="2829236" cy="2468369"/>
          </a:xfrm>
        </p:grpSpPr>
        <p:sp>
          <p:nvSpPr>
            <p:cNvPr id="26" name="TextBox 25"/>
            <p:cNvSpPr txBox="1"/>
            <p:nvPr/>
          </p:nvSpPr>
          <p:spPr>
            <a:xfrm>
              <a:off x="2853399" y="3289461"/>
              <a:ext cx="1498743" cy="335609"/>
            </a:xfrm>
            <a:prstGeom prst="rect">
              <a:avLst/>
            </a:prstGeom>
            <a:noFill/>
            <a:ln>
              <a:noFill/>
            </a:ln>
          </p:spPr>
          <p:txBody>
            <a:bodyPr wrap="square" lIns="0" tIns="0" rIns="0" bIns="0" rtlCol="0">
              <a:spAutoFit/>
            </a:bodyPr>
            <a:lstStyle/>
            <a:p>
              <a:pPr defTabSz="914354">
                <a:lnSpc>
                  <a:spcPct val="120000"/>
                </a:lnSpc>
                <a:defRPr/>
              </a:pPr>
              <a:r>
                <a:rPr lang="en-CA" sz="2400" b="1">
                  <a:solidFill>
                    <a:srgbClr val="0066A1"/>
                  </a:solidFill>
                  <a:latin typeface="Calibri"/>
                </a:rPr>
                <a:t>Day One</a:t>
              </a:r>
              <a:endParaRPr lang="en-US" sz="2400" b="1">
                <a:solidFill>
                  <a:srgbClr val="0066A1"/>
                </a:solidFill>
                <a:latin typeface="Calibri"/>
              </a:endParaRPr>
            </a:p>
          </p:txBody>
        </p:sp>
        <p:sp>
          <p:nvSpPr>
            <p:cNvPr id="27" name="Content Placeholder 13">
              <a:extLst>
                <a:ext uri="{FF2B5EF4-FFF2-40B4-BE49-F238E27FC236}">
                  <a16:creationId xmlns:a16="http://schemas.microsoft.com/office/drawing/2014/main" id="{38B4D2FD-26D0-465B-82FD-E1B8A9E7F890}"/>
                </a:ext>
              </a:extLst>
            </p:cNvPr>
            <p:cNvSpPr txBox="1">
              <a:spLocks/>
            </p:cNvSpPr>
            <p:nvPr/>
          </p:nvSpPr>
          <p:spPr>
            <a:xfrm>
              <a:off x="2183728" y="5296342"/>
              <a:ext cx="2829236" cy="461488"/>
            </a:xfrm>
            <a:prstGeom prst="rect">
              <a:avLst/>
            </a:prstGeom>
            <a:ln>
              <a:noFill/>
            </a:ln>
          </p:spPr>
          <p:txBody>
            <a:bodyPr vert="horz" lIns="0" tIns="0" rIns="0" bIns="0" rtlCol="0" anchor="t">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algn="ctr" defTabSz="914354">
                <a:spcBef>
                  <a:spcPts val="601"/>
                </a:spcBef>
                <a:buNone/>
                <a:defRPr/>
              </a:pPr>
              <a:r>
                <a:rPr lang="en-CA" sz="2200" b="1" dirty="0">
                  <a:solidFill>
                    <a:srgbClr val="002244"/>
                  </a:solidFill>
                  <a:latin typeface="Calibri"/>
                  <a:cs typeface="Calibri"/>
                </a:rPr>
                <a:t>Co-created the improved website and new features.</a:t>
              </a:r>
            </a:p>
          </p:txBody>
        </p:sp>
      </p:grpSp>
      <p:grpSp>
        <p:nvGrpSpPr>
          <p:cNvPr id="47" name="Group 46"/>
          <p:cNvGrpSpPr/>
          <p:nvPr/>
        </p:nvGrpSpPr>
        <p:grpSpPr>
          <a:xfrm>
            <a:off x="4698080" y="2058835"/>
            <a:ext cx="3138197" cy="3830698"/>
            <a:chOff x="5095250" y="3307125"/>
            <a:chExt cx="2641602" cy="3370191"/>
          </a:xfrm>
        </p:grpSpPr>
        <p:sp>
          <p:nvSpPr>
            <p:cNvPr id="48" name="Content Placeholder 13">
              <a:extLst>
                <a:ext uri="{FF2B5EF4-FFF2-40B4-BE49-F238E27FC236}">
                  <a16:creationId xmlns:a16="http://schemas.microsoft.com/office/drawing/2014/main" id="{38B4D2FD-26D0-465B-82FD-E1B8A9E7F890}"/>
                </a:ext>
              </a:extLst>
            </p:cNvPr>
            <p:cNvSpPr txBox="1">
              <a:spLocks/>
            </p:cNvSpPr>
            <p:nvPr/>
          </p:nvSpPr>
          <p:spPr>
            <a:xfrm>
              <a:off x="5095250" y="4966823"/>
              <a:ext cx="2641602" cy="1710493"/>
            </a:xfrm>
            <a:prstGeom prst="rect">
              <a:avLst/>
            </a:prstGeom>
            <a:ln>
              <a:noFill/>
            </a:ln>
          </p:spPr>
          <p:txBody>
            <a:bodyPr vert="horz" lIns="0" tIns="0" rIns="0" bIns="0" rtlCol="0" anchor="t">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algn="ctr" defTabSz="914354">
                <a:spcBef>
                  <a:spcPts val="601"/>
                </a:spcBef>
                <a:buNone/>
                <a:defRPr/>
              </a:pPr>
              <a:endParaRPr lang="en-CA" sz="2200" b="1" dirty="0">
                <a:solidFill>
                  <a:srgbClr val="002244"/>
                </a:solidFill>
                <a:latin typeface="Calibri"/>
                <a:cs typeface="Calibri"/>
              </a:endParaRPr>
            </a:p>
            <a:p>
              <a:pPr algn="ctr" defTabSz="914354">
                <a:spcBef>
                  <a:spcPts val="601"/>
                </a:spcBef>
                <a:buNone/>
                <a:defRPr/>
              </a:pPr>
              <a:r>
                <a:rPr lang="en-CA" sz="2200" b="1" dirty="0">
                  <a:solidFill>
                    <a:srgbClr val="002244"/>
                  </a:solidFill>
                  <a:latin typeface="Calibri"/>
                  <a:cs typeface="Calibri"/>
                </a:rPr>
                <a:t>Co-created a service flow in a Community Health Centre setting.</a:t>
              </a:r>
              <a:endParaRPr lang="en-CA" sz="2200" b="1" dirty="0">
                <a:solidFill>
                  <a:srgbClr val="6AADE4"/>
                </a:solidFill>
                <a:latin typeface="Calibri"/>
                <a:ea typeface="+mn-lt"/>
                <a:cs typeface="Calibri"/>
              </a:endParaRPr>
            </a:p>
            <a:p>
              <a:pPr defTabSz="914354">
                <a:spcBef>
                  <a:spcPts val="601"/>
                </a:spcBef>
                <a:buFont typeface="Arial"/>
                <a:buChar char="​"/>
                <a:defRPr/>
              </a:pPr>
              <a:endParaRPr lang="en-CA" sz="2000" dirty="0">
                <a:solidFill>
                  <a:srgbClr val="6AADE4"/>
                </a:solidFill>
                <a:latin typeface="Calibri"/>
                <a:ea typeface="+mn-lt"/>
                <a:cs typeface="Calibri"/>
              </a:endParaRPr>
            </a:p>
          </p:txBody>
        </p:sp>
        <p:sp>
          <p:nvSpPr>
            <p:cNvPr id="49" name="TextBox 48"/>
            <p:cNvSpPr txBox="1"/>
            <p:nvPr/>
          </p:nvSpPr>
          <p:spPr>
            <a:xfrm>
              <a:off x="6070491" y="3307125"/>
              <a:ext cx="920369" cy="443198"/>
            </a:xfrm>
            <a:prstGeom prst="rect">
              <a:avLst/>
            </a:prstGeom>
            <a:noFill/>
            <a:ln>
              <a:noFill/>
            </a:ln>
          </p:spPr>
          <p:txBody>
            <a:bodyPr wrap="square" lIns="0" tIns="0" rIns="0" bIns="0" rtlCol="0">
              <a:spAutoFit/>
            </a:bodyPr>
            <a:lstStyle/>
            <a:p>
              <a:pPr defTabSz="914354">
                <a:lnSpc>
                  <a:spcPct val="120000"/>
                </a:lnSpc>
                <a:defRPr/>
              </a:pPr>
              <a:r>
                <a:rPr lang="en-CA" sz="2400" b="1">
                  <a:solidFill>
                    <a:srgbClr val="0066A1"/>
                  </a:solidFill>
                  <a:latin typeface="Calibri"/>
                </a:rPr>
                <a:t>Day Two</a:t>
              </a:r>
              <a:endParaRPr lang="en-US" sz="2400" b="1">
                <a:solidFill>
                  <a:srgbClr val="0066A1"/>
                </a:solidFill>
                <a:latin typeface="Calibri"/>
              </a:endParaRPr>
            </a:p>
          </p:txBody>
        </p:sp>
      </p:grpSp>
      <p:pic>
        <p:nvPicPr>
          <p:cNvPr id="50" name="Picture 49"/>
          <p:cNvPicPr>
            <a:picLocks noChangeAspect="1"/>
          </p:cNvPicPr>
          <p:nvPr/>
        </p:nvPicPr>
        <p:blipFill rotWithShape="1">
          <a:blip r:embed="rId9" cstate="email">
            <a:extLst>
              <a:ext uri="{28A0092B-C50C-407E-A947-70E740481C1C}">
                <a14:useLocalDpi xmlns:a14="http://schemas.microsoft.com/office/drawing/2010/main" val="0"/>
              </a:ext>
            </a:extLst>
          </a:blip>
          <a:srcRect r="8230"/>
          <a:stretch/>
        </p:blipFill>
        <p:spPr>
          <a:xfrm>
            <a:off x="781349" y="2605719"/>
            <a:ext cx="2957342" cy="1737257"/>
          </a:xfrm>
          <a:prstGeom prst="rect">
            <a:avLst/>
          </a:prstGeom>
          <a:ln>
            <a:noFill/>
          </a:ln>
        </p:spPr>
      </p:pic>
      <p:pic>
        <p:nvPicPr>
          <p:cNvPr id="51" name="Picture 50"/>
          <p:cNvPicPr>
            <a:picLocks noChangeAspect="1"/>
          </p:cNvPicPr>
          <p:nvPr/>
        </p:nvPicPr>
        <p:blipFill rotWithShape="1">
          <a:blip r:embed="rId10" cstate="email">
            <a:extLst>
              <a:ext uri="{28A0092B-C50C-407E-A947-70E740481C1C}">
                <a14:useLocalDpi xmlns:a14="http://schemas.microsoft.com/office/drawing/2010/main" val="0"/>
              </a:ext>
            </a:extLst>
          </a:blip>
          <a:srcRect b="7685"/>
          <a:stretch/>
        </p:blipFill>
        <p:spPr>
          <a:xfrm>
            <a:off x="4825248" y="2605719"/>
            <a:ext cx="2770445" cy="1705024"/>
          </a:xfrm>
          <a:prstGeom prst="rect">
            <a:avLst/>
          </a:prstGeom>
          <a:ln>
            <a:noFill/>
          </a:ln>
        </p:spPr>
      </p:pic>
      <p:sp>
        <p:nvSpPr>
          <p:cNvPr id="53" name="Rectangle 52"/>
          <p:cNvSpPr/>
          <p:nvPr/>
        </p:nvSpPr>
        <p:spPr>
          <a:xfrm>
            <a:off x="446658" y="494474"/>
            <a:ext cx="7149035" cy="1358354"/>
          </a:xfrm>
          <a:prstGeom prst="rect">
            <a:avLst/>
          </a:prstGeom>
          <a:solidFill>
            <a:srgbClr val="002244"/>
          </a:solidFill>
          <a:ln w="12700">
            <a:solidFill>
              <a:srgbClr val="F0AB00"/>
            </a:solidFill>
          </a:ln>
        </p:spPr>
        <p:style>
          <a:lnRef idx="2">
            <a:schemeClr val="accent1">
              <a:shade val="50000"/>
            </a:schemeClr>
          </a:lnRef>
          <a:fillRef idx="1">
            <a:schemeClr val="accent1"/>
          </a:fillRef>
          <a:effectRef idx="0">
            <a:schemeClr val="accent1"/>
          </a:effectRef>
          <a:fontRef idx="minor">
            <a:schemeClr val="lt1"/>
          </a:fontRef>
        </p:style>
        <p:txBody>
          <a:bodyPr wrap="none" lIns="171451" tIns="171451" rIns="171451" bIns="171451" rtlCol="0" anchor="ctr">
            <a:noAutofit/>
          </a:bodyPr>
          <a:lstStyle/>
          <a:p>
            <a:pPr defTabSz="685783">
              <a:defRPr/>
            </a:pPr>
            <a:endParaRPr lang="en-US" sz="1051">
              <a:solidFill>
                <a:prstClr val="white"/>
              </a:solidFill>
              <a:latin typeface="Calibri"/>
            </a:endParaRPr>
          </a:p>
        </p:txBody>
      </p:sp>
      <p:sp>
        <p:nvSpPr>
          <p:cNvPr id="24" name="TextBox 23"/>
          <p:cNvSpPr txBox="1"/>
          <p:nvPr/>
        </p:nvSpPr>
        <p:spPr>
          <a:xfrm>
            <a:off x="533524" y="580858"/>
            <a:ext cx="6982690" cy="1107996"/>
          </a:xfrm>
          <a:prstGeom prst="rect">
            <a:avLst/>
          </a:prstGeom>
          <a:noFill/>
        </p:spPr>
        <p:txBody>
          <a:bodyPr wrap="square" lIns="0" tIns="0" rIns="0" bIns="0" rtlCol="0" anchor="ctr">
            <a:spAutoFit/>
          </a:bodyPr>
          <a:lstStyle/>
          <a:p>
            <a:pPr algn="ctr" defTabSz="914354">
              <a:defRPr/>
            </a:pPr>
            <a:r>
              <a:rPr lang="en-CA" sz="2400" b="1" dirty="0">
                <a:solidFill>
                  <a:srgbClr val="F0AB00"/>
                </a:solidFill>
                <a:latin typeface="Calibri"/>
              </a:rPr>
              <a:t>What we did: </a:t>
            </a:r>
            <a:r>
              <a:rPr lang="en-CA" sz="2400" dirty="0">
                <a:solidFill>
                  <a:prstClr val="white"/>
                </a:solidFill>
                <a:latin typeface="Calibri"/>
              </a:rPr>
              <a:t>Convened diverse stakeholders to jointly understand benefit access problems, generate insights, and help design possible solutions. </a:t>
            </a:r>
          </a:p>
        </p:txBody>
      </p:sp>
    </p:spTree>
    <p:custDataLst>
      <p:tags r:id="rId1"/>
    </p:custDataLst>
    <p:extLst>
      <p:ext uri="{BB962C8B-B14F-4D97-AF65-F5344CB8AC3E}">
        <p14:creationId xmlns:p14="http://schemas.microsoft.com/office/powerpoint/2010/main" val="708626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Oval 32"/>
          <p:cNvSpPr/>
          <p:nvPr/>
        </p:nvSpPr>
        <p:spPr>
          <a:xfrm>
            <a:off x="7693152" y="383121"/>
            <a:ext cx="1284224" cy="1209988"/>
          </a:xfrm>
          <a:prstGeom prst="ellipse">
            <a:avLst/>
          </a:prstGeom>
          <a:solidFill>
            <a:srgbClr val="0066A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algn="ctr" defTabSz="914354">
              <a:defRPr/>
            </a:pPr>
            <a:endParaRPr lang="en-US" sz="2400">
              <a:solidFill>
                <a:prstClr val="white"/>
              </a:solidFill>
              <a:latin typeface="Calibri"/>
            </a:endParaRPr>
          </a:p>
        </p:txBody>
      </p:sp>
      <p:pic>
        <p:nvPicPr>
          <p:cNvPr id="34" name="Picture 33"/>
          <p:cNvPicPr>
            <a:picLocks noChangeAspect="1"/>
          </p:cNvPicPr>
          <p:nvPr/>
        </p:nvPicPr>
        <p:blipFill>
          <a:blip r:embed="rId4" cstate="email">
            <a:extLst>
              <a:ext uri="{BEBA8EAE-BF5A-486C-A8C5-ECC9F3942E4B}">
                <a14:imgProps xmlns:a14="http://schemas.microsoft.com/office/drawing/2010/main">
                  <a14:imgLayer r:embed="rId5">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7891783" y="471546"/>
            <a:ext cx="913748" cy="913748"/>
          </a:xfrm>
          <a:prstGeom prst="rect">
            <a:avLst/>
          </a:prstGeom>
        </p:spPr>
      </p:pic>
      <p:sp>
        <p:nvSpPr>
          <p:cNvPr id="35" name="Oval 34"/>
          <p:cNvSpPr/>
          <p:nvPr/>
        </p:nvSpPr>
        <p:spPr>
          <a:xfrm>
            <a:off x="7708130" y="383122"/>
            <a:ext cx="1269246" cy="1209074"/>
          </a:xfrm>
          <a:prstGeom prst="ellipse">
            <a:avLst/>
          </a:prstGeom>
          <a:solidFill>
            <a:srgbClr val="6AADE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algn="ctr" defTabSz="914354">
              <a:defRPr/>
            </a:pPr>
            <a:endParaRPr lang="en-US" sz="2400">
              <a:solidFill>
                <a:prstClr val="white"/>
              </a:solidFill>
              <a:latin typeface="Calibri"/>
            </a:endParaRPr>
          </a:p>
        </p:txBody>
      </p:sp>
      <p:pic>
        <p:nvPicPr>
          <p:cNvPr id="36" name="Picture 35"/>
          <p:cNvPicPr>
            <a:picLocks noChangeAspect="1"/>
          </p:cNvPicPr>
          <p:nvPr/>
        </p:nvPicPr>
        <p:blipFill>
          <a:blip r:embed="rId6" cstate="email">
            <a:duotone>
              <a:prstClr val="black"/>
              <a:srgbClr val="FFFFFF">
                <a:tint val="45000"/>
                <a:satMod val="400000"/>
              </a:srgbClr>
            </a:duotone>
            <a:extLst>
              <a:ext uri="{28A0092B-C50C-407E-A947-70E740481C1C}">
                <a14:useLocalDpi xmlns:a14="http://schemas.microsoft.com/office/drawing/2010/main" val="0"/>
              </a:ext>
            </a:extLst>
          </a:blip>
          <a:stretch>
            <a:fillRect/>
          </a:stretch>
        </p:blipFill>
        <p:spPr>
          <a:xfrm>
            <a:off x="7928507" y="494474"/>
            <a:ext cx="828492" cy="828492"/>
          </a:xfrm>
          <a:prstGeom prst="rect">
            <a:avLst/>
          </a:prstGeom>
        </p:spPr>
      </p:pic>
      <p:sp>
        <p:nvSpPr>
          <p:cNvPr id="37" name="Oval 36"/>
          <p:cNvSpPr/>
          <p:nvPr/>
        </p:nvSpPr>
        <p:spPr>
          <a:xfrm>
            <a:off x="7708131" y="391580"/>
            <a:ext cx="1256358" cy="1200616"/>
          </a:xfrm>
          <a:prstGeom prst="ellipse">
            <a:avLst/>
          </a:prstGeom>
          <a:solidFill>
            <a:srgbClr val="F0AB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171451" tIns="171451" rIns="171451" bIns="171451" rtlCol="0" anchor="ctr">
            <a:noAutofit/>
          </a:bodyPr>
          <a:lstStyle/>
          <a:p>
            <a:pPr algn="ctr" defTabSz="685783">
              <a:defRPr/>
            </a:pPr>
            <a:endParaRPr lang="en-US">
              <a:solidFill>
                <a:prstClr val="white"/>
              </a:solidFill>
              <a:latin typeface="Calibri"/>
            </a:endParaRPr>
          </a:p>
        </p:txBody>
      </p:sp>
      <p:pic>
        <p:nvPicPr>
          <p:cNvPr id="38" name="Picture 3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977433" y="622339"/>
            <a:ext cx="730639" cy="730639"/>
          </a:xfrm>
          <a:prstGeom prst="rect">
            <a:avLst/>
          </a:prstGeom>
        </p:spPr>
      </p:pic>
      <p:sp>
        <p:nvSpPr>
          <p:cNvPr id="56" name="Oval 55"/>
          <p:cNvSpPr/>
          <p:nvPr/>
        </p:nvSpPr>
        <p:spPr>
          <a:xfrm>
            <a:off x="7734467" y="392339"/>
            <a:ext cx="1230021" cy="1200770"/>
          </a:xfrm>
          <a:prstGeom prst="ellipse">
            <a:avLst/>
          </a:prstGeom>
          <a:solidFill>
            <a:srgbClr val="C1BB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228601" tIns="228601" rIns="228601" bIns="228601" rtlCol="0" anchor="ctr">
            <a:noAutofit/>
          </a:bodyPr>
          <a:lstStyle/>
          <a:p>
            <a:pPr algn="ctr" defTabSz="914354">
              <a:defRPr/>
            </a:pPr>
            <a:endParaRPr lang="en-US" sz="2400">
              <a:solidFill>
                <a:prstClr val="white"/>
              </a:solidFill>
              <a:latin typeface="Calibri"/>
            </a:endParaRPr>
          </a:p>
        </p:txBody>
      </p:sp>
      <p:pic>
        <p:nvPicPr>
          <p:cNvPr id="57" name="Picture 56"/>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882314" y="556741"/>
            <a:ext cx="928169" cy="928169"/>
          </a:xfrm>
          <a:prstGeom prst="rect">
            <a:avLst/>
          </a:prstGeom>
        </p:spPr>
      </p:pic>
      <p:sp>
        <p:nvSpPr>
          <p:cNvPr id="53" name="Rectangle 52"/>
          <p:cNvSpPr/>
          <p:nvPr/>
        </p:nvSpPr>
        <p:spPr>
          <a:xfrm>
            <a:off x="446658" y="494474"/>
            <a:ext cx="7149035" cy="1358354"/>
          </a:xfrm>
          <a:prstGeom prst="rect">
            <a:avLst/>
          </a:prstGeom>
          <a:solidFill>
            <a:srgbClr val="002244"/>
          </a:solidFill>
          <a:ln w="12700">
            <a:solidFill>
              <a:srgbClr val="F0AB00"/>
            </a:solidFill>
          </a:ln>
        </p:spPr>
        <p:style>
          <a:lnRef idx="2">
            <a:schemeClr val="accent1">
              <a:shade val="50000"/>
            </a:schemeClr>
          </a:lnRef>
          <a:fillRef idx="1">
            <a:schemeClr val="accent1"/>
          </a:fillRef>
          <a:effectRef idx="0">
            <a:schemeClr val="accent1"/>
          </a:effectRef>
          <a:fontRef idx="minor">
            <a:schemeClr val="lt1"/>
          </a:fontRef>
        </p:style>
        <p:txBody>
          <a:bodyPr wrap="none" lIns="171451" tIns="171451" rIns="171451" bIns="171451" rtlCol="0" anchor="ctr">
            <a:noAutofit/>
          </a:bodyPr>
          <a:lstStyle/>
          <a:p>
            <a:pPr defTabSz="685783">
              <a:defRPr/>
            </a:pPr>
            <a:endParaRPr lang="en-US" sz="1051">
              <a:solidFill>
                <a:prstClr val="white"/>
              </a:solidFill>
              <a:latin typeface="Calibri"/>
            </a:endParaRPr>
          </a:p>
        </p:txBody>
      </p:sp>
      <p:sp>
        <p:nvSpPr>
          <p:cNvPr id="24" name="TextBox 23"/>
          <p:cNvSpPr txBox="1"/>
          <p:nvPr/>
        </p:nvSpPr>
        <p:spPr>
          <a:xfrm>
            <a:off x="533524" y="580858"/>
            <a:ext cx="6982690" cy="1107996"/>
          </a:xfrm>
          <a:prstGeom prst="rect">
            <a:avLst/>
          </a:prstGeom>
          <a:noFill/>
        </p:spPr>
        <p:txBody>
          <a:bodyPr wrap="square" lIns="0" tIns="0" rIns="0" bIns="0" rtlCol="0" anchor="ctr">
            <a:spAutoFit/>
          </a:bodyPr>
          <a:lstStyle/>
          <a:p>
            <a:pPr algn="ctr" defTabSz="914354">
              <a:defRPr/>
            </a:pPr>
            <a:r>
              <a:rPr lang="en-CA" sz="2400" b="1" dirty="0">
                <a:solidFill>
                  <a:srgbClr val="F0AB00"/>
                </a:solidFill>
                <a:latin typeface="Calibri"/>
              </a:rPr>
              <a:t>What we did: </a:t>
            </a:r>
            <a:r>
              <a:rPr lang="en-CA" sz="2400" dirty="0">
                <a:solidFill>
                  <a:prstClr val="white"/>
                </a:solidFill>
                <a:latin typeface="Calibri"/>
              </a:rPr>
              <a:t>Convened diverse stakeholders to jointly understand benefit access problems, generate insights, and help design possible solutions. </a:t>
            </a:r>
          </a:p>
        </p:txBody>
      </p:sp>
      <p:pic>
        <p:nvPicPr>
          <p:cNvPr id="20" name="Picture 19"/>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46658" y="2420888"/>
            <a:ext cx="4773414" cy="2878759"/>
          </a:xfrm>
          <a:prstGeom prst="rect">
            <a:avLst/>
          </a:prstGeom>
        </p:spPr>
      </p:pic>
      <p:sp>
        <p:nvSpPr>
          <p:cNvPr id="21" name="Rectangle 20"/>
          <p:cNvSpPr/>
          <p:nvPr/>
        </p:nvSpPr>
        <p:spPr>
          <a:xfrm>
            <a:off x="5362220" y="2996952"/>
            <a:ext cx="2841823" cy="1196565"/>
          </a:xfrm>
          <a:prstGeom prst="rect">
            <a:avLst/>
          </a:prstGeom>
        </p:spPr>
        <p:txBody>
          <a:bodyPr wrap="square">
            <a:spAutoFit/>
          </a:bodyPr>
          <a:lstStyle/>
          <a:p>
            <a:pPr algn="ctr" defTabSz="685783">
              <a:defRPr/>
            </a:pPr>
            <a:r>
              <a:rPr lang="en-CA" sz="2400" b="1">
                <a:solidFill>
                  <a:srgbClr val="002244"/>
                </a:solidFill>
                <a:latin typeface="Calibri"/>
                <a:ea typeface="+mn-lt"/>
                <a:cs typeface="Calibri"/>
              </a:rPr>
              <a:t>We used co-creation insights to develop a </a:t>
            </a:r>
            <a:r>
              <a:rPr lang="en-CA" sz="2400" b="1">
                <a:solidFill>
                  <a:srgbClr val="0066A1"/>
                </a:solidFill>
                <a:latin typeface="Calibri"/>
                <a:ea typeface="+mn-lt"/>
                <a:cs typeface="Calibri"/>
              </a:rPr>
              <a:t>service blueprint</a:t>
            </a:r>
            <a:r>
              <a:rPr lang="en-CA" sz="2400">
                <a:solidFill>
                  <a:prstClr val="black"/>
                </a:solidFill>
                <a:latin typeface="Calibri"/>
                <a:ea typeface="+mn-lt"/>
                <a:cs typeface="Calibri"/>
              </a:rPr>
              <a:t>. </a:t>
            </a:r>
            <a:endParaRPr lang="en-CA" sz="2400">
              <a:solidFill>
                <a:srgbClr val="002244"/>
              </a:solidFill>
              <a:latin typeface="Calibri"/>
              <a:ea typeface="+mn-lt"/>
              <a:cs typeface="Calibri"/>
            </a:endParaRPr>
          </a:p>
        </p:txBody>
      </p:sp>
    </p:spTree>
    <p:custDataLst>
      <p:tags r:id="rId1"/>
    </p:custDataLst>
    <p:extLst>
      <p:ext uri="{BB962C8B-B14F-4D97-AF65-F5344CB8AC3E}">
        <p14:creationId xmlns:p14="http://schemas.microsoft.com/office/powerpoint/2010/main" val="380928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a:srcRect l="14979" t="1" r="14892" b="2881"/>
          <a:stretch/>
        </p:blipFill>
        <p:spPr>
          <a:xfrm>
            <a:off x="5796136" y="3658314"/>
            <a:ext cx="2304256" cy="1138838"/>
          </a:xfrm>
          <a:prstGeom prst="rect">
            <a:avLst/>
          </a:prstGeom>
        </p:spPr>
      </p:pic>
      <p:sp>
        <p:nvSpPr>
          <p:cNvPr id="2" name="Title 1"/>
          <p:cNvSpPr>
            <a:spLocks noGrp="1"/>
          </p:cNvSpPr>
          <p:nvPr>
            <p:ph type="title"/>
          </p:nvPr>
        </p:nvSpPr>
        <p:spPr>
          <a:xfrm>
            <a:off x="0" y="427038"/>
            <a:ext cx="8532440" cy="868362"/>
          </a:xfrm>
          <a:solidFill>
            <a:srgbClr val="0066A1"/>
          </a:solidFill>
        </p:spPr>
        <p:txBody>
          <a:bodyPr>
            <a:normAutofit/>
          </a:bodyPr>
          <a:lstStyle/>
          <a:p>
            <a:pPr algn="ctr">
              <a:lnSpc>
                <a:spcPct val="150000"/>
              </a:lnSpc>
            </a:pPr>
            <a:r>
              <a:rPr lang="en-CA" sz="2800">
                <a:solidFill>
                  <a:schemeClr val="bg1"/>
                </a:solidFill>
              </a:rPr>
              <a:t>What did service design help us do?</a:t>
            </a:r>
          </a:p>
        </p:txBody>
      </p:sp>
      <p:sp>
        <p:nvSpPr>
          <p:cNvPr id="4" name="Slide Number Placeholder 3"/>
          <p:cNvSpPr>
            <a:spLocks noGrp="1"/>
          </p:cNvSpPr>
          <p:nvPr>
            <p:ph type="sldNum" sz="quarter" idx="12"/>
          </p:nvPr>
        </p:nvSpPr>
        <p:spPr/>
        <p:txBody>
          <a:bodyPr/>
          <a:lstStyle/>
          <a:p>
            <a:fld id="{512064B0-C331-6F48-BA8A-12E9B5EB7265}" type="slidenum">
              <a:rPr lang="en-US" smtClean="0"/>
              <a:pPr/>
              <a:t>32</a:t>
            </a:fld>
            <a:endParaRPr lang="en-US"/>
          </a:p>
        </p:txBody>
      </p:sp>
      <p:sp>
        <p:nvSpPr>
          <p:cNvPr id="6" name="Rectangle 5"/>
          <p:cNvSpPr/>
          <p:nvPr/>
        </p:nvSpPr>
        <p:spPr>
          <a:xfrm>
            <a:off x="683568" y="1419937"/>
            <a:ext cx="5328592" cy="4893647"/>
          </a:xfrm>
          <a:prstGeom prst="rect">
            <a:avLst/>
          </a:prstGeom>
        </p:spPr>
        <p:txBody>
          <a:bodyPr wrap="square">
            <a:spAutoFit/>
          </a:bodyPr>
          <a:lstStyle/>
          <a:p>
            <a:pPr marL="285750" indent="-285750" defTabSz="685783">
              <a:buSzPct val="100000"/>
              <a:buFont typeface="Wingdings" panose="05000000000000000000" pitchFamily="2" charset="2"/>
              <a:buChar char="ü"/>
              <a:tabLst>
                <a:tab pos="218593" algn="l"/>
              </a:tabLst>
              <a:defRPr/>
            </a:pPr>
            <a:r>
              <a:rPr lang="en-CA" sz="2400" spc="-4">
                <a:solidFill>
                  <a:srgbClr val="002244"/>
                </a:solidFill>
                <a:ea typeface="Calibri" panose="020F0502020204030204" pitchFamily="34" charset="0"/>
              </a:rPr>
              <a:t>Better </a:t>
            </a:r>
            <a:r>
              <a:rPr lang="en-CA" sz="2400" b="1" spc="-4">
                <a:solidFill>
                  <a:srgbClr val="0066A1"/>
                </a:solidFill>
                <a:ea typeface="Calibri" panose="020F0502020204030204" pitchFamily="34" charset="0"/>
              </a:rPr>
              <a:t>understand benefit application processes </a:t>
            </a:r>
            <a:endParaRPr lang="en-CA" sz="2400" spc="-4">
              <a:solidFill>
                <a:srgbClr val="0066A1"/>
              </a:solidFill>
              <a:ea typeface="Calibri" panose="020F0502020204030204" pitchFamily="34" charset="0"/>
            </a:endParaRPr>
          </a:p>
          <a:p>
            <a:pPr marL="285750" indent="-285750" defTabSz="685783">
              <a:buSzPct val="100000"/>
              <a:buFont typeface="Wingdings" panose="05000000000000000000" pitchFamily="2" charset="2"/>
              <a:buChar char="ü"/>
              <a:tabLst>
                <a:tab pos="218593" algn="l"/>
              </a:tabLst>
              <a:defRPr/>
            </a:pPr>
            <a:r>
              <a:rPr lang="en-CA" sz="2400" spc="-4">
                <a:solidFill>
                  <a:srgbClr val="002244"/>
                </a:solidFill>
                <a:ea typeface="Calibri" panose="020F0502020204030204" pitchFamily="34" charset="0"/>
              </a:rPr>
              <a:t>Gain deep knowledge about </a:t>
            </a:r>
            <a:r>
              <a:rPr lang="en-CA" sz="2400" b="1" spc="-4">
                <a:solidFill>
                  <a:srgbClr val="0066A1"/>
                </a:solidFill>
                <a:ea typeface="Calibri" panose="020F0502020204030204" pitchFamily="34" charset="0"/>
              </a:rPr>
              <a:t>experiences</a:t>
            </a:r>
            <a:r>
              <a:rPr lang="en-CA" sz="2400" spc="-4">
                <a:solidFill>
                  <a:srgbClr val="002244"/>
                </a:solidFill>
                <a:ea typeface="Calibri" panose="020F0502020204030204" pitchFamily="34" charset="0"/>
              </a:rPr>
              <a:t> of patients living on low incomes and the healthcare providers who support them. </a:t>
            </a:r>
          </a:p>
          <a:p>
            <a:pPr marL="285750" indent="-285750" defTabSz="685783">
              <a:buSzPct val="100000"/>
              <a:buFont typeface="Wingdings" panose="05000000000000000000" pitchFamily="2" charset="2"/>
              <a:buChar char="ü"/>
              <a:tabLst>
                <a:tab pos="218593" algn="l"/>
              </a:tabLst>
              <a:defRPr/>
            </a:pPr>
            <a:r>
              <a:rPr lang="en-CA" sz="2400" spc="-4">
                <a:solidFill>
                  <a:srgbClr val="002244"/>
                </a:solidFill>
                <a:ea typeface="Calibri" panose="020F0502020204030204" pitchFamily="34" charset="0"/>
              </a:rPr>
              <a:t>Enhance the tool so that it:</a:t>
            </a:r>
          </a:p>
          <a:p>
            <a:pPr marL="800100" lvl="1" indent="-342900" defTabSz="685783">
              <a:buClr>
                <a:srgbClr val="002244"/>
              </a:buClr>
              <a:buSzPct val="100000"/>
              <a:buFont typeface="Arial" panose="020B0604020202020204" pitchFamily="34" charset="0"/>
              <a:buChar char="•"/>
              <a:tabLst>
                <a:tab pos="218593" algn="l"/>
              </a:tabLst>
              <a:defRPr/>
            </a:pPr>
            <a:r>
              <a:rPr lang="en-CA" sz="2400" spc="-4">
                <a:solidFill>
                  <a:srgbClr val="002244"/>
                </a:solidFill>
                <a:ea typeface="Calibri" panose="020F0502020204030204" pitchFamily="34" charset="0"/>
              </a:rPr>
              <a:t>had</a:t>
            </a:r>
            <a:r>
              <a:rPr lang="en-CA" sz="2400" b="1" spc="-4">
                <a:solidFill>
                  <a:srgbClr val="002244"/>
                </a:solidFill>
                <a:ea typeface="Calibri" panose="020F0502020204030204" pitchFamily="34" charset="0"/>
              </a:rPr>
              <a:t> </a:t>
            </a:r>
            <a:r>
              <a:rPr lang="en-CA" sz="2400" b="1" spc="-4">
                <a:solidFill>
                  <a:srgbClr val="0066A1"/>
                </a:solidFill>
                <a:ea typeface="Calibri" panose="020F0502020204030204" pitchFamily="34" charset="0"/>
              </a:rPr>
              <a:t>user-friendly</a:t>
            </a:r>
            <a:r>
              <a:rPr lang="en-CA" sz="2400" b="1" spc="-4">
                <a:solidFill>
                  <a:srgbClr val="002244"/>
                </a:solidFill>
                <a:ea typeface="Calibri" panose="020F0502020204030204" pitchFamily="34" charset="0"/>
              </a:rPr>
              <a:t> </a:t>
            </a:r>
            <a:r>
              <a:rPr lang="en-CA" sz="2400" spc="-4">
                <a:solidFill>
                  <a:srgbClr val="002244"/>
                </a:solidFill>
                <a:ea typeface="Calibri" panose="020F0502020204030204" pitchFamily="34" charset="0"/>
              </a:rPr>
              <a:t>features and functionalities </a:t>
            </a:r>
          </a:p>
          <a:p>
            <a:pPr marL="800100" lvl="1" indent="-342900" defTabSz="685783">
              <a:buClr>
                <a:srgbClr val="002244"/>
              </a:buClr>
              <a:buSzPct val="100000"/>
              <a:buFont typeface="Arial" panose="020B0604020202020204" pitchFamily="34" charset="0"/>
              <a:buChar char="•"/>
              <a:tabLst>
                <a:tab pos="218593" algn="l"/>
              </a:tabLst>
              <a:defRPr/>
            </a:pPr>
            <a:r>
              <a:rPr lang="en-CA" sz="2400" b="1" spc="-4">
                <a:solidFill>
                  <a:srgbClr val="0066A1"/>
                </a:solidFill>
                <a:ea typeface="Calibri" panose="020F0502020204030204" pitchFamily="34" charset="0"/>
              </a:rPr>
              <a:t>easy access</a:t>
            </a:r>
            <a:r>
              <a:rPr lang="en-CA" sz="2400" spc="-4">
                <a:solidFill>
                  <a:srgbClr val="0066A1"/>
                </a:solidFill>
                <a:ea typeface="Calibri" panose="020F0502020204030204" pitchFamily="34" charset="0"/>
              </a:rPr>
              <a:t> </a:t>
            </a:r>
            <a:r>
              <a:rPr lang="en-CA" sz="2400" spc="-4">
                <a:solidFill>
                  <a:srgbClr val="002244"/>
                </a:solidFill>
                <a:ea typeface="Calibri" panose="020F0502020204030204" pitchFamily="34" charset="0"/>
              </a:rPr>
              <a:t>to government applications and local resources </a:t>
            </a:r>
          </a:p>
          <a:p>
            <a:pPr marL="342900" indent="-342900" defTabSz="685783">
              <a:buSzPct val="100000"/>
              <a:buFont typeface="Wingdings" panose="05000000000000000000" pitchFamily="2" charset="2"/>
              <a:buChar char="ü"/>
              <a:tabLst>
                <a:tab pos="218593" algn="l"/>
              </a:tabLst>
              <a:defRPr/>
            </a:pPr>
            <a:r>
              <a:rPr lang="en-CA" sz="2400" spc="-4">
                <a:solidFill>
                  <a:srgbClr val="002244"/>
                </a:solidFill>
                <a:ea typeface="Calibri" panose="020F0502020204030204" pitchFamily="34" charset="0"/>
              </a:rPr>
              <a:t>Develop a </a:t>
            </a:r>
            <a:r>
              <a:rPr lang="en-CA" sz="2400" b="1" spc="-4">
                <a:solidFill>
                  <a:srgbClr val="0066A1"/>
                </a:solidFill>
                <a:ea typeface="Calibri" panose="020F0502020204030204" pitchFamily="34" charset="0"/>
              </a:rPr>
              <a:t>service integration model</a:t>
            </a:r>
            <a:r>
              <a:rPr lang="en-CA" sz="2400" spc="-4">
                <a:solidFill>
                  <a:srgbClr val="002244"/>
                </a:solidFill>
                <a:ea typeface="Calibri" panose="020F0502020204030204" pitchFamily="34" charset="0"/>
              </a:rPr>
              <a:t> for frontline healthcare delivery</a:t>
            </a:r>
            <a:endParaRPr lang="en-US" sz="2800">
              <a:solidFill>
                <a:srgbClr val="002244"/>
              </a:solidFill>
            </a:endParaRPr>
          </a:p>
        </p:txBody>
      </p:sp>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682640" y="3356992"/>
            <a:ext cx="2503119" cy="2287485"/>
          </a:xfrm>
          <a:prstGeom prst="rect">
            <a:avLst/>
          </a:prstGeom>
        </p:spPr>
      </p:pic>
    </p:spTree>
    <p:custDataLst>
      <p:tags r:id="rId1"/>
    </p:custDataLst>
    <p:extLst>
      <p:ext uri="{BB962C8B-B14F-4D97-AF65-F5344CB8AC3E}">
        <p14:creationId xmlns:p14="http://schemas.microsoft.com/office/powerpoint/2010/main" val="664177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7038"/>
            <a:ext cx="8532440" cy="868362"/>
          </a:xfrm>
          <a:solidFill>
            <a:srgbClr val="002244"/>
          </a:solidFill>
        </p:spPr>
        <p:txBody>
          <a:bodyPr>
            <a:normAutofit/>
          </a:bodyPr>
          <a:lstStyle/>
          <a:p>
            <a:pPr marL="0" lvl="2" algn="ctr" defTabSz="914354">
              <a:lnSpc>
                <a:spcPct val="150000"/>
              </a:lnSpc>
              <a:defRPr/>
            </a:pPr>
            <a:r>
              <a:rPr lang="en-CA" sz="2800" b="1">
                <a:solidFill>
                  <a:prstClr val="white"/>
                </a:solidFill>
                <a:latin typeface="Calibri"/>
              </a:rPr>
              <a:t>Insights for non-profits</a:t>
            </a:r>
            <a:endParaRPr lang="en-US" sz="1801">
              <a:solidFill>
                <a:prstClr val="white"/>
              </a:solidFill>
              <a:latin typeface="Calibri"/>
            </a:endParaRPr>
          </a:p>
        </p:txBody>
      </p:sp>
      <p:sp>
        <p:nvSpPr>
          <p:cNvPr id="4" name="Slide Number Placeholder 3"/>
          <p:cNvSpPr>
            <a:spLocks noGrp="1"/>
          </p:cNvSpPr>
          <p:nvPr>
            <p:ph type="sldNum" sz="quarter" idx="12"/>
          </p:nvPr>
        </p:nvSpPr>
        <p:spPr/>
        <p:txBody>
          <a:bodyPr/>
          <a:lstStyle/>
          <a:p>
            <a:fld id="{512064B0-C331-6F48-BA8A-12E9B5EB7265}" type="slidenum">
              <a:rPr lang="en-US" smtClean="0"/>
              <a:pPr/>
              <a:t>33</a:t>
            </a:fld>
            <a:endParaRPr lang="en-US"/>
          </a:p>
        </p:txBody>
      </p:sp>
      <p:sp>
        <p:nvSpPr>
          <p:cNvPr id="9" name="Content Placeholder 13"/>
          <p:cNvSpPr>
            <a:spLocks noGrp="1"/>
          </p:cNvSpPr>
          <p:nvPr>
            <p:ph sz="quarter" idx="4294967295"/>
          </p:nvPr>
        </p:nvSpPr>
        <p:spPr>
          <a:xfrm>
            <a:off x="665820" y="1532978"/>
            <a:ext cx="7200800" cy="4020543"/>
          </a:xfrm>
          <a:prstGeom prst="rect">
            <a:avLst/>
          </a:prstGeom>
        </p:spPr>
        <p:txBody>
          <a:bodyPr vert="horz" lIns="0" tIns="0" rIns="0" bIns="0" rtlCol="0" anchor="t">
            <a:noAutofit/>
          </a:bodyPr>
          <a:lstStyle/>
          <a:p>
            <a:pPr marL="342882" lvl="3" indent="-342882">
              <a:spcBef>
                <a:spcPts val="601"/>
              </a:spcBef>
              <a:spcAft>
                <a:spcPts val="1200"/>
              </a:spcAft>
              <a:buAutoNum type="arabicPeriod"/>
            </a:pPr>
            <a:r>
              <a:rPr lang="en-CA" sz="2400" dirty="0"/>
              <a:t>Service design is a valuable methodology for designing programs because it keeps </a:t>
            </a:r>
            <a:r>
              <a:rPr lang="en-CA" sz="2400" b="1" dirty="0">
                <a:solidFill>
                  <a:srgbClr val="0066A1"/>
                </a:solidFill>
              </a:rPr>
              <a:t>both the user and service provider</a:t>
            </a:r>
            <a:r>
              <a:rPr lang="en-CA" sz="2400" dirty="0"/>
              <a:t> in mind</a:t>
            </a:r>
            <a:r>
              <a:rPr lang="en-CA" sz="2400" dirty="0">
                <a:ea typeface="Calibri"/>
                <a:cs typeface="Times New Roman"/>
              </a:rPr>
              <a:t>. </a:t>
            </a:r>
          </a:p>
          <a:p>
            <a:pPr marL="342882" lvl="3" indent="-342882">
              <a:spcBef>
                <a:spcPts val="601"/>
              </a:spcBef>
              <a:spcAft>
                <a:spcPts val="1200"/>
              </a:spcAft>
              <a:buAutoNum type="arabicPeriod"/>
            </a:pPr>
            <a:r>
              <a:rPr lang="en-CA" sz="2400" dirty="0"/>
              <a:t>However, service design also requires </a:t>
            </a:r>
            <a:r>
              <a:rPr lang="en-CA" sz="2400" b="1" dirty="0">
                <a:solidFill>
                  <a:srgbClr val="0066A1"/>
                </a:solidFill>
              </a:rPr>
              <a:t>human and financial resources</a:t>
            </a:r>
            <a:r>
              <a:rPr lang="en-CA" sz="2400" dirty="0"/>
              <a:t>. </a:t>
            </a:r>
          </a:p>
          <a:p>
            <a:pPr marL="342882" lvl="3" indent="-342882">
              <a:spcBef>
                <a:spcPts val="601"/>
              </a:spcBef>
              <a:spcAft>
                <a:spcPts val="1200"/>
              </a:spcAft>
              <a:buAutoNum type="arabicPeriod"/>
            </a:pPr>
            <a:r>
              <a:rPr lang="en-CA" sz="2400" dirty="0">
                <a:ea typeface="+mn-lt"/>
                <a:cs typeface="+mn-lt"/>
              </a:rPr>
              <a:t>Service design requires the </a:t>
            </a:r>
            <a:r>
              <a:rPr lang="en-CA" sz="2400" b="1" dirty="0">
                <a:solidFill>
                  <a:srgbClr val="0066A1"/>
                </a:solidFill>
                <a:ea typeface="+mn-lt"/>
                <a:cs typeface="+mn-lt"/>
              </a:rPr>
              <a:t>collaboration of all key stakeholders</a:t>
            </a:r>
            <a:r>
              <a:rPr lang="en-CA" sz="2400" dirty="0">
                <a:ea typeface="+mn-lt"/>
                <a:cs typeface="+mn-lt"/>
              </a:rPr>
              <a:t>. </a:t>
            </a:r>
          </a:p>
          <a:p>
            <a:pPr marL="342882" lvl="3" indent="-342882">
              <a:spcBef>
                <a:spcPts val="601"/>
              </a:spcBef>
              <a:spcAft>
                <a:spcPts val="1200"/>
              </a:spcAft>
              <a:buAutoNum type="arabicPeriod"/>
            </a:pPr>
            <a:r>
              <a:rPr lang="en-CA" sz="2400" dirty="0">
                <a:ea typeface="+mn-lt"/>
                <a:cs typeface="+mn-lt"/>
              </a:rPr>
              <a:t>Service design works well when organizations are </a:t>
            </a:r>
            <a:r>
              <a:rPr lang="en-CA" sz="2400" b="1" dirty="0">
                <a:solidFill>
                  <a:srgbClr val="0066A1"/>
                </a:solidFill>
                <a:ea typeface="+mn-lt"/>
                <a:cs typeface="+mn-lt"/>
              </a:rPr>
              <a:t>committed to a client-centred approach</a:t>
            </a:r>
            <a:r>
              <a:rPr lang="en-CA" sz="2400" dirty="0">
                <a:ea typeface="+mn-lt"/>
                <a:cs typeface="+mn-lt"/>
              </a:rPr>
              <a:t>.  </a:t>
            </a:r>
          </a:p>
        </p:txBody>
      </p:sp>
      <p:pic>
        <p:nvPicPr>
          <p:cNvPr id="10" name="Picture 9" descr="A close up of a logo&#10;&#10;Description generated with very high confidence">
            <a:extLst>
              <a:ext uri="{FF2B5EF4-FFF2-40B4-BE49-F238E27FC236}">
                <a16:creationId xmlns:a16="http://schemas.microsoft.com/office/drawing/2014/main" id="{ED36C4C1-249A-420F-83B3-90F3F7897E1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659248" y="4998027"/>
            <a:ext cx="1586144" cy="1586144"/>
          </a:xfrm>
          <a:prstGeom prst="rect">
            <a:avLst/>
          </a:prstGeom>
        </p:spPr>
      </p:pic>
    </p:spTree>
    <p:custDataLst>
      <p:tags r:id="rId1"/>
    </p:custDataLst>
    <p:extLst>
      <p:ext uri="{BB962C8B-B14F-4D97-AF65-F5344CB8AC3E}">
        <p14:creationId xmlns:p14="http://schemas.microsoft.com/office/powerpoint/2010/main" val="1256138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27038"/>
            <a:ext cx="4498769" cy="868362"/>
          </a:xfrm>
        </p:spPr>
        <p:txBody>
          <a:bodyPr>
            <a:normAutofit fontScale="90000"/>
          </a:bodyPr>
          <a:lstStyle/>
          <a:p>
            <a:r>
              <a:rPr lang="en-CA" sz="3200" dirty="0">
                <a:cs typeface="Calibri"/>
              </a:rPr>
              <a:t>Other tips for getting started</a:t>
            </a:r>
          </a:p>
        </p:txBody>
      </p:sp>
      <p:sp>
        <p:nvSpPr>
          <p:cNvPr id="4" name="Slide Number Placeholder 3"/>
          <p:cNvSpPr>
            <a:spLocks noGrp="1"/>
          </p:cNvSpPr>
          <p:nvPr>
            <p:ph type="sldNum" sz="quarter" idx="12"/>
          </p:nvPr>
        </p:nvSpPr>
        <p:spPr/>
        <p:txBody>
          <a:bodyPr/>
          <a:lstStyle/>
          <a:p>
            <a:fld id="{512064B0-C331-6F48-BA8A-12E9B5EB7265}" type="slidenum">
              <a:rPr lang="en-US" smtClean="0"/>
              <a:pPr/>
              <a:t>34</a:t>
            </a:fld>
            <a:endParaRPr lang="en-US"/>
          </a:p>
        </p:txBody>
      </p:sp>
      <p:sp>
        <p:nvSpPr>
          <p:cNvPr id="3" name="Content Placeholder 2"/>
          <p:cNvSpPr>
            <a:spLocks noGrp="1"/>
          </p:cNvSpPr>
          <p:nvPr>
            <p:ph idx="1"/>
          </p:nvPr>
        </p:nvSpPr>
        <p:spPr>
          <a:xfrm>
            <a:off x="685800" y="1556792"/>
            <a:ext cx="4390256" cy="4463008"/>
          </a:xfrm>
        </p:spPr>
        <p:txBody>
          <a:bodyPr>
            <a:normAutofit/>
          </a:bodyPr>
          <a:lstStyle/>
          <a:p>
            <a:r>
              <a:rPr lang="en-CA" sz="2400" b="1" dirty="0">
                <a:solidFill>
                  <a:srgbClr val="0066A1"/>
                </a:solidFill>
              </a:rPr>
              <a:t>Learn more! </a:t>
            </a:r>
            <a:r>
              <a:rPr lang="en-CA" sz="2400" dirty="0"/>
              <a:t>Free online resources, blogs, and articles</a:t>
            </a:r>
          </a:p>
          <a:p>
            <a:r>
              <a:rPr lang="en-CA" sz="2400" b="1" dirty="0">
                <a:solidFill>
                  <a:srgbClr val="0066A1"/>
                </a:solidFill>
              </a:rPr>
              <a:t>Give it a try </a:t>
            </a:r>
            <a:r>
              <a:rPr lang="en-CA" sz="2400" dirty="0"/>
              <a:t>– service design does not have to be complicated or costly</a:t>
            </a:r>
            <a:endParaRPr lang="en-US" sz="2400" dirty="0"/>
          </a:p>
        </p:txBody>
      </p:sp>
      <p:pic>
        <p:nvPicPr>
          <p:cNvPr id="6" name="Picture 5"/>
          <p:cNvPicPr>
            <a:picLocks noChangeAspect="1"/>
          </p:cNvPicPr>
          <p:nvPr/>
        </p:nvPicPr>
        <p:blipFill>
          <a:blip r:embed="rId4"/>
          <a:stretch>
            <a:fillRect/>
          </a:stretch>
        </p:blipFill>
        <p:spPr>
          <a:xfrm>
            <a:off x="5270721" y="706268"/>
            <a:ext cx="3067050" cy="178117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00673" y="2612499"/>
            <a:ext cx="2807145" cy="187143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00673" y="4693702"/>
            <a:ext cx="2860361" cy="1906907"/>
          </a:xfrm>
          <a:prstGeom prst="rect">
            <a:avLst/>
          </a:prstGeom>
        </p:spPr>
      </p:pic>
    </p:spTree>
    <p:custDataLst>
      <p:tags r:id="rId1"/>
    </p:custDataLst>
    <p:extLst>
      <p:ext uri="{BB962C8B-B14F-4D97-AF65-F5344CB8AC3E}">
        <p14:creationId xmlns:p14="http://schemas.microsoft.com/office/powerpoint/2010/main" val="3728496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685805" y="716286"/>
            <a:ext cx="7797801" cy="1902935"/>
          </a:xfrm>
          <a:prstGeom prst="rect">
            <a:avLst/>
          </a:prstGeom>
        </p:spPr>
        <p:txBody>
          <a:bodyPr rtlCol="0" anchor="t">
            <a:noAutofit/>
          </a:bodyPr>
          <a:lstStyle>
            <a:lvl1pPr algn="l" defTabSz="914400" rtl="0" eaLnBrk="1" latinLnBrk="0" hangingPunct="1">
              <a:lnSpc>
                <a:spcPct val="85000"/>
              </a:lnSpc>
              <a:spcBef>
                <a:spcPct val="0"/>
              </a:spcBef>
              <a:buNone/>
              <a:defRPr sz="3650" kern="1200">
                <a:solidFill>
                  <a:schemeClr val="tx2"/>
                </a:solidFill>
                <a:latin typeface="+mj-lt"/>
                <a:ea typeface="+mj-ea"/>
                <a:cs typeface="+mj-cs"/>
              </a:defRPr>
            </a:lvl1pPr>
          </a:lstStyle>
          <a:p>
            <a:pPr algn="ctr" defTabSz="914354">
              <a:lnSpc>
                <a:spcPct val="100000"/>
              </a:lnSpc>
              <a:defRPr/>
            </a:pPr>
            <a:r>
              <a:rPr lang="en-CA" sz="2000" dirty="0">
                <a:solidFill>
                  <a:srgbClr val="002244"/>
                </a:solidFill>
                <a:latin typeface="Calibri"/>
              </a:rPr>
              <a:t>The </a:t>
            </a:r>
            <a:r>
              <a:rPr lang="en-CA" sz="2000" b="1" dirty="0">
                <a:solidFill>
                  <a:srgbClr val="0066A1"/>
                </a:solidFill>
                <a:latin typeface="Calibri"/>
              </a:rPr>
              <a:t>Benefits Screening Tool Project – Phase 2 </a:t>
            </a:r>
            <a:r>
              <a:rPr lang="en-CA" sz="2000" dirty="0">
                <a:solidFill>
                  <a:srgbClr val="002244"/>
                </a:solidFill>
                <a:latin typeface="Calibri"/>
              </a:rPr>
              <a:t>is funded by the </a:t>
            </a:r>
            <a:r>
              <a:rPr lang="en-CA" sz="2000" dirty="0" err="1">
                <a:solidFill>
                  <a:srgbClr val="002244"/>
                </a:solidFill>
                <a:latin typeface="Calibri"/>
              </a:rPr>
              <a:t>Maytree</a:t>
            </a:r>
            <a:r>
              <a:rPr lang="en-CA" sz="2000" dirty="0">
                <a:solidFill>
                  <a:srgbClr val="002244"/>
                </a:solidFill>
                <a:latin typeface="Calibri"/>
              </a:rPr>
              <a:t> Foundation, the Canadian Institutes of Health Research and St. Michael’s Hospital Foundation.</a:t>
            </a:r>
            <a:endParaRPr lang="en-US" sz="2000" dirty="0">
              <a:solidFill>
                <a:srgbClr val="002244"/>
              </a:solidFill>
              <a:latin typeface="Calibri"/>
            </a:endParaRPr>
          </a:p>
          <a:p>
            <a:pPr algn="ctr" defTabSz="914354">
              <a:lnSpc>
                <a:spcPct val="100000"/>
              </a:lnSpc>
              <a:defRPr/>
            </a:pPr>
            <a:endParaRPr lang="en-US" sz="2000" dirty="0">
              <a:solidFill>
                <a:srgbClr val="002244"/>
              </a:solidFill>
              <a:latin typeface="Calibri"/>
            </a:endParaRPr>
          </a:p>
          <a:p>
            <a:pPr algn="ctr" defTabSz="914354">
              <a:lnSpc>
                <a:spcPct val="100000"/>
              </a:lnSpc>
              <a:defRPr/>
            </a:pPr>
            <a:r>
              <a:rPr lang="en-US" sz="2000" dirty="0">
                <a:solidFill>
                  <a:srgbClr val="002244"/>
                </a:solidFill>
                <a:latin typeface="Calibri"/>
              </a:rPr>
              <a:t>This project is a collaboration with Dr. Andrew Pinto, a family physician and founder of The Upstream Lab at The Centre for Urban Health Solutions, Li </a:t>
            </a:r>
            <a:r>
              <a:rPr lang="en-US" sz="2000" dirty="0" err="1">
                <a:solidFill>
                  <a:srgbClr val="002244"/>
                </a:solidFill>
                <a:latin typeface="Calibri"/>
              </a:rPr>
              <a:t>Ka</a:t>
            </a:r>
            <a:r>
              <a:rPr lang="en-US" sz="2000" dirty="0">
                <a:solidFill>
                  <a:srgbClr val="002244"/>
                </a:solidFill>
                <a:latin typeface="Calibri"/>
              </a:rPr>
              <a:t> </a:t>
            </a:r>
            <a:r>
              <a:rPr lang="en-US" sz="2000" dirty="0" err="1">
                <a:solidFill>
                  <a:srgbClr val="002244"/>
                </a:solidFill>
                <a:latin typeface="Calibri"/>
              </a:rPr>
              <a:t>Shing</a:t>
            </a:r>
            <a:r>
              <a:rPr lang="en-US" sz="2000" dirty="0">
                <a:solidFill>
                  <a:srgbClr val="002244"/>
                </a:solidFill>
                <a:latin typeface="Calibri"/>
              </a:rPr>
              <a:t> Knowledge Institute, St. Michael’s Hospital.</a:t>
            </a:r>
          </a:p>
        </p:txBody>
      </p:sp>
      <p:pic>
        <p:nvPicPr>
          <p:cNvPr id="9" name="Picture 8"/>
          <p:cNvPicPr>
            <a:picLocks noChangeAspect="1"/>
          </p:cNvPicPr>
          <p:nvPr/>
        </p:nvPicPr>
        <p:blipFill rotWithShape="1">
          <a:blip r:embed="rId4"/>
          <a:srcRect r="1051"/>
          <a:stretch/>
        </p:blipFill>
        <p:spPr>
          <a:xfrm>
            <a:off x="1475656" y="4903881"/>
            <a:ext cx="2347877" cy="1297569"/>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532952" y="3364265"/>
            <a:ext cx="3782641" cy="1648911"/>
          </a:xfrm>
          <a:prstGeom prst="rect">
            <a:avLst/>
          </a:prstGeom>
        </p:spPr>
      </p:pic>
      <p:pic>
        <p:nvPicPr>
          <p:cNvPr id="3" name="Picture 2"/>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508104" y="4043106"/>
            <a:ext cx="2666741" cy="1649257"/>
          </a:xfrm>
          <a:prstGeom prst="rect">
            <a:avLst/>
          </a:prstGeom>
        </p:spPr>
      </p:pic>
    </p:spTree>
    <p:custDataLst>
      <p:tags r:id="rId1"/>
    </p:custDataLst>
    <p:extLst>
      <p:ext uri="{BB962C8B-B14F-4D97-AF65-F5344CB8AC3E}">
        <p14:creationId xmlns:p14="http://schemas.microsoft.com/office/powerpoint/2010/main" val="78197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12064B0-C331-6F48-BA8A-12E9B5EB7265}" type="slidenum">
              <a:rPr lang="en-US" smtClean="0"/>
              <a:pPr/>
              <a:t>36</a:t>
            </a:fld>
            <a:endParaRPr lang="en-US"/>
          </a:p>
        </p:txBody>
      </p:sp>
      <p:pic>
        <p:nvPicPr>
          <p:cNvPr id="3" name="Picture 2"/>
          <p:cNvPicPr>
            <a:picLocks noChangeAspect="1"/>
          </p:cNvPicPr>
          <p:nvPr/>
        </p:nvPicPr>
        <p:blipFill rotWithShape="1">
          <a:blip r:embed="rId4"/>
          <a:srcRect l="3791" t="-1" r="937" b="3212"/>
          <a:stretch/>
        </p:blipFill>
        <p:spPr>
          <a:xfrm>
            <a:off x="1371224" y="766747"/>
            <a:ext cx="6336704" cy="4881478"/>
          </a:xfrm>
          <a:prstGeom prst="rect">
            <a:avLst/>
          </a:prstGeom>
        </p:spPr>
      </p:pic>
    </p:spTree>
    <p:custDataLst>
      <p:tags r:id="rId1"/>
    </p:custDataLst>
    <p:extLst>
      <p:ext uri="{BB962C8B-B14F-4D97-AF65-F5344CB8AC3E}">
        <p14:creationId xmlns:p14="http://schemas.microsoft.com/office/powerpoint/2010/main" val="1486930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Questions answered offline</a:t>
            </a:r>
            <a:endParaRPr lang="en-US" dirty="0"/>
          </a:p>
        </p:txBody>
      </p:sp>
      <p:sp>
        <p:nvSpPr>
          <p:cNvPr id="3" name="Content Placeholder 2"/>
          <p:cNvSpPr>
            <a:spLocks noGrp="1"/>
          </p:cNvSpPr>
          <p:nvPr>
            <p:ph idx="1"/>
          </p:nvPr>
        </p:nvSpPr>
        <p:spPr>
          <a:xfrm>
            <a:off x="685800" y="1295400"/>
            <a:ext cx="7485743" cy="4724400"/>
          </a:xfrm>
        </p:spPr>
        <p:txBody>
          <a:bodyPr>
            <a:normAutofit/>
          </a:bodyPr>
          <a:lstStyle/>
          <a:p>
            <a:r>
              <a:rPr lang="en-US" b="1" dirty="0"/>
              <a:t>1. How do you engage action-oriented people who may not think SD is helpful in getting things done?</a:t>
            </a:r>
            <a:br>
              <a:rPr lang="en-US" b="1" dirty="0"/>
            </a:br>
            <a:endParaRPr lang="en-US" b="1" dirty="0" smtClean="0"/>
          </a:p>
          <a:p>
            <a:r>
              <a:rPr lang="en-US" dirty="0" smtClean="0"/>
              <a:t>Depending </a:t>
            </a:r>
            <a:r>
              <a:rPr lang="en-US" dirty="0"/>
              <a:t>on the reason why these individuals might not think Service Design is helpful, there are a few ways that we can help them understand the value of SD. If time is a concern, design process can be scaled to accommodate for different timeline and scope. Taking the upfront time to understand the needs of everyone involved in a service can also help save time later. Understanding needs enables companies to make investment (time or money) in a direction that will resonate with the people involved in a service. </a:t>
            </a:r>
            <a:endParaRPr lang="en-US" dirty="0" smtClean="0"/>
          </a:p>
          <a:p>
            <a:endParaRPr lang="en-US" dirty="0"/>
          </a:p>
          <a:p>
            <a:r>
              <a:rPr lang="en-US" dirty="0" smtClean="0"/>
              <a:t>As </a:t>
            </a:r>
            <a:r>
              <a:rPr lang="en-US" dirty="0"/>
              <a:t>well, Service Design can minimize the risk of only finding out after roll-out that something doesn’t work. It takes those who are designing a service through the upfront steps necessary to ensure that the actions they do take are ones that are most likely to succeed. In a nutshell, our advice is to highlight the </a:t>
            </a:r>
            <a:r>
              <a:rPr lang="en-US" dirty="0" err="1"/>
              <a:t>flexibilty</a:t>
            </a:r>
            <a:r>
              <a:rPr lang="en-US" dirty="0"/>
              <a:t> of the service design process, have a discussion with this person/people to understand what their main concerns are with the process, and identify the downstream value that this process can deliver on. </a:t>
            </a:r>
            <a:br>
              <a:rPr lang="en-US" dirty="0"/>
            </a:br>
            <a:endParaRPr lang="en-US" dirty="0"/>
          </a:p>
        </p:txBody>
      </p:sp>
      <p:sp>
        <p:nvSpPr>
          <p:cNvPr id="4" name="Slide Number Placeholder 3"/>
          <p:cNvSpPr>
            <a:spLocks noGrp="1"/>
          </p:cNvSpPr>
          <p:nvPr>
            <p:ph type="sldNum" sz="quarter" idx="12"/>
          </p:nvPr>
        </p:nvSpPr>
        <p:spPr/>
        <p:txBody>
          <a:bodyPr/>
          <a:lstStyle/>
          <a:p>
            <a:fld id="{512064B0-C331-6F48-BA8A-12E9B5EB7265}" type="slidenum">
              <a:rPr lang="en-US" smtClean="0"/>
              <a:pPr/>
              <a:t>37</a:t>
            </a:fld>
            <a:endParaRPr lang="en-US"/>
          </a:p>
        </p:txBody>
      </p:sp>
    </p:spTree>
    <p:custDataLst>
      <p:tags r:id="rId1"/>
    </p:custDataLst>
    <p:extLst>
      <p:ext uri="{BB962C8B-B14F-4D97-AF65-F5344CB8AC3E}">
        <p14:creationId xmlns:p14="http://schemas.microsoft.com/office/powerpoint/2010/main" val="42405532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Questions answered offline</a:t>
            </a:r>
            <a:endParaRPr lang="en-US" dirty="0"/>
          </a:p>
        </p:txBody>
      </p:sp>
      <p:sp>
        <p:nvSpPr>
          <p:cNvPr id="3" name="Content Placeholder 2"/>
          <p:cNvSpPr>
            <a:spLocks noGrp="1"/>
          </p:cNvSpPr>
          <p:nvPr>
            <p:ph idx="1"/>
          </p:nvPr>
        </p:nvSpPr>
        <p:spPr>
          <a:xfrm>
            <a:off x="685800" y="1295400"/>
            <a:ext cx="7485743" cy="4724400"/>
          </a:xfrm>
        </p:spPr>
        <p:txBody>
          <a:bodyPr/>
          <a:lstStyle/>
          <a:p>
            <a:r>
              <a:rPr lang="en-US" b="1" dirty="0" smtClean="0"/>
              <a:t>2</a:t>
            </a:r>
            <a:r>
              <a:rPr lang="en-US" b="1" dirty="0"/>
              <a:t>. Would this process be helpful for curriculum design as well?</a:t>
            </a:r>
            <a:r>
              <a:rPr lang="en-US" dirty="0"/>
              <a:t/>
            </a:r>
            <a:br>
              <a:rPr lang="en-US" dirty="0"/>
            </a:br>
            <a:endParaRPr lang="en-US" dirty="0" smtClean="0"/>
          </a:p>
          <a:p>
            <a:r>
              <a:rPr lang="en-US" dirty="0" smtClean="0"/>
              <a:t>Yes </a:t>
            </a:r>
            <a:r>
              <a:rPr lang="en-US" dirty="0"/>
              <a:t>definitely! Teaching and learning are all very human experiences that require a deep understanding of both the learner and educators’ needs. A curriculum can be thought of as a service. The learning materials and instructors who might be delivering the materials can be thought of as the front-of-house. </a:t>
            </a:r>
            <a:endParaRPr lang="en-US" dirty="0" smtClean="0"/>
          </a:p>
          <a:p>
            <a:r>
              <a:rPr lang="en-US" dirty="0" smtClean="0"/>
              <a:t>A </a:t>
            </a:r>
            <a:r>
              <a:rPr lang="en-US" dirty="0"/>
              <a:t>big part of designing an engaging and effective curriculum is understanding learner needs. Service Design methodologies can be used to understand needs around learning objectives, learning styles, format preference, and the context in which learners prefer to receive this education. Looking at the back of house, service design can be used to understand what the educator needs in order to successfully deliver a curriculum. This can include things like training, peer-to-peer discussions, and educator-specific tools. By going through the Service Design process, a curriculum can be designed so that it’s engaging and effective for the learner, while setting up the educators up for success in delivering it.</a:t>
            </a:r>
          </a:p>
          <a:p>
            <a:endParaRPr lang="en-US" dirty="0"/>
          </a:p>
        </p:txBody>
      </p:sp>
      <p:sp>
        <p:nvSpPr>
          <p:cNvPr id="4" name="Slide Number Placeholder 3"/>
          <p:cNvSpPr>
            <a:spLocks noGrp="1"/>
          </p:cNvSpPr>
          <p:nvPr>
            <p:ph type="sldNum" sz="quarter" idx="12"/>
          </p:nvPr>
        </p:nvSpPr>
        <p:spPr/>
        <p:txBody>
          <a:bodyPr/>
          <a:lstStyle/>
          <a:p>
            <a:fld id="{512064B0-C331-6F48-BA8A-12E9B5EB7265}" type="slidenum">
              <a:rPr lang="en-US" smtClean="0"/>
              <a:pPr/>
              <a:t>38</a:t>
            </a:fld>
            <a:endParaRPr lang="en-US"/>
          </a:p>
        </p:txBody>
      </p:sp>
    </p:spTree>
    <p:custDataLst>
      <p:tags r:id="rId1"/>
    </p:custDataLst>
    <p:extLst>
      <p:ext uri="{BB962C8B-B14F-4D97-AF65-F5344CB8AC3E}">
        <p14:creationId xmlns:p14="http://schemas.microsoft.com/office/powerpoint/2010/main" val="16747478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a:t>Thank you for joining us!</a:t>
            </a:r>
          </a:p>
        </p:txBody>
      </p:sp>
      <p:sp>
        <p:nvSpPr>
          <p:cNvPr id="3" name="Content Placeholder 2"/>
          <p:cNvSpPr>
            <a:spLocks noGrp="1"/>
          </p:cNvSpPr>
          <p:nvPr>
            <p:ph idx="1"/>
          </p:nvPr>
        </p:nvSpPr>
        <p:spPr>
          <a:xfrm>
            <a:off x="685800" y="1295400"/>
            <a:ext cx="7414592" cy="4724400"/>
          </a:xfrm>
        </p:spPr>
        <p:txBody>
          <a:bodyPr>
            <a:normAutofit/>
          </a:bodyPr>
          <a:lstStyle/>
          <a:p>
            <a:r>
              <a:rPr lang="en-CA" sz="2400" b="1">
                <a:solidFill>
                  <a:srgbClr val="0066A1"/>
                </a:solidFill>
              </a:rPr>
              <a:t>We will be sending you an email soon with:</a:t>
            </a:r>
          </a:p>
          <a:p>
            <a:pPr lvl="1"/>
            <a:r>
              <a:rPr lang="en-CA" sz="2400"/>
              <a:t>Slides from today’s webinar</a:t>
            </a:r>
          </a:p>
          <a:p>
            <a:pPr lvl="1"/>
            <a:r>
              <a:rPr lang="en-CA" sz="2400"/>
              <a:t>Link to webinar recording</a:t>
            </a:r>
          </a:p>
          <a:p>
            <a:pPr lvl="1"/>
            <a:r>
              <a:rPr lang="en-CA" sz="2400"/>
              <a:t>Link to post-webinar survey </a:t>
            </a:r>
          </a:p>
          <a:p>
            <a:endParaRPr lang="en-CA" sz="2400"/>
          </a:p>
          <a:p>
            <a:r>
              <a:rPr lang="en-CA" sz="2400" b="1">
                <a:solidFill>
                  <a:srgbClr val="0066A1"/>
                </a:solidFill>
              </a:rPr>
              <a:t>We will also post the recorded webinar on our Learning Hub:</a:t>
            </a:r>
          </a:p>
          <a:p>
            <a:pPr lvl="1"/>
            <a:r>
              <a:rPr lang="en-US" sz="2300">
                <a:hlinkClick r:id="rId4"/>
              </a:rPr>
              <a:t>https://learninghub.prospercanada.org/webinars/</a:t>
            </a:r>
            <a:r>
              <a:rPr lang="en-US" sz="2300"/>
              <a:t> </a:t>
            </a:r>
            <a:endParaRPr lang="en-CA" sz="2300"/>
          </a:p>
          <a:p>
            <a:pPr marL="0" indent="0">
              <a:buNone/>
            </a:pPr>
            <a:r>
              <a:rPr lang="en-US" sz="1867"/>
              <a:t/>
            </a:r>
            <a:br>
              <a:rPr lang="en-US" sz="1867"/>
            </a:br>
            <a:r>
              <a:rPr lang="en-US" sz="2000"/>
              <a:t> </a:t>
            </a:r>
            <a:endParaRPr lang="en-CA" sz="2000" i="1"/>
          </a:p>
        </p:txBody>
      </p:sp>
      <p:sp>
        <p:nvSpPr>
          <p:cNvPr id="4" name="Slide Number Placeholder 3"/>
          <p:cNvSpPr>
            <a:spLocks noGrp="1"/>
          </p:cNvSpPr>
          <p:nvPr>
            <p:ph type="sldNum" sz="quarter" idx="12"/>
          </p:nvPr>
        </p:nvSpPr>
        <p:spPr/>
        <p:txBody>
          <a:bodyPr/>
          <a:lstStyle/>
          <a:p>
            <a:fld id="{512064B0-C331-6F48-BA8A-12E9B5EB7265}" type="slidenum">
              <a:rPr lang="en-US" smtClean="0">
                <a:solidFill>
                  <a:prstClr val="white"/>
                </a:solidFill>
              </a:rPr>
              <a:pPr/>
              <a:t>39</a:t>
            </a:fld>
            <a:endParaRPr lang="en-US">
              <a:solidFill>
                <a:prstClr val="white"/>
              </a:solidFill>
            </a:endParaRPr>
          </a:p>
        </p:txBody>
      </p:sp>
    </p:spTree>
    <p:custDataLst>
      <p:tags r:id="rId1"/>
    </p:custDataLst>
    <p:extLst>
      <p:ext uri="{BB962C8B-B14F-4D97-AF65-F5344CB8AC3E}">
        <p14:creationId xmlns:p14="http://schemas.microsoft.com/office/powerpoint/2010/main" val="1913043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a:solidFill>
                  <a:schemeClr val="tx2"/>
                </a:solidFill>
                <a:latin typeface="+mn-lt"/>
              </a:rPr>
              <a:t>Today’s presentation (12:00-1:00pm)</a:t>
            </a:r>
          </a:p>
        </p:txBody>
      </p:sp>
      <p:sp>
        <p:nvSpPr>
          <p:cNvPr id="3" name="Content Placeholder 2"/>
          <p:cNvSpPr>
            <a:spLocks noGrp="1"/>
          </p:cNvSpPr>
          <p:nvPr>
            <p:ph idx="1"/>
          </p:nvPr>
        </p:nvSpPr>
        <p:spPr>
          <a:xfrm>
            <a:off x="685800" y="1295400"/>
            <a:ext cx="7715250" cy="4724400"/>
          </a:xfrm>
        </p:spPr>
        <p:txBody>
          <a:bodyPr>
            <a:normAutofit/>
          </a:bodyPr>
          <a:lstStyle/>
          <a:p>
            <a:pPr marL="457177" indent="-457177">
              <a:lnSpc>
                <a:spcPct val="150000"/>
              </a:lnSpc>
              <a:spcBef>
                <a:spcPts val="0"/>
              </a:spcBef>
              <a:buAutoNum type="arabicPeriod"/>
            </a:pPr>
            <a:r>
              <a:rPr lang="en-CA" sz="2000" b="1" dirty="0">
                <a:solidFill>
                  <a:schemeClr val="bg2"/>
                </a:solidFill>
              </a:rPr>
              <a:t>Welcome and introduction</a:t>
            </a:r>
          </a:p>
          <a:p>
            <a:pPr marL="457177" indent="-457177">
              <a:lnSpc>
                <a:spcPct val="150000"/>
              </a:lnSpc>
              <a:spcBef>
                <a:spcPts val="0"/>
              </a:spcBef>
              <a:buAutoNum type="arabicPeriod"/>
            </a:pPr>
            <a:r>
              <a:rPr lang="en-CA" sz="2000" b="1" dirty="0">
                <a:solidFill>
                  <a:schemeClr val="bg2"/>
                </a:solidFill>
              </a:rPr>
              <a:t>Service design – Bonnie Tang and Minyan Wang (Bridgeable)</a:t>
            </a:r>
          </a:p>
          <a:p>
            <a:pPr marL="457177" indent="-457177">
              <a:lnSpc>
                <a:spcPct val="150000"/>
              </a:lnSpc>
              <a:spcBef>
                <a:spcPts val="0"/>
              </a:spcBef>
              <a:buAutoNum type="arabicPeriod"/>
            </a:pPr>
            <a:r>
              <a:rPr lang="en-CA" sz="2000" b="1" dirty="0">
                <a:solidFill>
                  <a:schemeClr val="bg2"/>
                </a:solidFill>
              </a:rPr>
              <a:t>Improving the Benefits Screening Tool – Trisha Islam (Prosper Canada)</a:t>
            </a:r>
          </a:p>
          <a:p>
            <a:pPr marL="457177" indent="-457177">
              <a:lnSpc>
                <a:spcPct val="150000"/>
              </a:lnSpc>
              <a:spcBef>
                <a:spcPts val="0"/>
              </a:spcBef>
              <a:buFont typeface="+mj-lt"/>
              <a:buAutoNum type="arabicPeriod"/>
            </a:pPr>
            <a:r>
              <a:rPr lang="en-CA" sz="2000" b="1" dirty="0">
                <a:solidFill>
                  <a:schemeClr val="bg2"/>
                </a:solidFill>
              </a:rPr>
              <a:t>Q&amp;A</a:t>
            </a:r>
          </a:p>
          <a:p>
            <a:pPr marL="457177" indent="-457177">
              <a:lnSpc>
                <a:spcPct val="150000"/>
              </a:lnSpc>
              <a:spcBef>
                <a:spcPts val="0"/>
              </a:spcBef>
              <a:buFont typeface="+mj-lt"/>
              <a:buAutoNum type="arabicPeriod"/>
            </a:pPr>
            <a:endParaRPr lang="en-US" sz="1800" dirty="0">
              <a:solidFill>
                <a:schemeClr val="bg2"/>
              </a:solidFill>
            </a:endParaRPr>
          </a:p>
        </p:txBody>
      </p:sp>
      <p:sp>
        <p:nvSpPr>
          <p:cNvPr id="4" name="Slide Number Placeholder 3"/>
          <p:cNvSpPr>
            <a:spLocks noGrp="1"/>
          </p:cNvSpPr>
          <p:nvPr>
            <p:ph type="sldNum" sz="quarter" idx="12"/>
          </p:nvPr>
        </p:nvSpPr>
        <p:spPr/>
        <p:txBody>
          <a:bodyPr/>
          <a:lstStyle/>
          <a:p>
            <a:r>
              <a:rPr lang="en-CA">
                <a:solidFill>
                  <a:prstClr val="white"/>
                </a:solidFill>
              </a:rPr>
              <a:t>4</a:t>
            </a:r>
            <a:endParaRPr lang="en-US">
              <a:solidFill>
                <a:prstClr val="white"/>
              </a:solidFill>
            </a:endParaRPr>
          </a:p>
        </p:txBody>
      </p:sp>
    </p:spTree>
    <p:custDataLst>
      <p:tags r:id="rId1"/>
    </p:custDataLst>
    <p:extLst>
      <p:ext uri="{BB962C8B-B14F-4D97-AF65-F5344CB8AC3E}">
        <p14:creationId xmlns:p14="http://schemas.microsoft.com/office/powerpoint/2010/main" val="40352726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12064B0-C331-6F48-BA8A-12E9B5EB7265}" type="slidenum">
              <a:rPr lang="en-US" smtClean="0"/>
              <a:pPr/>
              <a:t>40</a:t>
            </a:fld>
            <a:endParaRPr lang="en-US"/>
          </a:p>
        </p:txBody>
      </p:sp>
      <p:sp>
        <p:nvSpPr>
          <p:cNvPr id="3" name="Content Placeholder 2"/>
          <p:cNvSpPr>
            <a:spLocks noGrp="1"/>
          </p:cNvSpPr>
          <p:nvPr>
            <p:ph idx="4294967295"/>
          </p:nvPr>
        </p:nvSpPr>
        <p:spPr>
          <a:xfrm>
            <a:off x="901519" y="476250"/>
            <a:ext cx="7477125" cy="4724400"/>
          </a:xfrm>
        </p:spPr>
        <p:txBody>
          <a:bodyPr>
            <a:normAutofit/>
          </a:bodyPr>
          <a:lstStyle/>
          <a:p>
            <a:pPr algn="ctr">
              <a:buNone/>
            </a:pPr>
            <a:r>
              <a:rPr lang="en-US" sz="3200" b="1" dirty="0"/>
              <a:t>Prosper Canada </a:t>
            </a:r>
          </a:p>
          <a:p>
            <a:pPr algn="ctr">
              <a:buNone/>
            </a:pPr>
            <a:r>
              <a:rPr lang="en-US" sz="1801" dirty="0"/>
              <a:t>60 St. Clair Avenue East, Suite 700</a:t>
            </a:r>
          </a:p>
          <a:p>
            <a:pPr algn="ctr">
              <a:buNone/>
            </a:pPr>
            <a:r>
              <a:rPr lang="en-US" sz="1801" dirty="0"/>
              <a:t>Toronto, ON M4T 1N5</a:t>
            </a:r>
          </a:p>
          <a:p>
            <a:pPr algn="ctr">
              <a:buNone/>
            </a:pPr>
            <a:r>
              <a:rPr lang="en-US" sz="1801" dirty="0"/>
              <a:t>(416) 665-2828</a:t>
            </a:r>
            <a:endParaRPr lang="en-US" sz="1801" dirty="0">
              <a:solidFill>
                <a:schemeClr val="tx1">
                  <a:lumMod val="75000"/>
                  <a:lumOff val="25000"/>
                </a:schemeClr>
              </a:solidFill>
            </a:endParaRPr>
          </a:p>
          <a:p>
            <a:pPr algn="ctr">
              <a:buNone/>
            </a:pPr>
            <a:r>
              <a:rPr lang="en-US" sz="2000" u="sng" dirty="0">
                <a:hlinkClick r:id="rId4"/>
              </a:rPr>
              <a:t>www.prospercanada.org</a:t>
            </a:r>
            <a:endParaRPr lang="en-US" sz="2000" u="sng" dirty="0"/>
          </a:p>
          <a:p>
            <a:pPr marL="0" indent="0" algn="ctr">
              <a:buNone/>
            </a:pPr>
            <a:r>
              <a:rPr lang="en-CA" sz="2000" dirty="0">
                <a:hlinkClick r:id="rId5"/>
              </a:rPr>
              <a:t>info@prospercanada.org</a:t>
            </a:r>
            <a:endParaRPr lang="en-CA" sz="2000" dirty="0"/>
          </a:p>
          <a:p>
            <a:pPr marL="0" indent="0" algn="ctr">
              <a:buNone/>
            </a:pPr>
            <a:r>
              <a:rPr lang="en-CA" sz="2000" dirty="0">
                <a:hlinkClick r:id="rId6"/>
              </a:rPr>
              <a:t>http://prospercanada.org/newsletter</a:t>
            </a:r>
            <a:endParaRPr lang="en-CA" sz="2000" dirty="0"/>
          </a:p>
          <a:p>
            <a:pPr marL="0" indent="0" algn="ctr">
              <a:buNone/>
            </a:pPr>
            <a:endParaRPr lang="en-CA" sz="2000" dirty="0"/>
          </a:p>
          <a:p>
            <a:pPr marL="0" indent="0" algn="ctr">
              <a:buNone/>
            </a:pPr>
            <a:endParaRPr lang="en-US" sz="2000" u="sng" dirty="0"/>
          </a:p>
          <a:p>
            <a:pPr marL="0" indent="0">
              <a:buNone/>
            </a:pPr>
            <a:endParaRPr lang="en-US" sz="2400" u="sng" dirty="0"/>
          </a:p>
          <a:p>
            <a:pPr marL="0" indent="0">
              <a:buNone/>
            </a:pPr>
            <a:r>
              <a:rPr lang="en-US" sz="1600" b="1" dirty="0">
                <a:solidFill>
                  <a:schemeClr val="tx1">
                    <a:lumMod val="75000"/>
                    <a:lumOff val="25000"/>
                  </a:schemeClr>
                </a:solidFill>
              </a:rPr>
              <a:t>			    </a:t>
            </a:r>
            <a:r>
              <a:rPr lang="en-CA" sz="2000" dirty="0"/>
              <a:t>												</a:t>
            </a:r>
          </a:p>
        </p:txBody>
      </p:sp>
      <p:grpSp>
        <p:nvGrpSpPr>
          <p:cNvPr id="6" name="Group 5"/>
          <p:cNvGrpSpPr/>
          <p:nvPr/>
        </p:nvGrpSpPr>
        <p:grpSpPr>
          <a:xfrm>
            <a:off x="3670214" y="3236479"/>
            <a:ext cx="1584129" cy="432049"/>
            <a:chOff x="1907703" y="3689353"/>
            <a:chExt cx="1584129" cy="432049"/>
          </a:xfrm>
        </p:grpSpPr>
        <p:pic>
          <p:nvPicPr>
            <p:cNvPr id="1026" name="Picture 2"/>
            <p:cNvPicPr>
              <a:picLocks noChangeAspect="1" noChangeArrowheads="1"/>
            </p:cNvPicPr>
            <p:nvPr/>
          </p:nvPicPr>
          <p:blipFill>
            <a:blip r:embed="rId7" cstate="email">
              <a:extLst>
                <a:ext uri="{28A0092B-C50C-407E-A947-70E740481C1C}">
                  <a14:useLocalDpi xmlns:a14="http://schemas.microsoft.com/office/drawing/2010/main" val="0"/>
                </a:ext>
              </a:extLst>
            </a:blip>
            <a:stretch>
              <a:fillRect/>
            </a:stretch>
          </p:blipFill>
          <p:spPr bwMode="auto">
            <a:xfrm>
              <a:off x="3059832" y="3689353"/>
              <a:ext cx="432000" cy="4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907703" y="3689353"/>
              <a:ext cx="432000" cy="4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483768" y="3689354"/>
              <a:ext cx="432048"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TextBox 11"/>
          <p:cNvSpPr txBox="1"/>
          <p:nvPr/>
        </p:nvSpPr>
        <p:spPr>
          <a:xfrm>
            <a:off x="5346687" y="4906969"/>
            <a:ext cx="2950021" cy="1477969"/>
          </a:xfrm>
          <a:prstGeom prst="rect">
            <a:avLst/>
          </a:prstGeom>
          <a:noFill/>
        </p:spPr>
        <p:txBody>
          <a:bodyPr wrap="square" rtlCol="0">
            <a:spAutoFit/>
          </a:bodyPr>
          <a:lstStyle/>
          <a:p>
            <a:pPr algn="ctr"/>
            <a:r>
              <a:rPr lang="en-US" sz="1801" b="1"/>
              <a:t>Glenna Harris</a:t>
            </a:r>
          </a:p>
          <a:p>
            <a:pPr algn="ctr"/>
            <a:r>
              <a:rPr lang="en-CA" sz="1801"/>
              <a:t>Manager, Learning &amp; Training</a:t>
            </a:r>
            <a:endParaRPr lang="en-US" sz="1801"/>
          </a:p>
          <a:p>
            <a:pPr algn="ctr"/>
            <a:r>
              <a:rPr lang="en-US" sz="1801"/>
              <a:t>Prosper Canada</a:t>
            </a:r>
          </a:p>
          <a:p>
            <a:pPr algn="ctr"/>
            <a:r>
              <a:rPr lang="en-US" sz="1801" err="1">
                <a:hlinkClick r:id="rId10"/>
              </a:rPr>
              <a:t>gharris</a:t>
            </a:r>
            <a:endParaRPr lang="en-US" sz="1801">
              <a:hlinkClick r:id="" action="ppaction://noaction"/>
            </a:endParaRPr>
          </a:p>
          <a:p>
            <a:pPr algn="ctr"/>
            <a:r>
              <a:rPr lang="en-US" sz="1801">
                <a:hlinkClick r:id="" action="ppaction://noaction"/>
              </a:rPr>
              <a:t>@prospercanada.org</a:t>
            </a:r>
            <a:r>
              <a:rPr lang="en-US" sz="1801"/>
              <a:t> </a:t>
            </a:r>
            <a:endParaRPr lang="en-CA" sz="1801"/>
          </a:p>
        </p:txBody>
      </p:sp>
      <p:sp>
        <p:nvSpPr>
          <p:cNvPr id="10" name="TextBox 9"/>
          <p:cNvSpPr txBox="1"/>
          <p:nvPr/>
        </p:nvSpPr>
        <p:spPr>
          <a:xfrm>
            <a:off x="684315" y="4656749"/>
            <a:ext cx="3286863" cy="1508555"/>
          </a:xfrm>
          <a:prstGeom prst="rect">
            <a:avLst/>
          </a:prstGeom>
          <a:noFill/>
        </p:spPr>
        <p:txBody>
          <a:bodyPr wrap="square" rtlCol="0">
            <a:spAutoFit/>
          </a:bodyPr>
          <a:lstStyle/>
          <a:p>
            <a:pPr algn="ctr"/>
            <a:r>
              <a:rPr lang="en-CA" sz="1801" b="1"/>
              <a:t>Minyan Wang</a:t>
            </a:r>
          </a:p>
          <a:p>
            <a:pPr algn="ctr"/>
            <a:r>
              <a:rPr lang="en-US" sz="1867" err="1"/>
              <a:t>Sr</a:t>
            </a:r>
            <a:r>
              <a:rPr lang="en-US" sz="1867"/>
              <a:t> Designer, Biomedical Communications</a:t>
            </a:r>
          </a:p>
          <a:p>
            <a:pPr algn="ctr"/>
            <a:r>
              <a:rPr lang="en-CA" sz="1867"/>
              <a:t>Bridgeable</a:t>
            </a:r>
            <a:endParaRPr lang="en-CA" sz="1801"/>
          </a:p>
          <a:p>
            <a:pPr algn="ctr"/>
            <a:r>
              <a:rPr lang="en-CA" sz="1801">
                <a:hlinkClick r:id="rId11"/>
              </a:rPr>
              <a:t>minyan.wang@bridgeable.com</a:t>
            </a:r>
            <a:r>
              <a:rPr lang="en-CA" sz="1801"/>
              <a:t> </a:t>
            </a:r>
          </a:p>
        </p:txBody>
      </p:sp>
      <p:sp>
        <p:nvSpPr>
          <p:cNvPr id="11" name="TextBox 10"/>
          <p:cNvSpPr txBox="1"/>
          <p:nvPr/>
        </p:nvSpPr>
        <p:spPr>
          <a:xfrm>
            <a:off x="611560" y="3445712"/>
            <a:ext cx="3303244" cy="1211037"/>
          </a:xfrm>
          <a:prstGeom prst="rect">
            <a:avLst/>
          </a:prstGeom>
          <a:noFill/>
        </p:spPr>
        <p:txBody>
          <a:bodyPr wrap="square" rtlCol="0">
            <a:spAutoFit/>
          </a:bodyPr>
          <a:lstStyle/>
          <a:p>
            <a:pPr algn="ctr"/>
            <a:r>
              <a:rPr lang="en-CA" sz="1801" b="1"/>
              <a:t>Bonnie Tang</a:t>
            </a:r>
          </a:p>
          <a:p>
            <a:pPr algn="ctr"/>
            <a:r>
              <a:rPr lang="en-US" sz="1867"/>
              <a:t>Manager, Design Strategy</a:t>
            </a:r>
          </a:p>
          <a:p>
            <a:pPr algn="ctr"/>
            <a:r>
              <a:rPr lang="en-CA" sz="1801"/>
              <a:t>Bridgeable</a:t>
            </a:r>
          </a:p>
          <a:p>
            <a:pPr algn="ctr"/>
            <a:r>
              <a:rPr lang="en-CA" sz="1801">
                <a:hlinkClick r:id="rId12"/>
              </a:rPr>
              <a:t>bonnie.tang@bridgeable.com</a:t>
            </a:r>
            <a:r>
              <a:rPr lang="en-CA" sz="1801"/>
              <a:t> </a:t>
            </a:r>
          </a:p>
        </p:txBody>
      </p:sp>
      <p:sp>
        <p:nvSpPr>
          <p:cNvPr id="13" name="TextBox 12"/>
          <p:cNvSpPr txBox="1"/>
          <p:nvPr/>
        </p:nvSpPr>
        <p:spPr>
          <a:xfrm>
            <a:off x="5110957" y="3429000"/>
            <a:ext cx="3421483" cy="1477969"/>
          </a:xfrm>
          <a:prstGeom prst="rect">
            <a:avLst/>
          </a:prstGeom>
          <a:noFill/>
        </p:spPr>
        <p:txBody>
          <a:bodyPr wrap="square" rtlCol="0">
            <a:spAutoFit/>
          </a:bodyPr>
          <a:lstStyle/>
          <a:p>
            <a:pPr algn="ctr"/>
            <a:r>
              <a:rPr lang="en-CA" sz="1801" b="1"/>
              <a:t>Trisha Islam</a:t>
            </a:r>
          </a:p>
          <a:p>
            <a:pPr algn="ctr"/>
            <a:r>
              <a:rPr lang="en-CA" sz="1801"/>
              <a:t>Senior Officer, Program Delivery and Integration</a:t>
            </a:r>
          </a:p>
          <a:p>
            <a:pPr algn="ctr"/>
            <a:r>
              <a:rPr lang="en-CA" sz="1801"/>
              <a:t>Prosper Canada</a:t>
            </a:r>
          </a:p>
          <a:p>
            <a:pPr algn="ctr"/>
            <a:r>
              <a:rPr lang="en-CA" sz="1801">
                <a:hlinkClick r:id="rId13"/>
              </a:rPr>
              <a:t>tislam@prospercanada.org</a:t>
            </a:r>
            <a:r>
              <a:rPr lang="en-CA" sz="1801"/>
              <a:t> </a:t>
            </a:r>
          </a:p>
        </p:txBody>
      </p:sp>
    </p:spTree>
    <p:custDataLst>
      <p:tags r:id="rId1"/>
    </p:custDataLst>
    <p:extLst>
      <p:ext uri="{BB962C8B-B14F-4D97-AF65-F5344CB8AC3E}">
        <p14:creationId xmlns:p14="http://schemas.microsoft.com/office/powerpoint/2010/main" val="418516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a:solidFill>
                  <a:schemeClr val="tx2"/>
                </a:solidFill>
                <a:latin typeface="+mn-lt"/>
              </a:rPr>
              <a:t>1. Introductions: Our speakers</a:t>
            </a:r>
          </a:p>
        </p:txBody>
      </p:sp>
      <p:sp>
        <p:nvSpPr>
          <p:cNvPr id="4" name="Slide Number Placeholder 3"/>
          <p:cNvSpPr>
            <a:spLocks noGrp="1"/>
          </p:cNvSpPr>
          <p:nvPr>
            <p:ph type="sldNum" sz="quarter" idx="12"/>
          </p:nvPr>
        </p:nvSpPr>
        <p:spPr/>
        <p:txBody>
          <a:bodyPr/>
          <a:lstStyle/>
          <a:p>
            <a:fld id="{512064B0-C331-6F48-BA8A-12E9B5EB7265}" type="slidenum">
              <a:rPr lang="en-US" smtClean="0"/>
              <a:pPr/>
              <a:t>5</a:t>
            </a:fld>
            <a:endParaRPr lang="en-US"/>
          </a:p>
        </p:txBody>
      </p:sp>
      <p:sp>
        <p:nvSpPr>
          <p:cNvPr id="6" name="TextBox 5"/>
          <p:cNvSpPr txBox="1"/>
          <p:nvPr/>
        </p:nvSpPr>
        <p:spPr>
          <a:xfrm>
            <a:off x="3595540" y="3999364"/>
            <a:ext cx="2102685" cy="2083199"/>
          </a:xfrm>
          <a:prstGeom prst="rect">
            <a:avLst/>
          </a:prstGeom>
          <a:noFill/>
        </p:spPr>
        <p:txBody>
          <a:bodyPr wrap="square" rtlCol="0">
            <a:spAutoFit/>
          </a:bodyPr>
          <a:lstStyle/>
          <a:p>
            <a:pPr algn="ctr"/>
            <a:r>
              <a:rPr lang="en-CA" sz="1867" dirty="0"/>
              <a:t>Minyan Wang</a:t>
            </a:r>
            <a:endParaRPr lang="en-CA" sz="1867" b="1" dirty="0"/>
          </a:p>
          <a:p>
            <a:pPr algn="ctr"/>
            <a:r>
              <a:rPr lang="en-US" sz="1867" b="1" dirty="0" err="1"/>
              <a:t>Sr</a:t>
            </a:r>
            <a:r>
              <a:rPr lang="en-US" sz="1867" b="1" dirty="0"/>
              <a:t> Designer, Biomedical Communications</a:t>
            </a:r>
          </a:p>
          <a:p>
            <a:pPr algn="ctr"/>
            <a:r>
              <a:rPr lang="en-CA" sz="1867" b="1" dirty="0"/>
              <a:t>Bridgeable</a:t>
            </a:r>
            <a:endParaRPr lang="en-CA" sz="1801" b="1" dirty="0"/>
          </a:p>
          <a:p>
            <a:pPr algn="ctr"/>
            <a:r>
              <a:rPr lang="en-CA" sz="1801" dirty="0" err="1">
                <a:hlinkClick r:id="rId4"/>
              </a:rPr>
              <a:t>minyan.wang</a:t>
            </a:r>
            <a:endParaRPr lang="en-CA" sz="1801" dirty="0">
              <a:hlinkClick r:id="rId4"/>
            </a:endParaRPr>
          </a:p>
          <a:p>
            <a:pPr algn="ctr"/>
            <a:r>
              <a:rPr lang="en-CA" sz="1801" dirty="0">
                <a:hlinkClick r:id="rId4"/>
              </a:rPr>
              <a:t>@bridgeable.com</a:t>
            </a:r>
            <a:r>
              <a:rPr lang="en-CA" sz="1801" dirty="0"/>
              <a:t> </a:t>
            </a:r>
          </a:p>
        </p:txBody>
      </p:sp>
      <p:sp>
        <p:nvSpPr>
          <p:cNvPr id="7" name="TextBox 6"/>
          <p:cNvSpPr txBox="1"/>
          <p:nvPr/>
        </p:nvSpPr>
        <p:spPr>
          <a:xfrm>
            <a:off x="997268" y="4006046"/>
            <a:ext cx="2140648" cy="1795876"/>
          </a:xfrm>
          <a:prstGeom prst="rect">
            <a:avLst/>
          </a:prstGeom>
          <a:noFill/>
        </p:spPr>
        <p:txBody>
          <a:bodyPr wrap="square" rtlCol="0">
            <a:spAutoFit/>
          </a:bodyPr>
          <a:lstStyle/>
          <a:p>
            <a:pPr algn="ctr"/>
            <a:r>
              <a:rPr lang="en-CA" sz="1867" dirty="0"/>
              <a:t>Bonnie Tang</a:t>
            </a:r>
          </a:p>
          <a:p>
            <a:pPr algn="ctr"/>
            <a:r>
              <a:rPr lang="en-US" sz="1867" b="1" dirty="0"/>
              <a:t>Manager, Design Strategy</a:t>
            </a:r>
            <a:endParaRPr lang="en-US" sz="1867" dirty="0"/>
          </a:p>
          <a:p>
            <a:pPr algn="ctr"/>
            <a:r>
              <a:rPr lang="en-CA" sz="1867" b="1" dirty="0"/>
              <a:t>Bridgeable</a:t>
            </a:r>
          </a:p>
          <a:p>
            <a:pPr algn="ctr"/>
            <a:r>
              <a:rPr lang="en-CA" sz="1801" dirty="0" err="1">
                <a:hlinkClick r:id="rId5"/>
              </a:rPr>
              <a:t>bonnie.tang</a:t>
            </a:r>
            <a:endParaRPr lang="en-CA" sz="1801" dirty="0">
              <a:hlinkClick r:id="rId5"/>
            </a:endParaRPr>
          </a:p>
          <a:p>
            <a:pPr algn="ctr"/>
            <a:r>
              <a:rPr lang="en-CA" sz="1801" dirty="0">
                <a:hlinkClick r:id="rId5"/>
              </a:rPr>
              <a:t>@bridgeable.com</a:t>
            </a:r>
            <a:r>
              <a:rPr lang="en-CA" sz="1801" dirty="0"/>
              <a:t> </a:t>
            </a:r>
          </a:p>
        </p:txBody>
      </p:sp>
      <p:sp>
        <p:nvSpPr>
          <p:cNvPr id="8" name="TextBox 7"/>
          <p:cNvSpPr txBox="1"/>
          <p:nvPr/>
        </p:nvSpPr>
        <p:spPr>
          <a:xfrm>
            <a:off x="6155850" y="4006046"/>
            <a:ext cx="2155772" cy="2083199"/>
          </a:xfrm>
          <a:prstGeom prst="rect">
            <a:avLst/>
          </a:prstGeom>
          <a:noFill/>
        </p:spPr>
        <p:txBody>
          <a:bodyPr wrap="square" rtlCol="0">
            <a:spAutoFit/>
          </a:bodyPr>
          <a:lstStyle/>
          <a:p>
            <a:pPr algn="ctr"/>
            <a:r>
              <a:rPr lang="en-CA" sz="1867" dirty="0"/>
              <a:t>Trisha Islam</a:t>
            </a:r>
          </a:p>
          <a:p>
            <a:pPr algn="ctr"/>
            <a:r>
              <a:rPr lang="en-CA" sz="1867" b="1" dirty="0"/>
              <a:t>Senior Officer, Program Delivery and Integration</a:t>
            </a:r>
          </a:p>
          <a:p>
            <a:pPr algn="ctr"/>
            <a:r>
              <a:rPr lang="en-CA" sz="1867" b="1" dirty="0"/>
              <a:t>Prosper Canada</a:t>
            </a:r>
          </a:p>
          <a:p>
            <a:pPr algn="ctr"/>
            <a:r>
              <a:rPr lang="en-CA" sz="1801" dirty="0" err="1">
                <a:hlinkClick r:id="rId6"/>
              </a:rPr>
              <a:t>tislam</a:t>
            </a:r>
            <a:endParaRPr lang="en-CA" sz="1801" dirty="0">
              <a:hlinkClick r:id="rId6"/>
            </a:endParaRPr>
          </a:p>
          <a:p>
            <a:pPr algn="ctr"/>
            <a:r>
              <a:rPr lang="en-CA" sz="1801" dirty="0">
                <a:hlinkClick r:id="rId6"/>
              </a:rPr>
              <a:t>@prospercanada.org</a:t>
            </a:r>
            <a:r>
              <a:rPr lang="en-CA" sz="1801" dirty="0"/>
              <a:t> </a:t>
            </a:r>
          </a:p>
        </p:txBody>
      </p:sp>
      <p:pic>
        <p:nvPicPr>
          <p:cNvPr id="11" name="Picture 10"/>
          <p:cNvPicPr>
            <a:picLocks noChangeAspect="1"/>
          </p:cNvPicPr>
          <p:nvPr/>
        </p:nvPicPr>
        <p:blipFill rotWithShape="1">
          <a:blip r:embed="rId7" cstate="email">
            <a:extLst>
              <a:ext uri="{28A0092B-C50C-407E-A947-70E740481C1C}">
                <a14:useLocalDpi xmlns:a14="http://schemas.microsoft.com/office/drawing/2010/main" val="0"/>
              </a:ext>
            </a:extLst>
          </a:blip>
          <a:srcRect t="-2" b="24045"/>
          <a:stretch/>
        </p:blipFill>
        <p:spPr>
          <a:xfrm>
            <a:off x="6155851" y="1295400"/>
            <a:ext cx="2155772" cy="2460560"/>
          </a:xfrm>
          <a:prstGeom prst="rect">
            <a:avLst/>
          </a:prstGeom>
        </p:spPr>
      </p:pic>
      <p:pic>
        <p:nvPicPr>
          <p:cNvPr id="12" name="Picture 11"/>
          <p:cNvPicPr>
            <a:picLocks noChangeAspect="1"/>
          </p:cNvPicPr>
          <p:nvPr/>
        </p:nvPicPr>
        <p:blipFill rotWithShape="1">
          <a:blip r:embed="rId8" cstate="email">
            <a:extLst>
              <a:ext uri="{28A0092B-C50C-407E-A947-70E740481C1C}">
                <a14:useLocalDpi xmlns:a14="http://schemas.microsoft.com/office/drawing/2010/main" val="0"/>
              </a:ext>
            </a:extLst>
          </a:blip>
          <a:srcRect l="36830" t="9016" r="13078" b="4611"/>
          <a:stretch/>
        </p:blipFill>
        <p:spPr>
          <a:xfrm>
            <a:off x="997271" y="1295402"/>
            <a:ext cx="2140647" cy="2460561"/>
          </a:xfrm>
          <a:prstGeom prst="rect">
            <a:avLst/>
          </a:prstGeom>
        </p:spPr>
      </p:pic>
      <p:pic>
        <p:nvPicPr>
          <p:cNvPr id="13" name="Picture 12"/>
          <p:cNvPicPr>
            <a:picLocks noChangeAspect="1"/>
          </p:cNvPicPr>
          <p:nvPr/>
        </p:nvPicPr>
        <p:blipFill rotWithShape="1">
          <a:blip r:embed="rId9" cstate="email">
            <a:extLst>
              <a:ext uri="{28A0092B-C50C-407E-A947-70E740481C1C}">
                <a14:useLocalDpi xmlns:a14="http://schemas.microsoft.com/office/drawing/2010/main" val="0"/>
              </a:ext>
            </a:extLst>
          </a:blip>
          <a:srcRect l="32096" t="7809" r="15382"/>
          <a:stretch/>
        </p:blipFill>
        <p:spPr>
          <a:xfrm>
            <a:off x="3595539" y="1289485"/>
            <a:ext cx="2102685" cy="2460561"/>
          </a:xfrm>
          <a:prstGeom prst="rect">
            <a:avLst/>
          </a:prstGeom>
        </p:spPr>
      </p:pic>
    </p:spTree>
    <p:custDataLst>
      <p:tags r:id="rId1"/>
    </p:custDataLst>
    <p:extLst>
      <p:ext uri="{BB962C8B-B14F-4D97-AF65-F5344CB8AC3E}">
        <p14:creationId xmlns:p14="http://schemas.microsoft.com/office/powerpoint/2010/main" val="3961102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B01C5-5905-4D7E-B084-031BBEC399F0}"/>
              </a:ext>
            </a:extLst>
          </p:cNvPr>
          <p:cNvSpPr>
            <a:spLocks noGrp="1"/>
          </p:cNvSpPr>
          <p:nvPr>
            <p:ph type="title"/>
          </p:nvPr>
        </p:nvSpPr>
        <p:spPr/>
        <p:txBody>
          <a:bodyPr>
            <a:normAutofit/>
          </a:bodyPr>
          <a:lstStyle/>
          <a:p>
            <a:r>
              <a:rPr lang="en-GB" sz="3200" dirty="0">
                <a:cs typeface="Calibri"/>
              </a:rPr>
              <a:t>Tell us more about you!</a:t>
            </a:r>
            <a:endParaRPr lang="en-GB" sz="3200" dirty="0"/>
          </a:p>
        </p:txBody>
      </p:sp>
      <p:sp>
        <p:nvSpPr>
          <p:cNvPr id="3" name="Content Placeholder 2">
            <a:extLst>
              <a:ext uri="{FF2B5EF4-FFF2-40B4-BE49-F238E27FC236}">
                <a16:creationId xmlns:a16="http://schemas.microsoft.com/office/drawing/2014/main" id="{2FB3FE76-3BCA-4A86-B93C-7C232EF62048}"/>
              </a:ext>
            </a:extLst>
          </p:cNvPr>
          <p:cNvSpPr>
            <a:spLocks noGrp="1"/>
          </p:cNvSpPr>
          <p:nvPr>
            <p:ph idx="1"/>
          </p:nvPr>
        </p:nvSpPr>
        <p:spPr/>
        <p:txBody>
          <a:bodyPr vert="horz" lIns="91440" tIns="45720" rIns="91440" bIns="45720" rtlCol="0" anchor="t">
            <a:normAutofit/>
          </a:bodyPr>
          <a:lstStyle/>
          <a:p>
            <a:r>
              <a:rPr lang="en-GB" sz="2000" dirty="0">
                <a:cs typeface="Calibri"/>
              </a:rPr>
              <a:t>What experience have you had with service design already?</a:t>
            </a:r>
          </a:p>
          <a:p>
            <a:endParaRPr lang="en-GB" sz="2000" dirty="0">
              <a:cs typeface="Calibri"/>
            </a:endParaRPr>
          </a:p>
          <a:p>
            <a:r>
              <a:rPr lang="en-GB" sz="2000" dirty="0">
                <a:cs typeface="Calibri"/>
              </a:rPr>
              <a:t>What part of the field do you work in?</a:t>
            </a:r>
          </a:p>
        </p:txBody>
      </p:sp>
      <p:sp>
        <p:nvSpPr>
          <p:cNvPr id="4" name="Slide Number Placeholder 3">
            <a:extLst>
              <a:ext uri="{FF2B5EF4-FFF2-40B4-BE49-F238E27FC236}">
                <a16:creationId xmlns:a16="http://schemas.microsoft.com/office/drawing/2014/main" id="{51799D2F-86F7-4A70-A8D0-53A97513E4C5}"/>
              </a:ext>
            </a:extLst>
          </p:cNvPr>
          <p:cNvSpPr>
            <a:spLocks noGrp="1"/>
          </p:cNvSpPr>
          <p:nvPr>
            <p:ph type="sldNum" sz="quarter" idx="12"/>
          </p:nvPr>
        </p:nvSpPr>
        <p:spPr/>
        <p:txBody>
          <a:bodyPr/>
          <a:lstStyle/>
          <a:p>
            <a:fld id="{512064B0-C331-6F48-BA8A-12E9B5EB7265}" type="slidenum">
              <a:rPr lang="en-US" smtClean="0">
                <a:solidFill>
                  <a:prstClr val="white"/>
                </a:solidFill>
              </a:rPr>
              <a:pPr/>
              <a:t>6</a:t>
            </a:fld>
            <a:endParaRPr lang="en-US">
              <a:solidFill>
                <a:prstClr val="white"/>
              </a:solidFill>
            </a:endParaRPr>
          </a:p>
        </p:txBody>
      </p:sp>
    </p:spTree>
    <p:custDataLst>
      <p:tags r:id="rId1"/>
    </p:custDataLst>
    <p:extLst>
      <p:ext uri="{BB962C8B-B14F-4D97-AF65-F5344CB8AC3E}">
        <p14:creationId xmlns:p14="http://schemas.microsoft.com/office/powerpoint/2010/main" val="2586445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C2EF0-B351-4B52-A9E6-09057122B949}"/>
              </a:ext>
            </a:extLst>
          </p:cNvPr>
          <p:cNvSpPr>
            <a:spLocks noGrp="1"/>
          </p:cNvSpPr>
          <p:nvPr>
            <p:ph type="title"/>
          </p:nvPr>
        </p:nvSpPr>
        <p:spPr/>
        <p:txBody>
          <a:bodyPr>
            <a:normAutofit/>
          </a:bodyPr>
          <a:lstStyle/>
          <a:p>
            <a:r>
              <a:rPr lang="en-GB" sz="3200" dirty="0">
                <a:cs typeface="Calibri"/>
              </a:rPr>
              <a:t>All about service design</a:t>
            </a:r>
            <a:endParaRPr lang="en-GB" sz="3200" dirty="0"/>
          </a:p>
        </p:txBody>
      </p:sp>
      <p:sp>
        <p:nvSpPr>
          <p:cNvPr id="3" name="Content Placeholder 2">
            <a:extLst>
              <a:ext uri="{FF2B5EF4-FFF2-40B4-BE49-F238E27FC236}">
                <a16:creationId xmlns:a16="http://schemas.microsoft.com/office/drawing/2014/main" id="{7410689D-2C37-4000-B39E-E6905C2F58A7}"/>
              </a:ext>
            </a:extLst>
          </p:cNvPr>
          <p:cNvSpPr>
            <a:spLocks noGrp="1"/>
          </p:cNvSpPr>
          <p:nvPr>
            <p:ph idx="1"/>
          </p:nvPr>
        </p:nvSpPr>
        <p:spPr>
          <a:xfrm>
            <a:off x="685800" y="1295400"/>
            <a:ext cx="7762741" cy="1074313"/>
          </a:xfrm>
        </p:spPr>
        <p:txBody>
          <a:bodyPr vert="horz" lIns="121920" tIns="60960" rIns="121920" bIns="60960" rtlCol="0" anchor="t">
            <a:normAutofit/>
          </a:bodyPr>
          <a:lstStyle/>
          <a:p>
            <a:pPr marL="0" indent="0">
              <a:buNone/>
            </a:pPr>
            <a:r>
              <a:rPr lang="en-CA" sz="2000" b="1" dirty="0">
                <a:solidFill>
                  <a:srgbClr val="D25F2A"/>
                </a:solidFill>
                <a:ea typeface="Calibri" panose="020F0502020204030204" pitchFamily="34" charset="0"/>
                <a:cs typeface="Calibri"/>
              </a:rPr>
              <a:t>Service design </a:t>
            </a:r>
            <a:r>
              <a:rPr lang="en-US" sz="2000" b="1" dirty="0">
                <a:solidFill>
                  <a:schemeClr val="bg2"/>
                </a:solidFill>
                <a:ea typeface="+mn-lt"/>
                <a:cs typeface="+mn-lt"/>
              </a:rPr>
              <a:t>is a methodology that asks designers of programs, services, or products to:</a:t>
            </a:r>
          </a:p>
        </p:txBody>
      </p:sp>
      <p:sp>
        <p:nvSpPr>
          <p:cNvPr id="4" name="Slide Number Placeholder 3">
            <a:extLst>
              <a:ext uri="{FF2B5EF4-FFF2-40B4-BE49-F238E27FC236}">
                <a16:creationId xmlns:a16="http://schemas.microsoft.com/office/drawing/2014/main" id="{3ABDB04F-F777-425E-8F02-423722E16DB9}"/>
              </a:ext>
            </a:extLst>
          </p:cNvPr>
          <p:cNvSpPr>
            <a:spLocks noGrp="1"/>
          </p:cNvSpPr>
          <p:nvPr>
            <p:ph type="sldNum" sz="quarter" idx="12"/>
          </p:nvPr>
        </p:nvSpPr>
        <p:spPr/>
        <p:txBody>
          <a:bodyPr/>
          <a:lstStyle/>
          <a:p>
            <a:fld id="{512064B0-C331-6F48-BA8A-12E9B5EB7265}" type="slidenum">
              <a:rPr lang="en-US" smtClean="0">
                <a:solidFill>
                  <a:prstClr val="white"/>
                </a:solidFill>
              </a:rPr>
              <a:pPr/>
              <a:t>7</a:t>
            </a:fld>
            <a:endParaRPr lang="en-US">
              <a:solidFill>
                <a:prstClr val="white"/>
              </a:solidFill>
            </a:endParaRPr>
          </a:p>
        </p:txBody>
      </p:sp>
      <p:grpSp>
        <p:nvGrpSpPr>
          <p:cNvPr id="18" name="Group 17"/>
          <p:cNvGrpSpPr/>
          <p:nvPr/>
        </p:nvGrpSpPr>
        <p:grpSpPr>
          <a:xfrm>
            <a:off x="685800" y="2506557"/>
            <a:ext cx="7207378" cy="1907338"/>
            <a:chOff x="873509" y="3472472"/>
            <a:chExt cx="7207378" cy="1907338"/>
          </a:xfrm>
        </p:grpSpPr>
        <p:sp>
          <p:nvSpPr>
            <p:cNvPr id="6" name="Oval 5"/>
            <p:cNvSpPr/>
            <p:nvPr/>
          </p:nvSpPr>
          <p:spPr>
            <a:xfrm>
              <a:off x="881374" y="3476401"/>
              <a:ext cx="457200" cy="457200"/>
            </a:xfrm>
            <a:prstGeom prst="ellipse">
              <a:avLst/>
            </a:prstGeom>
            <a:solidFill>
              <a:srgbClr val="D25F2A"/>
            </a:solidFill>
            <a:ln>
              <a:solidFill>
                <a:srgbClr val="D25F2A"/>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a:ln>
                    <a:noFill/>
                  </a:ln>
                  <a:solidFill>
                    <a:prstClr val="white"/>
                  </a:solidFill>
                  <a:effectLst/>
                  <a:uLnTx/>
                  <a:uFillTx/>
                  <a:latin typeface="Calibri"/>
                  <a:ea typeface="+mn-ea"/>
                  <a:cs typeface="+mn-cs"/>
                </a:rPr>
                <a:t>1</a:t>
              </a:r>
              <a:endParaRPr kumimoji="0" lang="en-US" sz="2000" b="1"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p:cNvSpPr txBox="1"/>
            <p:nvPr/>
          </p:nvSpPr>
          <p:spPr>
            <a:xfrm>
              <a:off x="1529998" y="3474979"/>
              <a:ext cx="2477927" cy="553998"/>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b="1" i="0" u="none" strike="noStrike" kern="1200" cap="none" spc="0" normalizeH="0" baseline="0" noProof="0" dirty="0">
                  <a:ln>
                    <a:noFill/>
                  </a:ln>
                  <a:solidFill>
                    <a:srgbClr val="224459"/>
                  </a:solidFill>
                  <a:effectLst/>
                  <a:uLnTx/>
                  <a:uFillTx/>
                  <a:latin typeface="Calibri"/>
                  <a:ea typeface="+mn-ea"/>
                  <a:cs typeface="+mn-cs"/>
                </a:rPr>
                <a:t>Better understand clients and organizations</a:t>
              </a:r>
              <a:endParaRPr kumimoji="0" lang="en-US" b="1" i="0" u="none" strike="noStrike" kern="1200" cap="none" spc="0" normalizeH="0" baseline="0" noProof="0" dirty="0">
                <a:ln>
                  <a:noFill/>
                </a:ln>
                <a:solidFill>
                  <a:srgbClr val="224459"/>
                </a:solidFill>
                <a:effectLst/>
                <a:uLnTx/>
                <a:uFillTx/>
                <a:latin typeface="Calibri"/>
                <a:ea typeface="+mn-ea"/>
                <a:cs typeface="+mn-cs"/>
              </a:endParaRPr>
            </a:p>
          </p:txBody>
        </p:sp>
        <p:sp>
          <p:nvSpPr>
            <p:cNvPr id="8" name="Oval 7"/>
            <p:cNvSpPr/>
            <p:nvPr/>
          </p:nvSpPr>
          <p:spPr>
            <a:xfrm>
              <a:off x="873509" y="4101024"/>
              <a:ext cx="457200" cy="457200"/>
            </a:xfrm>
            <a:prstGeom prst="ellipse">
              <a:avLst/>
            </a:prstGeom>
            <a:solidFill>
              <a:srgbClr val="F0AB00"/>
            </a:solidFill>
            <a:ln>
              <a:solidFill>
                <a:srgbClr val="F0AB00"/>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a:ln>
                    <a:noFill/>
                  </a:ln>
                  <a:solidFill>
                    <a:prstClr val="white"/>
                  </a:solidFill>
                  <a:effectLst/>
                  <a:uLnTx/>
                  <a:uFillTx/>
                  <a:latin typeface="Calibri"/>
                  <a:ea typeface="+mn-ea"/>
                  <a:cs typeface="+mn-cs"/>
                </a:rPr>
                <a:t>2</a:t>
              </a:r>
              <a:endParaRPr kumimoji="0" lang="en-US" sz="2000" b="1"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p:cNvSpPr txBox="1"/>
            <p:nvPr/>
          </p:nvSpPr>
          <p:spPr>
            <a:xfrm>
              <a:off x="1529998" y="4221902"/>
              <a:ext cx="2611525" cy="276999"/>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noProof="0" dirty="0">
                  <a:solidFill>
                    <a:srgbClr val="224459"/>
                  </a:solidFill>
                  <a:latin typeface="Calibri"/>
                </a:rPr>
                <a:t>Examine </a:t>
              </a:r>
              <a:r>
                <a:rPr kumimoji="0" lang="en-CA" b="1" i="0" u="none" strike="noStrike" kern="1200" cap="none" spc="0" normalizeH="0" baseline="0" noProof="0" dirty="0">
                  <a:ln>
                    <a:noFill/>
                  </a:ln>
                  <a:solidFill>
                    <a:srgbClr val="224459"/>
                  </a:solidFill>
                  <a:effectLst/>
                  <a:uLnTx/>
                  <a:uFillTx/>
                  <a:latin typeface="Calibri"/>
                </a:rPr>
                <a:t>assumptions</a:t>
              </a:r>
              <a:endParaRPr kumimoji="0" lang="en-US" b="1" i="0" u="none" strike="noStrike" kern="1200" cap="none" spc="0" normalizeH="0" baseline="0" noProof="0" dirty="0">
                <a:ln>
                  <a:noFill/>
                </a:ln>
                <a:solidFill>
                  <a:srgbClr val="224459"/>
                </a:solidFill>
                <a:effectLst/>
                <a:uLnTx/>
                <a:uFillTx/>
                <a:latin typeface="Calibri"/>
              </a:endParaRPr>
            </a:p>
          </p:txBody>
        </p:sp>
        <p:sp>
          <p:nvSpPr>
            <p:cNvPr id="10" name="Oval 9"/>
            <p:cNvSpPr/>
            <p:nvPr/>
          </p:nvSpPr>
          <p:spPr>
            <a:xfrm>
              <a:off x="881374" y="4740434"/>
              <a:ext cx="457200" cy="457200"/>
            </a:xfrm>
            <a:prstGeom prst="ellipse">
              <a:avLst/>
            </a:prstGeom>
            <a:solidFill>
              <a:srgbClr val="C1BB00"/>
            </a:solidFill>
            <a:ln>
              <a:solidFill>
                <a:srgbClr val="C1BB00"/>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a:ln>
                    <a:noFill/>
                  </a:ln>
                  <a:solidFill>
                    <a:prstClr val="white"/>
                  </a:solidFill>
                  <a:effectLst/>
                  <a:uLnTx/>
                  <a:uFillTx/>
                  <a:latin typeface="Calibri"/>
                  <a:ea typeface="+mn-ea"/>
                  <a:cs typeface="+mn-cs"/>
                </a:rPr>
                <a:t>3</a:t>
              </a:r>
              <a:endParaRPr kumimoji="0" lang="en-US" sz="2000" b="1"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p:cNvSpPr txBox="1"/>
            <p:nvPr/>
          </p:nvSpPr>
          <p:spPr>
            <a:xfrm>
              <a:off x="1524996" y="4825812"/>
              <a:ext cx="2741518" cy="553998"/>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b="1" i="0" u="none" strike="noStrike" kern="1200" cap="none" spc="0" normalizeH="0" baseline="0" noProof="0" dirty="0">
                  <a:ln>
                    <a:noFill/>
                  </a:ln>
                  <a:solidFill>
                    <a:srgbClr val="224459"/>
                  </a:solidFill>
                  <a:effectLst/>
                  <a:uLnTx/>
                  <a:uFillTx/>
                  <a:latin typeface="Calibri"/>
                  <a:ea typeface="+mn-ea"/>
                  <a:cs typeface="+mn-cs"/>
                </a:rPr>
                <a:t>Discover more</a:t>
              </a:r>
              <a:r>
                <a:rPr kumimoji="0" lang="en-CA" b="1" i="0" u="none" strike="noStrike" kern="1200" cap="none" spc="0" normalizeH="0" noProof="0" dirty="0">
                  <a:ln>
                    <a:noFill/>
                  </a:ln>
                  <a:solidFill>
                    <a:srgbClr val="224459"/>
                  </a:solidFill>
                  <a:effectLst/>
                  <a:uLnTx/>
                  <a:uFillTx/>
                  <a:latin typeface="Calibri"/>
                  <a:ea typeface="+mn-ea"/>
                  <a:cs typeface="+mn-cs"/>
                </a:rPr>
                <a:t> about</a:t>
              </a:r>
              <a:r>
                <a:rPr kumimoji="0" lang="en-CA" b="1" i="0" u="none" strike="noStrike" kern="1200" cap="none" spc="0" normalizeH="0" baseline="0" noProof="0" dirty="0">
                  <a:ln>
                    <a:noFill/>
                  </a:ln>
                  <a:solidFill>
                    <a:srgbClr val="224459"/>
                  </a:solidFill>
                  <a:effectLst/>
                  <a:uLnTx/>
                  <a:uFillTx/>
                  <a:latin typeface="Calibri"/>
                  <a:ea typeface="+mn-ea"/>
                  <a:cs typeface="+mn-cs"/>
                </a:rPr>
                <a:t> people’s experiences</a:t>
              </a:r>
              <a:endParaRPr kumimoji="0" lang="en-US" b="1" i="0" u="none" strike="noStrike" kern="1200" cap="none" spc="0" normalizeH="0" baseline="0" noProof="0" dirty="0">
                <a:ln>
                  <a:noFill/>
                </a:ln>
                <a:solidFill>
                  <a:srgbClr val="224459"/>
                </a:solidFill>
                <a:effectLst/>
                <a:uLnTx/>
                <a:uFillTx/>
                <a:latin typeface="Calibri"/>
                <a:ea typeface="+mn-ea"/>
                <a:cs typeface="+mn-cs"/>
              </a:endParaRPr>
            </a:p>
          </p:txBody>
        </p:sp>
        <p:sp>
          <p:nvSpPr>
            <p:cNvPr id="12" name="Oval 11"/>
            <p:cNvSpPr/>
            <p:nvPr/>
          </p:nvSpPr>
          <p:spPr>
            <a:xfrm>
              <a:off x="4470595" y="3472472"/>
              <a:ext cx="457200" cy="457200"/>
            </a:xfrm>
            <a:prstGeom prst="ellipse">
              <a:avLst/>
            </a:prstGeom>
            <a:solidFill>
              <a:srgbClr val="6AADE4"/>
            </a:solidFill>
            <a:ln>
              <a:solidFill>
                <a:srgbClr val="6AADE4"/>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a:ln>
                    <a:noFill/>
                  </a:ln>
                  <a:solidFill>
                    <a:prstClr val="white"/>
                  </a:solidFill>
                  <a:effectLst/>
                  <a:uLnTx/>
                  <a:uFillTx/>
                  <a:latin typeface="Calibri"/>
                  <a:ea typeface="+mn-ea"/>
                  <a:cs typeface="+mn-cs"/>
                </a:rPr>
                <a:t>4</a:t>
              </a: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p:cNvSpPr txBox="1"/>
            <p:nvPr/>
          </p:nvSpPr>
          <p:spPr>
            <a:xfrm>
              <a:off x="5131874" y="3515047"/>
              <a:ext cx="2777435" cy="276999"/>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b="1" i="0" u="none" strike="noStrike" kern="1200" cap="none" spc="0" normalizeH="0" baseline="0" noProof="0" dirty="0">
                  <a:ln>
                    <a:noFill/>
                  </a:ln>
                  <a:solidFill>
                    <a:srgbClr val="224459"/>
                  </a:solidFill>
                  <a:effectLst/>
                  <a:uLnTx/>
                  <a:uFillTx/>
                  <a:latin typeface="Calibri"/>
                  <a:ea typeface="+mn-ea"/>
                  <a:cs typeface="+mn-cs"/>
                </a:rPr>
                <a:t>Empathize with </a:t>
              </a:r>
              <a:r>
                <a:rPr kumimoji="0" lang="en-US" b="1" i="0" u="none" strike="noStrike" kern="1200" cap="none" spc="0" normalizeH="0" baseline="0" noProof="0" dirty="0">
                  <a:ln>
                    <a:noFill/>
                  </a:ln>
                  <a:solidFill>
                    <a:srgbClr val="224459"/>
                  </a:solidFill>
                  <a:effectLst/>
                  <a:uLnTx/>
                  <a:uFillTx/>
                  <a:latin typeface="Calibri"/>
                  <a:ea typeface="+mn-ea"/>
                  <a:cs typeface="+mn-cs"/>
                </a:rPr>
                <a:t>pain points</a:t>
              </a:r>
            </a:p>
          </p:txBody>
        </p:sp>
        <p:sp>
          <p:nvSpPr>
            <p:cNvPr id="14" name="Oval 13"/>
            <p:cNvSpPr/>
            <p:nvPr/>
          </p:nvSpPr>
          <p:spPr>
            <a:xfrm>
              <a:off x="4477198" y="4101024"/>
              <a:ext cx="457200" cy="457200"/>
            </a:xfrm>
            <a:prstGeom prst="ellipse">
              <a:avLst/>
            </a:prstGeom>
            <a:solidFill>
              <a:srgbClr val="0066A1"/>
            </a:solidFill>
            <a:ln>
              <a:solidFill>
                <a:srgbClr val="0066A1"/>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a:ln>
                    <a:noFill/>
                  </a:ln>
                  <a:solidFill>
                    <a:prstClr val="white"/>
                  </a:solidFill>
                  <a:effectLst/>
                  <a:uLnTx/>
                  <a:uFillTx/>
                  <a:latin typeface="Calibri"/>
                  <a:ea typeface="+mn-ea"/>
                  <a:cs typeface="+mn-cs"/>
                </a:rPr>
                <a:t>5</a:t>
              </a:r>
              <a:endParaRPr kumimoji="0" lang="en-US" sz="2400" b="1" i="0" u="none" strike="noStrike" kern="1200" cap="none" spc="0" normalizeH="0" baseline="0" noProof="0">
                <a:ln>
                  <a:noFill/>
                </a:ln>
                <a:solidFill>
                  <a:prstClr val="white"/>
                </a:solidFill>
                <a:effectLst/>
                <a:uLnTx/>
                <a:uFillTx/>
                <a:latin typeface="Calibri"/>
                <a:ea typeface="+mn-ea"/>
                <a:cs typeface="+mn-cs"/>
              </a:endParaRPr>
            </a:p>
          </p:txBody>
        </p:sp>
        <p:sp>
          <p:nvSpPr>
            <p:cNvPr id="15" name="Oval 14"/>
            <p:cNvSpPr/>
            <p:nvPr/>
          </p:nvSpPr>
          <p:spPr>
            <a:xfrm>
              <a:off x="4470594" y="4739767"/>
              <a:ext cx="457200" cy="457200"/>
            </a:xfrm>
            <a:prstGeom prst="ellipse">
              <a:avLst/>
            </a:prstGeom>
            <a:solidFill>
              <a:srgbClr val="002244"/>
            </a:solidFill>
            <a:ln>
              <a:solidFill>
                <a:srgbClr val="002244"/>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a:ln>
                    <a:noFill/>
                  </a:ln>
                  <a:solidFill>
                    <a:prstClr val="white"/>
                  </a:solidFill>
                  <a:effectLst/>
                  <a:uLnTx/>
                  <a:uFillTx/>
                  <a:latin typeface="Calibri"/>
                  <a:ea typeface="+mn-ea"/>
                  <a:cs typeface="+mn-cs"/>
                </a:rPr>
                <a:t>6</a:t>
              </a:r>
              <a:endParaRPr kumimoji="0" lang="en-US" sz="2000" b="1" i="0" u="none" strike="noStrike" kern="1200" cap="none" spc="0" normalizeH="0" baseline="0" noProof="0">
                <a:ln>
                  <a:noFill/>
                </a:ln>
                <a:solidFill>
                  <a:prstClr val="white"/>
                </a:solidFill>
                <a:effectLst/>
                <a:uLnTx/>
                <a:uFillTx/>
                <a:latin typeface="Calibri"/>
                <a:ea typeface="+mn-ea"/>
                <a:cs typeface="+mn-cs"/>
              </a:endParaRPr>
            </a:p>
          </p:txBody>
        </p:sp>
        <p:sp>
          <p:nvSpPr>
            <p:cNvPr id="16" name="TextBox 15"/>
            <p:cNvSpPr txBox="1"/>
            <p:nvPr/>
          </p:nvSpPr>
          <p:spPr>
            <a:xfrm>
              <a:off x="5131873" y="4075266"/>
              <a:ext cx="2949014"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b="1" i="0" u="none" strike="noStrike" kern="1200" cap="none" spc="0" normalizeH="0" baseline="0" noProof="0" dirty="0">
                  <a:ln>
                    <a:noFill/>
                  </a:ln>
                  <a:solidFill>
                    <a:srgbClr val="224459"/>
                  </a:solidFill>
                  <a:effectLst/>
                  <a:uLnTx/>
                  <a:uFillTx/>
                  <a:latin typeface="Calibri"/>
                  <a:ea typeface="+mn-ea"/>
                  <a:cs typeface="+mn-cs"/>
                </a:rPr>
                <a:t>Create evidence-based solutions</a:t>
              </a:r>
              <a:endParaRPr kumimoji="0" lang="en-US" b="1" i="0" u="none" strike="noStrike" kern="1200" cap="none" spc="0" normalizeH="0" baseline="0" noProof="0" dirty="0">
                <a:ln>
                  <a:noFill/>
                </a:ln>
                <a:solidFill>
                  <a:srgbClr val="224459"/>
                </a:solidFill>
                <a:effectLst/>
                <a:uLnTx/>
                <a:uFillTx/>
                <a:latin typeface="Calibri"/>
                <a:ea typeface="+mn-ea"/>
                <a:cs typeface="+mn-cs"/>
              </a:endParaRPr>
            </a:p>
          </p:txBody>
        </p:sp>
        <p:sp>
          <p:nvSpPr>
            <p:cNvPr id="17" name="TextBox 16"/>
            <p:cNvSpPr txBox="1"/>
            <p:nvPr/>
          </p:nvSpPr>
          <p:spPr>
            <a:xfrm>
              <a:off x="5131873" y="4825812"/>
              <a:ext cx="2525608" cy="276999"/>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b="1" i="0" u="none" strike="noStrike" kern="1200" cap="none" spc="0" normalizeH="0" baseline="0" noProof="0">
                  <a:ln>
                    <a:noFill/>
                  </a:ln>
                  <a:solidFill>
                    <a:srgbClr val="224459"/>
                  </a:solidFill>
                  <a:effectLst/>
                  <a:uLnTx/>
                  <a:uFillTx/>
                  <a:latin typeface="Calibri"/>
                  <a:ea typeface="+mn-ea"/>
                  <a:cs typeface="+mn-cs"/>
                </a:rPr>
                <a:t>Address problems</a:t>
              </a:r>
              <a:endParaRPr kumimoji="0" lang="en-US" b="1" i="0" u="none" strike="noStrike" kern="1200" cap="none" spc="0" normalizeH="0" baseline="0" noProof="0">
                <a:ln>
                  <a:noFill/>
                </a:ln>
                <a:solidFill>
                  <a:srgbClr val="224459"/>
                </a:solidFill>
                <a:effectLst/>
                <a:uLnTx/>
                <a:uFillTx/>
                <a:latin typeface="Calibri"/>
                <a:ea typeface="+mn-ea"/>
                <a:cs typeface="+mn-cs"/>
              </a:endParaRPr>
            </a:p>
          </p:txBody>
        </p:sp>
      </p:grpSp>
    </p:spTree>
    <p:custDataLst>
      <p:tags r:id="rId1"/>
    </p:custDataLst>
    <p:extLst>
      <p:ext uri="{BB962C8B-B14F-4D97-AF65-F5344CB8AC3E}">
        <p14:creationId xmlns:p14="http://schemas.microsoft.com/office/powerpoint/2010/main" val="606933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7620000" cy="4724400"/>
          </a:xfrm>
        </p:spPr>
        <p:txBody>
          <a:bodyPr>
            <a:normAutofit/>
          </a:bodyPr>
          <a:lstStyle/>
          <a:p>
            <a:pPr marL="0" indent="0" algn="ctr">
              <a:buNone/>
            </a:pPr>
            <a:endParaRPr lang="en-CA" sz="2000" b="1" dirty="0"/>
          </a:p>
          <a:p>
            <a:pPr marL="0" indent="0" algn="ctr">
              <a:buNone/>
            </a:pPr>
            <a:r>
              <a:rPr lang="en-CA" sz="2400" b="1" dirty="0"/>
              <a:t>Over to Bridgeable!</a:t>
            </a:r>
            <a:endParaRPr lang="en-US" sz="2400" b="1" dirty="0"/>
          </a:p>
        </p:txBody>
      </p:sp>
      <p:sp>
        <p:nvSpPr>
          <p:cNvPr id="4" name="Slide Number Placeholder 3"/>
          <p:cNvSpPr>
            <a:spLocks noGrp="1"/>
          </p:cNvSpPr>
          <p:nvPr>
            <p:ph type="sldNum" sz="quarter" idx="12"/>
          </p:nvPr>
        </p:nvSpPr>
        <p:spPr/>
        <p:txBody>
          <a:bodyPr/>
          <a:lstStyle/>
          <a:p>
            <a:fld id="{512064B0-C331-6F48-BA8A-12E9B5EB7265}" type="slidenum">
              <a:rPr lang="en-US" smtClean="0"/>
              <a:pPr/>
              <a:t>8</a:t>
            </a:fld>
            <a:endParaRPr lang="en-US"/>
          </a:p>
        </p:txBody>
      </p:sp>
    </p:spTree>
    <p:custDataLst>
      <p:tags r:id="rId1"/>
    </p:custDataLst>
    <p:extLst>
      <p:ext uri="{BB962C8B-B14F-4D97-AF65-F5344CB8AC3E}">
        <p14:creationId xmlns:p14="http://schemas.microsoft.com/office/powerpoint/2010/main" val="2634796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368800" y="682625"/>
            <a:ext cx="4470400" cy="765175"/>
          </a:xfrm>
        </p:spPr>
        <p:txBody>
          <a:bodyPr>
            <a:noAutofit/>
          </a:bodyPr>
          <a:lstStyle/>
          <a:p>
            <a:r>
              <a:rPr lang="en-CA" sz="2400" dirty="0"/>
              <a:t>Improving the </a:t>
            </a:r>
            <a:br>
              <a:rPr lang="en-CA" sz="2400" dirty="0"/>
            </a:br>
            <a:r>
              <a:rPr lang="en-CA" sz="2400" dirty="0"/>
              <a:t>Benefits Screening Tool</a:t>
            </a:r>
            <a:endParaRPr lang="en-US" sz="2400" dirty="0"/>
          </a:p>
        </p:txBody>
      </p:sp>
      <p:sp>
        <p:nvSpPr>
          <p:cNvPr id="6" name="Subtitle 5"/>
          <p:cNvSpPr>
            <a:spLocks noGrp="1"/>
          </p:cNvSpPr>
          <p:nvPr>
            <p:ph type="subTitle" idx="1"/>
          </p:nvPr>
        </p:nvSpPr>
        <p:spPr>
          <a:xfrm>
            <a:off x="4368800" y="1447800"/>
            <a:ext cx="4470400" cy="1219200"/>
          </a:xfrm>
        </p:spPr>
        <p:txBody>
          <a:bodyPr>
            <a:normAutofit/>
          </a:bodyPr>
          <a:lstStyle/>
          <a:p>
            <a:r>
              <a:rPr lang="en-CA" sz="2400" b="1" dirty="0"/>
              <a:t>Trisha Islam</a:t>
            </a:r>
            <a:endParaRPr lang="en-US" sz="2400" b="1" dirty="0"/>
          </a:p>
        </p:txBody>
      </p:sp>
      <p:sp>
        <p:nvSpPr>
          <p:cNvPr id="4" name="Slide Number Placeholder 3"/>
          <p:cNvSpPr>
            <a:spLocks noGrp="1"/>
          </p:cNvSpPr>
          <p:nvPr>
            <p:ph type="sldNum" sz="quarter" idx="4294967295"/>
          </p:nvPr>
        </p:nvSpPr>
        <p:spPr>
          <a:xfrm>
            <a:off x="7010400" y="6459538"/>
            <a:ext cx="2133600" cy="365125"/>
          </a:xfrm>
        </p:spPr>
        <p:txBody>
          <a:bodyPr/>
          <a:lstStyle/>
          <a:p>
            <a:fld id="{512064B0-C331-6F48-BA8A-12E9B5EB7265}" type="slidenum">
              <a:rPr lang="en-US" smtClean="0"/>
              <a:pPr/>
              <a:t>9</a:t>
            </a:fld>
            <a:endParaRPr lang="en-US"/>
          </a:p>
        </p:txBody>
      </p:sp>
    </p:spTree>
    <p:custDataLst>
      <p:tags r:id="rId1"/>
    </p:custDataLst>
    <p:extLst>
      <p:ext uri="{BB962C8B-B14F-4D97-AF65-F5344CB8AC3E}">
        <p14:creationId xmlns:p14="http://schemas.microsoft.com/office/powerpoint/2010/main" val="29696242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OFFICE THEME" val="XbDS6wKu"/>
  <p:tag name="ARTICULATE_DESIGN_ID_3_OFFICE THEME" val="HTrG2g3R"/>
  <p:tag name="ARTICULATE_PROJECT_OPEN" val="0"/>
  <p:tag name="ARTICULATE_SLIDE_COUNT" val="4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Prosper Canada">
      <a:dk1>
        <a:sysClr val="windowText" lastClr="000000"/>
      </a:dk1>
      <a:lt1>
        <a:sysClr val="window" lastClr="FFFFFF"/>
      </a:lt1>
      <a:dk2>
        <a:srgbClr val="D25F2A"/>
      </a:dk2>
      <a:lt2>
        <a:srgbClr val="002244"/>
      </a:lt2>
      <a:accent1>
        <a:srgbClr val="0066A1"/>
      </a:accent1>
      <a:accent2>
        <a:srgbClr val="6AADE4"/>
      </a:accent2>
      <a:accent3>
        <a:srgbClr val="82786F"/>
      </a:accent3>
      <a:accent4>
        <a:srgbClr val="A59D95"/>
      </a:accent4>
      <a:accent5>
        <a:srgbClr val="C1BB00"/>
      </a:accent5>
      <a:accent6>
        <a:srgbClr val="F0AB00"/>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4EED3CE9857D4C8006DC54CB79CC89" ma:contentTypeVersion="9" ma:contentTypeDescription="Create a new document." ma:contentTypeScope="" ma:versionID="62338410f7a765874c7b3781857e3730">
  <xsd:schema xmlns:xsd="http://www.w3.org/2001/XMLSchema" xmlns:xs="http://www.w3.org/2001/XMLSchema" xmlns:p="http://schemas.microsoft.com/office/2006/metadata/properties" xmlns:ns2="9d3c8dff-cfc4-4859-abcd-f2b056d0cb87" xmlns:ns3="b98b77a5-e895-40b2-8bd0-27af07a96dc6" targetNamespace="http://schemas.microsoft.com/office/2006/metadata/properties" ma:root="true" ma:fieldsID="04a182fc89e62c2ea7d8fa84cebf1b1b" ns2:_="" ns3:_="">
    <xsd:import namespace="9d3c8dff-cfc4-4859-abcd-f2b056d0cb87"/>
    <xsd:import namespace="b98b77a5-e895-40b2-8bd0-27af07a96dc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3c8dff-cfc4-4859-abcd-f2b056d0cb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8b77a5-e895-40b2-8bd0-27af07a96dc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b98b77a5-e895-40b2-8bd0-27af07a96dc6">
      <UserInfo>
        <DisplayName>Trisha Islam</DisplayName>
        <AccountId>56</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B08A46-4170-4F53-BAF7-5BD00C348F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3c8dff-cfc4-4859-abcd-f2b056d0cb87"/>
    <ds:schemaRef ds:uri="b98b77a5-e895-40b2-8bd0-27af07a96d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36599D5-4A50-48FD-B545-3A97A93812E9}">
  <ds:schemaRefs>
    <ds:schemaRef ds:uri="http://purl.org/dc/dcmitype/"/>
    <ds:schemaRef ds:uri="http://schemas.microsoft.com/office/infopath/2007/PartnerControls"/>
    <ds:schemaRef ds:uri="http://purl.org/dc/elements/1.1/"/>
    <ds:schemaRef ds:uri="http://schemas.microsoft.com/office/2006/metadata/properties"/>
    <ds:schemaRef ds:uri="9d3c8dff-cfc4-4859-abcd-f2b056d0cb87"/>
    <ds:schemaRef ds:uri="http://schemas.microsoft.com/office/2006/documentManagement/types"/>
    <ds:schemaRef ds:uri="http://purl.org/dc/terms/"/>
    <ds:schemaRef ds:uri="http://schemas.openxmlformats.org/package/2006/metadata/core-properties"/>
    <ds:schemaRef ds:uri="b98b77a5-e895-40b2-8bd0-27af07a96dc6"/>
    <ds:schemaRef ds:uri="http://www.w3.org/XML/1998/namespace"/>
  </ds:schemaRefs>
</ds:datastoreItem>
</file>

<file path=customXml/itemProps3.xml><?xml version="1.0" encoding="utf-8"?>
<ds:datastoreItem xmlns:ds="http://schemas.openxmlformats.org/officeDocument/2006/customXml" ds:itemID="{14EC1CAD-66DE-4993-8C56-5380D3B2D1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255</TotalTime>
  <Words>2078</Words>
  <Application>Microsoft Office PowerPoint</Application>
  <PresentationFormat>On-screen Show (4:3)</PresentationFormat>
  <Paragraphs>369</Paragraphs>
  <Slides>40</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Franklin Gothic Demi Cond</vt:lpstr>
      <vt:lpstr>Symbol</vt:lpstr>
      <vt:lpstr>Times New Roman</vt:lpstr>
      <vt:lpstr>Wingdings</vt:lpstr>
      <vt:lpstr>Wingdings 2</vt:lpstr>
      <vt:lpstr>Office Theme</vt:lpstr>
      <vt:lpstr>Welcome!</vt:lpstr>
      <vt:lpstr>Webinar logistics </vt:lpstr>
      <vt:lpstr>Prosper Canada – Who we are</vt:lpstr>
      <vt:lpstr>Today’s presentation (12:00-1:00pm)</vt:lpstr>
      <vt:lpstr>1. Introductions: Our speakers</vt:lpstr>
      <vt:lpstr>Tell us more about you!</vt:lpstr>
      <vt:lpstr>All about service design</vt:lpstr>
      <vt:lpstr>PowerPoint Presentation</vt:lpstr>
      <vt:lpstr>Improving the  Benefits Screening Tool</vt:lpstr>
      <vt:lpstr>The problem we wanted to address</vt:lpstr>
      <vt:lpstr>The Benefits Screening Tool (BST)</vt:lpstr>
      <vt:lpstr>The Benefits Screening Tool (BST) Phase 2</vt:lpstr>
      <vt:lpstr>Why we chose Service Design</vt:lpstr>
      <vt:lpstr>Our project goal</vt:lpstr>
      <vt:lpstr>Research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did service design help us do?</vt:lpstr>
      <vt:lpstr>Insights for non-profits</vt:lpstr>
      <vt:lpstr>Other tips for getting started</vt:lpstr>
      <vt:lpstr>PowerPoint Presentation</vt:lpstr>
      <vt:lpstr>PowerPoint Presentation</vt:lpstr>
      <vt:lpstr>Questions answered offline</vt:lpstr>
      <vt:lpstr>Questions answered offline</vt:lpstr>
      <vt:lpstr>Thank you for joining 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Justin</dc:creator>
  <cp:lastModifiedBy>Glenna Harris</cp:lastModifiedBy>
  <cp:revision>18</cp:revision>
  <cp:lastPrinted>2019-08-22T15:30:30Z</cp:lastPrinted>
  <dcterms:created xsi:type="dcterms:W3CDTF">2014-04-15T20:35:58Z</dcterms:created>
  <dcterms:modified xsi:type="dcterms:W3CDTF">2019-08-22T18:50:59Z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0x010100944EED3CE9857D4C8006DC54CB79CC89</vt:lpwstr>
  </property>
  <property fmtid="{D5CDD505-2E9C-101B-9397-08002B2CF9AE}" pid="3" name="ArticulateGUID">
    <vt:lpwstr>225E837B-A455-4BE4-A10C-C8FC0C47CB59</vt:lpwstr>
  </property>
  <property fmtid="{D5CDD505-2E9C-101B-9397-08002B2CF9AE}" pid="4" name="ArticulatePath">
    <vt:lpwstr>https://prospercan-my.sharepoint.com/personal/tislam_prospercanada_org/Documents/BST%20Health/Webinar/ServiceDesignWebinar-v3</vt:lpwstr>
  </property>
</Properties>
</file>